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xml" ContentType="application/vnd.openxmlformats-officedocument.them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notesSlides/notesSlide1.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2.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3.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7.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8.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9.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10.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11.xml" ContentType="application/vnd.openxmlformats-officedocument.presentationml.notesSlide+xml"/>
  <Override PartName="/ppt/tags/tag17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14.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15.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 id="2147483810" r:id="rId5"/>
    <p:sldMasterId id="2147483832" r:id="rId6"/>
    <p:sldMasterId id="2147483859" r:id="rId7"/>
    <p:sldMasterId id="2147483886" r:id="rId8"/>
    <p:sldMasterId id="2147483905" r:id="rId9"/>
    <p:sldMasterId id="2147483926" r:id="rId10"/>
  </p:sldMasterIdLst>
  <p:notesMasterIdLst>
    <p:notesMasterId r:id="rId34"/>
  </p:notesMasterIdLst>
  <p:handoutMasterIdLst>
    <p:handoutMasterId r:id="rId35"/>
  </p:handoutMasterIdLst>
  <p:sldIdLst>
    <p:sldId id="4883" r:id="rId11"/>
    <p:sldId id="2147482315" r:id="rId12"/>
    <p:sldId id="2147482324" r:id="rId13"/>
    <p:sldId id="2147482325" r:id="rId14"/>
    <p:sldId id="6785" r:id="rId15"/>
    <p:sldId id="6769" r:id="rId16"/>
    <p:sldId id="2147482327" r:id="rId17"/>
    <p:sldId id="6793" r:id="rId18"/>
    <p:sldId id="2147482337" r:id="rId19"/>
    <p:sldId id="2147482338" r:id="rId20"/>
    <p:sldId id="6795" r:id="rId21"/>
    <p:sldId id="2071590266" r:id="rId22"/>
    <p:sldId id="2147482339" r:id="rId23"/>
    <p:sldId id="6800" r:id="rId24"/>
    <p:sldId id="2147482340" r:id="rId25"/>
    <p:sldId id="2147482332" r:id="rId26"/>
    <p:sldId id="6734" r:id="rId27"/>
    <p:sldId id="2147482306" r:id="rId28"/>
    <p:sldId id="2147482305" r:id="rId29"/>
    <p:sldId id="2147482368" r:id="rId30"/>
    <p:sldId id="2071590297" r:id="rId31"/>
    <p:sldId id="6791" r:id="rId32"/>
    <p:sldId id="2147482310" r:id="rId33"/>
  </p:sldIdLst>
  <p:sldSz cx="12192000" cy="6858000"/>
  <p:notesSz cx="7102475" cy="9388475"/>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E55BB122-9CB8-4964-AD4B-CAE91DD129B1}">
          <p14:sldIdLst>
            <p14:sldId id="4883"/>
            <p14:sldId id="2147482315"/>
            <p14:sldId id="2147482324"/>
            <p14:sldId id="2147482325"/>
            <p14:sldId id="6785"/>
            <p14:sldId id="6769"/>
            <p14:sldId id="2147482327"/>
            <p14:sldId id="6793"/>
            <p14:sldId id="2147482337"/>
            <p14:sldId id="2147482338"/>
            <p14:sldId id="6795"/>
            <p14:sldId id="2071590266"/>
            <p14:sldId id="2147482339"/>
            <p14:sldId id="6800"/>
            <p14:sldId id="2147482340"/>
            <p14:sldId id="2147482332"/>
            <p14:sldId id="6734"/>
            <p14:sldId id="2147482306"/>
            <p14:sldId id="2147482305"/>
            <p14:sldId id="2147482368"/>
            <p14:sldId id="2071590297"/>
            <p14:sldId id="6791"/>
            <p14:sldId id="2147482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09987E-5913-1E76-C204-B34C170A0CAF}" name="Scott Edmondson" initials="SE" userId="S::scott.edmondson@nimbustx.com::00e35c98-56ba-445a-a9a2-2f4532a8a0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x Stendahl" initials="MS" lastIdx="6" clrIdx="6">
    <p:extLst>
      <p:ext uri="{19B8F6BF-5375-455C-9EA6-DF929625EA0E}">
        <p15:presenceInfo xmlns:p15="http://schemas.microsoft.com/office/powerpoint/2012/main" userId="S::max@tenbridgecommunications.com::8744403d-3b6b-47f9-bf99-b8498b4dd186" providerId="AD"/>
      </p:ext>
    </p:extLst>
  </p:cmAuthor>
  <p:cmAuthor id="1" name="Daniel Ferry (LifeSci Advisors)" initials="DF(A" lastIdx="8" clrIdx="0"/>
  <p:cmAuthor id="8" name="Jaren Madden" initials="JM" lastIdx="1" clrIdx="7">
    <p:extLst>
      <p:ext uri="{19B8F6BF-5375-455C-9EA6-DF929625EA0E}">
        <p15:presenceInfo xmlns:p15="http://schemas.microsoft.com/office/powerpoint/2012/main" userId="Jaren Madden" providerId="None"/>
      </p:ext>
    </p:extLst>
  </p:cmAuthor>
  <p:cmAuthor id="2" name="Alperowicz, Adam" initials="AA" lastIdx="4" clrIdx="1"/>
  <p:cmAuthor id="9" name="Mark Ashwell" initials="MA" lastIdx="10" clrIdx="8">
    <p:extLst>
      <p:ext uri="{19B8F6BF-5375-455C-9EA6-DF929625EA0E}">
        <p15:presenceInfo xmlns:p15="http://schemas.microsoft.com/office/powerpoint/2012/main" userId="S::mark.ashwell@nimbustx.com::caa9154c-aceb-40f3-b477-aa5f0b56fd17" providerId="AD"/>
      </p:ext>
    </p:extLst>
  </p:cmAuthor>
  <p:cmAuthor id="3" name="John Schick" initials="JS" lastIdx="33" clrIdx="2"/>
  <p:cmAuthor id="10" name="Scott Edmondson" initials="SE" lastIdx="59" clrIdx="9">
    <p:extLst>
      <p:ext uri="{19B8F6BF-5375-455C-9EA6-DF929625EA0E}">
        <p15:presenceInfo xmlns:p15="http://schemas.microsoft.com/office/powerpoint/2012/main" userId="S::scott.edmondson@nimbustx.com::00e35c98-56ba-445a-a9a2-2f4532a8a0d8" providerId="AD"/>
      </p:ext>
    </p:extLst>
  </p:cmAuthor>
  <p:cmAuthor id="4" name="Jaren Madden Herron" initials="JMH" lastIdx="1" clrIdx="3"/>
  <p:cmAuthor id="11" name="Neelu Kaila" initials="NK" lastIdx="30" clrIdx="10">
    <p:extLst>
      <p:ext uri="{19B8F6BF-5375-455C-9EA6-DF929625EA0E}">
        <p15:presenceInfo xmlns:p15="http://schemas.microsoft.com/office/powerpoint/2012/main" userId="Neelu Kaila" providerId="None"/>
      </p:ext>
    </p:extLst>
  </p:cmAuthor>
  <p:cmAuthor id="5" name="Julian Adams" initials="JA" lastIdx="1" clrIdx="4"/>
  <p:cmAuthor id="6" name="Tom Klima" initials="TK" lastIdx="22" clrIdx="5">
    <p:extLst>
      <p:ext uri="{19B8F6BF-5375-455C-9EA6-DF929625EA0E}">
        <p15:presenceInfo xmlns:p15="http://schemas.microsoft.com/office/powerpoint/2012/main" userId="S::tom@gamida-cell.com::110d37f6-ca4f-40e6-8b86-baa168a8c0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5050"/>
    <a:srgbClr val="E7E7E7"/>
    <a:srgbClr val="CBCBCB"/>
    <a:srgbClr val="CAE8AA"/>
    <a:srgbClr val="AFDC7E"/>
    <a:srgbClr val="A6D86E"/>
    <a:srgbClr val="66FF33"/>
    <a:srgbClr val="00CC00"/>
    <a:srgbClr val="00E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76" autoAdjust="0"/>
  </p:normalViewPr>
  <p:slideViewPr>
    <p:cSldViewPr snapToGrid="0">
      <p:cViewPr varScale="1">
        <p:scale>
          <a:sx n="67" d="100"/>
          <a:sy n="67" d="100"/>
        </p:scale>
        <p:origin x="644" y="56"/>
      </p:cViewPr>
      <p:guideLst/>
    </p:cSldViewPr>
  </p:slideViewPr>
  <p:notesTextViewPr>
    <p:cViewPr>
      <p:scale>
        <a:sx n="1" d="1"/>
        <a:sy n="1" d="1"/>
      </p:scale>
      <p:origin x="0" y="0"/>
    </p:cViewPr>
  </p:notesTextViewPr>
  <p:sorterViewPr>
    <p:cViewPr>
      <p:scale>
        <a:sx n="100" d="100"/>
        <a:sy n="100" d="100"/>
      </p:scale>
      <p:origin x="0" y="-956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6987E8-BA00-E146-9561-2014A8DC29D6}"/>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CF2BA9-C94B-C848-A783-98308592B2E7}"/>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7B3463A8-5481-924E-94D6-BC74C325B2C0}" type="datetimeFigureOut">
              <a:rPr lang="en-US" smtClean="0"/>
              <a:t>10/7/2024</a:t>
            </a:fld>
            <a:endParaRPr lang="en-US"/>
          </a:p>
        </p:txBody>
      </p:sp>
      <p:sp>
        <p:nvSpPr>
          <p:cNvPr id="4" name="Footer Placeholder 3">
            <a:extLst>
              <a:ext uri="{FF2B5EF4-FFF2-40B4-BE49-F238E27FC236}">
                <a16:creationId xmlns:a16="http://schemas.microsoft.com/office/drawing/2014/main" id="{3C4722A5-04E5-EC41-B128-975180B4674F}"/>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7E4F27-6829-3140-92E2-B921D24AB25D}"/>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9C6A576C-FADD-594D-A724-9D9E1101B9D5}" type="slidenum">
              <a:rPr lang="en-US" smtClean="0"/>
              <a:t>‹#›</a:t>
            </a:fld>
            <a:endParaRPr lang="en-US"/>
          </a:p>
        </p:txBody>
      </p:sp>
    </p:spTree>
    <p:extLst>
      <p:ext uri="{BB962C8B-B14F-4D97-AF65-F5344CB8AC3E}">
        <p14:creationId xmlns:p14="http://schemas.microsoft.com/office/powerpoint/2010/main" val="3861208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1136E752-B53D-CE4D-934D-E82000C504A8}" type="datetimeFigureOut">
              <a:rPr lang="en-US" smtClean="0"/>
              <a:t>10/7/2024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45678755-DFE2-ED4E-B42B-AD58924C8B69}" type="slidenum">
              <a:rPr lang="en-US" smtClean="0"/>
              <a:t>‹#›</a:t>
            </a:fld>
            <a:endParaRPr lang="en-US"/>
          </a:p>
        </p:txBody>
      </p:sp>
    </p:spTree>
    <p:extLst>
      <p:ext uri="{BB962C8B-B14F-4D97-AF65-F5344CB8AC3E}">
        <p14:creationId xmlns:p14="http://schemas.microsoft.com/office/powerpoint/2010/main" val="55646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collaborators Schrödinger and CRL</a:t>
            </a:r>
          </a:p>
        </p:txBody>
      </p:sp>
      <p:sp>
        <p:nvSpPr>
          <p:cNvPr id="4" name="Slide Number Placeholder 3"/>
          <p:cNvSpPr>
            <a:spLocks noGrp="1"/>
          </p:cNvSpPr>
          <p:nvPr>
            <p:ph type="sldNum" sz="quarter" idx="5"/>
          </p:nvPr>
        </p:nvSpPr>
        <p:spPr/>
        <p:txBody>
          <a:bodyPr/>
          <a:lstStyle/>
          <a:p>
            <a:fld id="{45678755-DFE2-ED4E-B42B-AD58924C8B69}" type="slidenum">
              <a:rPr lang="en-US" smtClean="0"/>
              <a:t>2</a:t>
            </a:fld>
            <a:endParaRPr lang="en-US"/>
          </a:p>
        </p:txBody>
      </p:sp>
    </p:spTree>
    <p:extLst>
      <p:ext uri="{BB962C8B-B14F-4D97-AF65-F5344CB8AC3E}">
        <p14:creationId xmlns:p14="http://schemas.microsoft.com/office/powerpoint/2010/main" val="2168572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need for </a:t>
            </a:r>
            <a:r>
              <a:rPr lang="en-US" dirty="0" err="1"/>
              <a:t>ivivc</a:t>
            </a:r>
            <a:r>
              <a:rPr lang="en-US" dirty="0"/>
              <a:t> focus on </a:t>
            </a:r>
            <a:r>
              <a:rPr lang="en-US" dirty="0" err="1"/>
              <a:t>Vd</a:t>
            </a:r>
            <a:r>
              <a:rPr lang="en-US" dirty="0"/>
              <a:t>, F%, formulation help</a:t>
            </a:r>
          </a:p>
        </p:txBody>
      </p:sp>
      <p:sp>
        <p:nvSpPr>
          <p:cNvPr id="4" name="Slide Number Placeholder 3"/>
          <p:cNvSpPr>
            <a:spLocks noGrp="1"/>
          </p:cNvSpPr>
          <p:nvPr>
            <p:ph type="sldNum" sz="quarter" idx="5"/>
          </p:nvPr>
        </p:nvSpPr>
        <p:spPr/>
        <p:txBody>
          <a:bodyPr/>
          <a:lstStyle/>
          <a:p>
            <a:fld id="{45678755-DFE2-ED4E-B42B-AD58924C8B69}" type="slidenum">
              <a:rPr lang="en-US" smtClean="0"/>
              <a:t>17</a:t>
            </a:fld>
            <a:endParaRPr lang="en-US"/>
          </a:p>
        </p:txBody>
      </p:sp>
    </p:spTree>
    <p:extLst>
      <p:ext uri="{BB962C8B-B14F-4D97-AF65-F5344CB8AC3E}">
        <p14:creationId xmlns:p14="http://schemas.microsoft.com/office/powerpoint/2010/main" val="1661124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Cytokine for B Cells IgG; Dendritic cells activate measure cytokine.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9E0DC-6112-486E-9736-899EF2536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346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need to explain the model</a:t>
            </a:r>
          </a:p>
        </p:txBody>
      </p:sp>
      <p:sp>
        <p:nvSpPr>
          <p:cNvPr id="4" name="Slide Number Placeholder 3"/>
          <p:cNvSpPr>
            <a:spLocks noGrp="1"/>
          </p:cNvSpPr>
          <p:nvPr>
            <p:ph type="sldNum" sz="quarter" idx="5"/>
          </p:nvPr>
        </p:nvSpPr>
        <p:spPr/>
        <p:txBody>
          <a:bodyPr/>
          <a:lstStyle/>
          <a:p>
            <a:fld id="{45678755-DFE2-ED4E-B42B-AD58924C8B69}" type="slidenum">
              <a:rPr lang="en-US" smtClean="0"/>
              <a:t>19</a:t>
            </a:fld>
            <a:endParaRPr lang="en-US"/>
          </a:p>
        </p:txBody>
      </p:sp>
    </p:spTree>
    <p:extLst>
      <p:ext uri="{BB962C8B-B14F-4D97-AF65-F5344CB8AC3E}">
        <p14:creationId xmlns:p14="http://schemas.microsoft.com/office/powerpoint/2010/main" val="137311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only important points on each slide. </a:t>
            </a:r>
          </a:p>
        </p:txBody>
      </p:sp>
      <p:sp>
        <p:nvSpPr>
          <p:cNvPr id="4" name="Slide Number Placeholder 3"/>
          <p:cNvSpPr>
            <a:spLocks noGrp="1"/>
          </p:cNvSpPr>
          <p:nvPr>
            <p:ph type="sldNum" sz="quarter" idx="5"/>
          </p:nvPr>
        </p:nvSpPr>
        <p:spPr/>
        <p:txBody>
          <a:bodyPr/>
          <a:lstStyle/>
          <a:p>
            <a:fld id="{45678755-DFE2-ED4E-B42B-AD58924C8B69}" type="slidenum">
              <a:rPr lang="en-US" smtClean="0"/>
              <a:t>20</a:t>
            </a:fld>
            <a:endParaRPr lang="en-US"/>
          </a:p>
        </p:txBody>
      </p:sp>
    </p:spTree>
    <p:extLst>
      <p:ext uri="{BB962C8B-B14F-4D97-AF65-F5344CB8AC3E}">
        <p14:creationId xmlns:p14="http://schemas.microsoft.com/office/powerpoint/2010/main" val="55226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monotherapy in Phase 1a. Left plot shows dose dependent increase in exposure 50 to 100 to 150 mg. Steady state by day 15. Some accumulation in cycle 2. Right plot 50% reduction in pslp76 at all doses by day 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78755-DFE2-ED4E-B42B-AD58924C8B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586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78755-DFE2-ED4E-B42B-AD58924C8B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03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potency but GLK selectivity gives desired pharmacology; range of hook effect increases; 1 </a:t>
            </a:r>
            <a:r>
              <a:rPr lang="en-US" dirty="0" err="1"/>
              <a:t>uM</a:t>
            </a:r>
            <a:r>
              <a:rPr lang="en-US" dirty="0"/>
              <a:t> not a concern at relevant human doses. Never reach unbound 1 </a:t>
            </a:r>
            <a:r>
              <a:rPr lang="en-US" dirty="0" err="1"/>
              <a:t>uM</a:t>
            </a:r>
            <a:r>
              <a:rPr lang="en-US" dirty="0"/>
              <a:t> concentration.</a:t>
            </a:r>
          </a:p>
          <a:p>
            <a:r>
              <a:rPr lang="en-US" dirty="0"/>
              <a:t>Cytokines B Cells (IgG) and dendritic cells.</a:t>
            </a:r>
          </a:p>
        </p:txBody>
      </p:sp>
      <p:sp>
        <p:nvSpPr>
          <p:cNvPr id="4" name="Slide Number Placeholder 3"/>
          <p:cNvSpPr>
            <a:spLocks noGrp="1"/>
          </p:cNvSpPr>
          <p:nvPr>
            <p:ph type="sldNum" sz="quarter" idx="5"/>
          </p:nvPr>
        </p:nvSpPr>
        <p:spPr/>
        <p:txBody>
          <a:bodyPr/>
          <a:lstStyle/>
          <a:p>
            <a:fld id="{45678755-DFE2-ED4E-B42B-AD58924C8B69}" type="slidenum">
              <a:rPr lang="en-US" smtClean="0"/>
              <a:t>3</a:t>
            </a:fld>
            <a:endParaRPr lang="en-US"/>
          </a:p>
        </p:txBody>
      </p:sp>
    </p:spTree>
    <p:extLst>
      <p:ext uri="{BB962C8B-B14F-4D97-AF65-F5344CB8AC3E}">
        <p14:creationId xmlns:p14="http://schemas.microsoft.com/office/powerpoint/2010/main" val="175644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read headings.</a:t>
            </a:r>
          </a:p>
        </p:txBody>
      </p:sp>
      <p:sp>
        <p:nvSpPr>
          <p:cNvPr id="4" name="Slide Number Placeholder 3"/>
          <p:cNvSpPr>
            <a:spLocks noGrp="1"/>
          </p:cNvSpPr>
          <p:nvPr>
            <p:ph type="sldNum" sz="quarter" idx="5"/>
          </p:nvPr>
        </p:nvSpPr>
        <p:spPr/>
        <p:txBody>
          <a:bodyPr/>
          <a:lstStyle/>
          <a:p>
            <a:fld id="{45678755-DFE2-ED4E-B42B-AD58924C8B69}" type="slidenum">
              <a:rPr lang="en-US" smtClean="0"/>
              <a:t>4</a:t>
            </a:fld>
            <a:endParaRPr lang="en-US"/>
          </a:p>
        </p:txBody>
      </p:sp>
    </p:spTree>
    <p:extLst>
      <p:ext uri="{BB962C8B-B14F-4D97-AF65-F5344CB8AC3E}">
        <p14:creationId xmlns:p14="http://schemas.microsoft.com/office/powerpoint/2010/main" val="54842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78755-DFE2-ED4E-B42B-AD58924C8B69}" type="slidenum">
              <a:rPr lang="en-US" smtClean="0"/>
              <a:t>5</a:t>
            </a:fld>
            <a:endParaRPr lang="en-US"/>
          </a:p>
        </p:txBody>
      </p:sp>
    </p:spTree>
    <p:extLst>
      <p:ext uri="{BB962C8B-B14F-4D97-AF65-F5344CB8AC3E}">
        <p14:creationId xmlns:p14="http://schemas.microsoft.com/office/powerpoint/2010/main" val="361180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Old Title: Nimbus X-Ray Structures Fully Enable Structure Based Potency &amp; Selectivity Optimization </a:t>
            </a:r>
            <a:endParaRPr lang="en-US" dirty="0"/>
          </a:p>
        </p:txBody>
      </p:sp>
      <p:sp>
        <p:nvSpPr>
          <p:cNvPr id="4" name="Slide Number Placeholder 3"/>
          <p:cNvSpPr>
            <a:spLocks noGrp="1"/>
          </p:cNvSpPr>
          <p:nvPr>
            <p:ph type="sldNum" sz="quarter" idx="5"/>
          </p:nvPr>
        </p:nvSpPr>
        <p:spPr/>
        <p:txBody>
          <a:bodyPr/>
          <a:lstStyle/>
          <a:p>
            <a:fld id="{45678755-DFE2-ED4E-B42B-AD58924C8B69}" type="slidenum">
              <a:rPr lang="en-US" smtClean="0"/>
              <a:t>8</a:t>
            </a:fld>
            <a:endParaRPr lang="en-US"/>
          </a:p>
        </p:txBody>
      </p:sp>
    </p:spTree>
    <p:extLst>
      <p:ext uri="{BB962C8B-B14F-4D97-AF65-F5344CB8AC3E}">
        <p14:creationId xmlns:p14="http://schemas.microsoft.com/office/powerpoint/2010/main" val="422489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less time. Talk trends don’t stop on each data</a:t>
            </a:r>
          </a:p>
        </p:txBody>
      </p:sp>
      <p:sp>
        <p:nvSpPr>
          <p:cNvPr id="4" name="Slide Number Placeholder 3"/>
          <p:cNvSpPr>
            <a:spLocks noGrp="1"/>
          </p:cNvSpPr>
          <p:nvPr>
            <p:ph type="sldNum" sz="quarter" idx="5"/>
          </p:nvPr>
        </p:nvSpPr>
        <p:spPr/>
        <p:txBody>
          <a:bodyPr/>
          <a:lstStyle/>
          <a:p>
            <a:fld id="{45678755-DFE2-ED4E-B42B-AD58924C8B69}" type="slidenum">
              <a:rPr lang="en-US" smtClean="0"/>
              <a:t>9</a:t>
            </a:fld>
            <a:endParaRPr lang="en-US"/>
          </a:p>
        </p:txBody>
      </p:sp>
    </p:spTree>
    <p:extLst>
      <p:ext uri="{BB962C8B-B14F-4D97-AF65-F5344CB8AC3E}">
        <p14:creationId xmlns:p14="http://schemas.microsoft.com/office/powerpoint/2010/main" val="3192166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conclusion to achieve all three parameters need to be in 1.5 – 2 </a:t>
            </a:r>
            <a:r>
              <a:rPr lang="en-US" dirty="0" err="1"/>
              <a:t>AlogP</a:t>
            </a:r>
            <a:r>
              <a:rPr lang="en-US" dirty="0"/>
              <a:t>-SP.</a:t>
            </a:r>
          </a:p>
        </p:txBody>
      </p:sp>
      <p:sp>
        <p:nvSpPr>
          <p:cNvPr id="4" name="Slide Number Placeholder 3"/>
          <p:cNvSpPr>
            <a:spLocks noGrp="1"/>
          </p:cNvSpPr>
          <p:nvPr>
            <p:ph type="sldNum" sz="quarter" idx="5"/>
          </p:nvPr>
        </p:nvSpPr>
        <p:spPr/>
        <p:txBody>
          <a:bodyPr/>
          <a:lstStyle/>
          <a:p>
            <a:fld id="{45678755-DFE2-ED4E-B42B-AD58924C8B69}" type="slidenum">
              <a:rPr lang="en-US" smtClean="0"/>
              <a:t>14</a:t>
            </a:fld>
            <a:endParaRPr lang="en-US"/>
          </a:p>
        </p:txBody>
      </p:sp>
    </p:spTree>
    <p:extLst>
      <p:ext uri="{BB962C8B-B14F-4D97-AF65-F5344CB8AC3E}">
        <p14:creationId xmlns:p14="http://schemas.microsoft.com/office/powerpoint/2010/main" val="387353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a variety of amines at the 6’ position with </a:t>
            </a:r>
            <a:r>
              <a:rPr lang="en-US" dirty="0" err="1"/>
              <a:t>pKa</a:t>
            </a:r>
            <a:r>
              <a:rPr lang="en-US" dirty="0"/>
              <a:t> ranging from 7 to 10. NDI-101150 had an acceptable risk profile to move forward; All compounds in the desired </a:t>
            </a:r>
            <a:r>
              <a:rPr lang="en-US" dirty="0" err="1"/>
              <a:t>AlogP</a:t>
            </a:r>
            <a:r>
              <a:rPr lang="en-US" dirty="0"/>
              <a:t>-SP range; Spend less time on this slide. Just touch upon the lower table briefly. Some compounds had better </a:t>
            </a:r>
            <a:r>
              <a:rPr lang="en-US" dirty="0" err="1"/>
              <a:t>hERG</a:t>
            </a:r>
            <a:r>
              <a:rPr lang="en-US" dirty="0"/>
              <a:t> but not other profile. N(Me)2 interaction with Asp101.</a:t>
            </a:r>
          </a:p>
        </p:txBody>
      </p:sp>
      <p:sp>
        <p:nvSpPr>
          <p:cNvPr id="4" name="Slide Number Placeholder 3"/>
          <p:cNvSpPr>
            <a:spLocks noGrp="1"/>
          </p:cNvSpPr>
          <p:nvPr>
            <p:ph type="sldNum" sz="quarter" idx="5"/>
          </p:nvPr>
        </p:nvSpPr>
        <p:spPr/>
        <p:txBody>
          <a:bodyPr/>
          <a:lstStyle/>
          <a:p>
            <a:fld id="{45678755-DFE2-ED4E-B42B-AD58924C8B69}" type="slidenum">
              <a:rPr lang="en-US" smtClean="0"/>
              <a:t>15</a:t>
            </a:fld>
            <a:endParaRPr lang="en-US"/>
          </a:p>
        </p:txBody>
      </p:sp>
    </p:spTree>
    <p:extLst>
      <p:ext uri="{BB962C8B-B14F-4D97-AF65-F5344CB8AC3E}">
        <p14:creationId xmlns:p14="http://schemas.microsoft.com/office/powerpoint/2010/main" val="393578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what you want to say no need to go through everything. Excellent selectivity profile.</a:t>
            </a:r>
          </a:p>
        </p:txBody>
      </p:sp>
      <p:sp>
        <p:nvSpPr>
          <p:cNvPr id="4" name="Slide Number Placeholder 3"/>
          <p:cNvSpPr>
            <a:spLocks noGrp="1"/>
          </p:cNvSpPr>
          <p:nvPr>
            <p:ph type="sldNum" sz="quarter" idx="5"/>
          </p:nvPr>
        </p:nvSpPr>
        <p:spPr/>
        <p:txBody>
          <a:bodyPr/>
          <a:lstStyle/>
          <a:p>
            <a:fld id="{45678755-DFE2-ED4E-B42B-AD58924C8B69}" type="slidenum">
              <a:rPr lang="en-US" smtClean="0"/>
              <a:t>16</a:t>
            </a:fld>
            <a:endParaRPr lang="en-US"/>
          </a:p>
        </p:txBody>
      </p:sp>
    </p:spTree>
    <p:extLst>
      <p:ext uri="{BB962C8B-B14F-4D97-AF65-F5344CB8AC3E}">
        <p14:creationId xmlns:p14="http://schemas.microsoft.com/office/powerpoint/2010/main" val="700325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3"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11" Type="http://schemas.microsoft.com/office/2007/relationships/hdphoto" Target="../media/hdphoto6.wdp"/><Relationship Id="rId5" Type="http://schemas.microsoft.com/office/2007/relationships/hdphoto" Target="../media/hdphoto9.wdp"/><Relationship Id="rId15" Type="http://schemas.microsoft.com/office/2007/relationships/hdphoto" Target="../media/hdphoto18.wdp"/><Relationship Id="rId10" Type="http://schemas.openxmlformats.org/officeDocument/2006/relationships/image" Target="../media/image12.png"/><Relationship Id="rId4" Type="http://schemas.openxmlformats.org/officeDocument/2006/relationships/image" Target="../media/image14.png"/><Relationship Id="rId9" Type="http://schemas.microsoft.com/office/2007/relationships/hdphoto" Target="../media/hdphoto3.wdp"/><Relationship Id="rId14" Type="http://schemas.openxmlformats.org/officeDocument/2006/relationships/image" Target="../media/image20.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31.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4.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35.png"/><Relationship Id="rId11" Type="http://schemas.microsoft.com/office/2007/relationships/hdphoto" Target="../media/hdphoto23.wdp"/><Relationship Id="rId5" Type="http://schemas.microsoft.com/office/2007/relationships/hdphoto" Target="../media/hdphoto20.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22.wdp"/><Relationship Id="rId14" Type="http://schemas.openxmlformats.org/officeDocument/2006/relationships/image" Target="../media/image39.jpe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30.wdp"/><Relationship Id="rId3" Type="http://schemas.microsoft.com/office/2007/relationships/hdphoto" Target="../media/hdphoto25.wdp"/><Relationship Id="rId7" Type="http://schemas.microsoft.com/office/2007/relationships/hdphoto" Target="../media/hdphoto27.wdp"/><Relationship Id="rId12"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0.png"/><Relationship Id="rId11" Type="http://schemas.microsoft.com/office/2007/relationships/hdphoto" Target="../media/hdphoto29.wdp"/><Relationship Id="rId5" Type="http://schemas.microsoft.com/office/2007/relationships/hdphoto" Target="../media/hdphoto26.wdp"/><Relationship Id="rId10" Type="http://schemas.openxmlformats.org/officeDocument/2006/relationships/image" Target="../media/image34.png"/><Relationship Id="rId4" Type="http://schemas.openxmlformats.org/officeDocument/2006/relationships/image" Target="../media/image38.png"/><Relationship Id="rId9" Type="http://schemas.microsoft.com/office/2007/relationships/hdphoto" Target="../media/hdphoto28.wdp"/><Relationship Id="rId14" Type="http://schemas.openxmlformats.org/officeDocument/2006/relationships/image" Target="../media/image41.jpe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6.wdp"/><Relationship Id="rId3" Type="http://schemas.microsoft.com/office/2007/relationships/hdphoto" Target="../media/hdphoto31.wdp"/><Relationship Id="rId7" Type="http://schemas.microsoft.com/office/2007/relationships/hdphoto" Target="../media/hdphoto33.wdp"/><Relationship Id="rId12"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36.png"/><Relationship Id="rId11" Type="http://schemas.microsoft.com/office/2007/relationships/hdphoto" Target="../media/hdphoto35.wdp"/><Relationship Id="rId5" Type="http://schemas.microsoft.com/office/2007/relationships/hdphoto" Target="../media/hdphoto32.wdp"/><Relationship Id="rId10" Type="http://schemas.openxmlformats.org/officeDocument/2006/relationships/image" Target="../media/image40.png"/><Relationship Id="rId4" Type="http://schemas.openxmlformats.org/officeDocument/2006/relationships/image" Target="../media/image34.png"/><Relationship Id="rId9" Type="http://schemas.microsoft.com/office/2007/relationships/hdphoto" Target="../media/hdphoto34.wdp"/><Relationship Id="rId14" Type="http://schemas.openxmlformats.org/officeDocument/2006/relationships/image" Target="../media/image42.jpe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2.wdp"/><Relationship Id="rId3" Type="http://schemas.microsoft.com/office/2007/relationships/hdphoto" Target="../media/hdphoto37.wdp"/><Relationship Id="rId7" Type="http://schemas.microsoft.com/office/2007/relationships/hdphoto" Target="../media/hdphoto39.wdp"/><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36.png"/><Relationship Id="rId11" Type="http://schemas.microsoft.com/office/2007/relationships/hdphoto" Target="../media/hdphoto41.wdp"/><Relationship Id="rId5" Type="http://schemas.microsoft.com/office/2007/relationships/hdphoto" Target="../media/hdphoto38.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0.wdp"/><Relationship Id="rId14" Type="http://schemas.openxmlformats.org/officeDocument/2006/relationships/image" Target="../media/image43.jpe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48.wdp"/><Relationship Id="rId3" Type="http://schemas.microsoft.com/office/2007/relationships/hdphoto" Target="../media/hdphoto43.wdp"/><Relationship Id="rId7" Type="http://schemas.microsoft.com/office/2007/relationships/hdphoto" Target="../media/hdphoto45.wdp"/><Relationship Id="rId12"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8.png"/><Relationship Id="rId11" Type="http://schemas.microsoft.com/office/2007/relationships/hdphoto" Target="../media/hdphoto47.wdp"/><Relationship Id="rId5" Type="http://schemas.microsoft.com/office/2007/relationships/hdphoto" Target="../media/hdphoto44.wdp"/><Relationship Id="rId10"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46.wdp"/><Relationship Id="rId14" Type="http://schemas.openxmlformats.org/officeDocument/2006/relationships/image" Target="../media/image44.jpe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4.wdp"/><Relationship Id="rId3" Type="http://schemas.microsoft.com/office/2007/relationships/hdphoto" Target="../media/hdphoto49.wdp"/><Relationship Id="rId7" Type="http://schemas.microsoft.com/office/2007/relationships/hdphoto" Target="../media/hdphoto51.wdp"/><Relationship Id="rId12"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8.png"/><Relationship Id="rId11" Type="http://schemas.microsoft.com/office/2007/relationships/hdphoto" Target="../media/hdphoto53.wdp"/><Relationship Id="rId5" Type="http://schemas.microsoft.com/office/2007/relationships/hdphoto" Target="../media/hdphoto50.wdp"/><Relationship Id="rId10" Type="http://schemas.openxmlformats.org/officeDocument/2006/relationships/image" Target="../media/image37.png"/><Relationship Id="rId4" Type="http://schemas.openxmlformats.org/officeDocument/2006/relationships/image" Target="../media/image35.png"/><Relationship Id="rId9" Type="http://schemas.microsoft.com/office/2007/relationships/hdphoto" Target="../media/hdphoto52.wdp"/><Relationship Id="rId14" Type="http://schemas.openxmlformats.org/officeDocument/2006/relationships/image" Target="../media/image45.jpe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1.wdp"/><Relationship Id="rId3" Type="http://schemas.microsoft.com/office/2007/relationships/hdphoto" Target="../media/hdphoto55.wdp"/><Relationship Id="rId7" Type="http://schemas.microsoft.com/office/2007/relationships/hdphoto" Target="../media/hdphoto57.wdp"/><Relationship Id="rId12"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8.png"/><Relationship Id="rId11" Type="http://schemas.microsoft.com/office/2007/relationships/hdphoto" Target="../media/hdphoto59.wdp"/><Relationship Id="rId5" Type="http://schemas.microsoft.com/office/2007/relationships/hdphoto" Target="../media/hdphoto56.wdp"/><Relationship Id="rId10" Type="http://schemas.openxmlformats.org/officeDocument/2006/relationships/image" Target="../media/image34.png"/><Relationship Id="rId4" Type="http://schemas.openxmlformats.org/officeDocument/2006/relationships/image" Target="../media/image35.png"/><Relationship Id="rId9" Type="http://schemas.microsoft.com/office/2007/relationships/hdphoto" Target="../media/hdphoto58.wdp"/><Relationship Id="rId14" Type="http://schemas.openxmlformats.org/officeDocument/2006/relationships/image" Target="../media/image46.jpe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31.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Master" Target="../slideMasters/slideMaster6.xml"/><Relationship Id="rId7" Type="http://schemas.openxmlformats.org/officeDocument/2006/relationships/image" Target="../media/image30.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image" Target="../media/image3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31.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4.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35.png"/><Relationship Id="rId11" Type="http://schemas.microsoft.com/office/2007/relationships/hdphoto" Target="../media/hdphoto23.wdp"/><Relationship Id="rId5" Type="http://schemas.microsoft.com/office/2007/relationships/hdphoto" Target="../media/hdphoto20.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22.wdp"/><Relationship Id="rId14" Type="http://schemas.openxmlformats.org/officeDocument/2006/relationships/image" Target="../media/image39.jpe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30.wdp"/><Relationship Id="rId3" Type="http://schemas.microsoft.com/office/2007/relationships/hdphoto" Target="../media/hdphoto25.wdp"/><Relationship Id="rId7" Type="http://schemas.microsoft.com/office/2007/relationships/hdphoto" Target="../media/hdphoto27.wdp"/><Relationship Id="rId12"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6.xml"/><Relationship Id="rId6" Type="http://schemas.openxmlformats.org/officeDocument/2006/relationships/image" Target="../media/image40.png"/><Relationship Id="rId11" Type="http://schemas.microsoft.com/office/2007/relationships/hdphoto" Target="../media/hdphoto29.wdp"/><Relationship Id="rId5" Type="http://schemas.microsoft.com/office/2007/relationships/hdphoto" Target="../media/hdphoto26.wdp"/><Relationship Id="rId10" Type="http://schemas.openxmlformats.org/officeDocument/2006/relationships/image" Target="../media/image34.png"/><Relationship Id="rId4" Type="http://schemas.openxmlformats.org/officeDocument/2006/relationships/image" Target="../media/image38.png"/><Relationship Id="rId9" Type="http://schemas.microsoft.com/office/2007/relationships/hdphoto" Target="../media/hdphoto28.wdp"/><Relationship Id="rId14" Type="http://schemas.openxmlformats.org/officeDocument/2006/relationships/image" Target="../media/image41.jpeg"/></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6.wdp"/><Relationship Id="rId3" Type="http://schemas.microsoft.com/office/2007/relationships/hdphoto" Target="../media/hdphoto31.wdp"/><Relationship Id="rId7" Type="http://schemas.microsoft.com/office/2007/relationships/hdphoto" Target="../media/hdphoto33.wdp"/><Relationship Id="rId12"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36.png"/><Relationship Id="rId11" Type="http://schemas.microsoft.com/office/2007/relationships/hdphoto" Target="../media/hdphoto35.wdp"/><Relationship Id="rId5" Type="http://schemas.microsoft.com/office/2007/relationships/hdphoto" Target="../media/hdphoto32.wdp"/><Relationship Id="rId10" Type="http://schemas.openxmlformats.org/officeDocument/2006/relationships/image" Target="../media/image40.png"/><Relationship Id="rId4" Type="http://schemas.openxmlformats.org/officeDocument/2006/relationships/image" Target="../media/image34.png"/><Relationship Id="rId9" Type="http://schemas.microsoft.com/office/2007/relationships/hdphoto" Target="../media/hdphoto34.wdp"/><Relationship Id="rId14" Type="http://schemas.openxmlformats.org/officeDocument/2006/relationships/image" Target="../media/image42.jpe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2.wdp"/><Relationship Id="rId3" Type="http://schemas.microsoft.com/office/2007/relationships/hdphoto" Target="../media/hdphoto37.wdp"/><Relationship Id="rId7" Type="http://schemas.microsoft.com/office/2007/relationships/hdphoto" Target="../media/hdphoto39.wdp"/><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36.png"/><Relationship Id="rId11" Type="http://schemas.microsoft.com/office/2007/relationships/hdphoto" Target="../media/hdphoto41.wdp"/><Relationship Id="rId5" Type="http://schemas.microsoft.com/office/2007/relationships/hdphoto" Target="../media/hdphoto38.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0.wdp"/><Relationship Id="rId14" Type="http://schemas.openxmlformats.org/officeDocument/2006/relationships/image" Target="../media/image43.jpe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48.wdp"/><Relationship Id="rId3" Type="http://schemas.microsoft.com/office/2007/relationships/hdphoto" Target="../media/hdphoto43.wdp"/><Relationship Id="rId7" Type="http://schemas.microsoft.com/office/2007/relationships/hdphoto" Target="../media/hdphoto45.wdp"/><Relationship Id="rId12"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Master" Target="../slideMasters/slideMaster6.xml"/><Relationship Id="rId6" Type="http://schemas.openxmlformats.org/officeDocument/2006/relationships/image" Target="../media/image38.png"/><Relationship Id="rId11" Type="http://schemas.microsoft.com/office/2007/relationships/hdphoto" Target="../media/hdphoto47.wdp"/><Relationship Id="rId5" Type="http://schemas.microsoft.com/office/2007/relationships/hdphoto" Target="../media/hdphoto44.wdp"/><Relationship Id="rId10"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46.wdp"/><Relationship Id="rId14" Type="http://schemas.openxmlformats.org/officeDocument/2006/relationships/image" Target="../media/image44.jpe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4.wdp"/><Relationship Id="rId3" Type="http://schemas.microsoft.com/office/2007/relationships/hdphoto" Target="../media/hdphoto49.wdp"/><Relationship Id="rId7" Type="http://schemas.microsoft.com/office/2007/relationships/hdphoto" Target="../media/hdphoto51.wdp"/><Relationship Id="rId12"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6.xml"/><Relationship Id="rId6" Type="http://schemas.openxmlformats.org/officeDocument/2006/relationships/image" Target="../media/image38.png"/><Relationship Id="rId11" Type="http://schemas.microsoft.com/office/2007/relationships/hdphoto" Target="../media/hdphoto53.wdp"/><Relationship Id="rId5" Type="http://schemas.microsoft.com/office/2007/relationships/hdphoto" Target="../media/hdphoto50.wdp"/><Relationship Id="rId10" Type="http://schemas.openxmlformats.org/officeDocument/2006/relationships/image" Target="../media/image37.png"/><Relationship Id="rId4" Type="http://schemas.openxmlformats.org/officeDocument/2006/relationships/image" Target="../media/image35.png"/><Relationship Id="rId9" Type="http://schemas.microsoft.com/office/2007/relationships/hdphoto" Target="../media/hdphoto52.wdp"/><Relationship Id="rId14" Type="http://schemas.openxmlformats.org/officeDocument/2006/relationships/image" Target="../media/image45.jpe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1.wdp"/><Relationship Id="rId3" Type="http://schemas.microsoft.com/office/2007/relationships/hdphoto" Target="../media/hdphoto55.wdp"/><Relationship Id="rId7" Type="http://schemas.microsoft.com/office/2007/relationships/hdphoto" Target="../media/hdphoto57.wdp"/><Relationship Id="rId12"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Master" Target="../slideMasters/slideMaster6.xml"/><Relationship Id="rId6" Type="http://schemas.openxmlformats.org/officeDocument/2006/relationships/image" Target="../media/image38.png"/><Relationship Id="rId11" Type="http://schemas.microsoft.com/office/2007/relationships/hdphoto" Target="../media/hdphoto59.wdp"/><Relationship Id="rId5" Type="http://schemas.microsoft.com/office/2007/relationships/hdphoto" Target="../media/hdphoto56.wdp"/><Relationship Id="rId10" Type="http://schemas.openxmlformats.org/officeDocument/2006/relationships/image" Target="../media/image34.png"/><Relationship Id="rId4" Type="http://schemas.openxmlformats.org/officeDocument/2006/relationships/image" Target="../media/image35.png"/><Relationship Id="rId9" Type="http://schemas.microsoft.com/office/2007/relationships/hdphoto" Target="../media/hdphoto58.wdp"/><Relationship Id="rId14" Type="http://schemas.openxmlformats.org/officeDocument/2006/relationships/image" Target="../media/image46.jpe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34.xml"/><Relationship Id="rId7" Type="http://schemas.openxmlformats.org/officeDocument/2006/relationships/image" Target="../media/image1.emf"/><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oleObject" Target="../embeddings/oleObject65.bin"/><Relationship Id="rId5" Type="http://schemas.openxmlformats.org/officeDocument/2006/relationships/slideMaster" Target="../slideMasters/slideMaster7.xml"/><Relationship Id="rId10" Type="http://schemas.openxmlformats.org/officeDocument/2006/relationships/oleObject" Target="../embeddings/oleObject66.bin"/><Relationship Id="rId4" Type="http://schemas.openxmlformats.org/officeDocument/2006/relationships/tags" Target="../tags/tag135.xml"/><Relationship Id="rId9" Type="http://schemas.openxmlformats.org/officeDocument/2006/relationships/image" Target="../media/image31.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Master" Target="../slideMasters/slideMaster7.xml"/><Relationship Id="rId7" Type="http://schemas.openxmlformats.org/officeDocument/2006/relationships/image" Target="../media/image30.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image" Target="../media/image3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44.xml"/><Relationship Id="rId7" Type="http://schemas.openxmlformats.org/officeDocument/2006/relationships/image" Target="../media/image1.emf"/><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oleObject" Target="../embeddings/oleObject70.bin"/><Relationship Id="rId5" Type="http://schemas.openxmlformats.org/officeDocument/2006/relationships/slideMaster" Target="../slideMasters/slideMaster7.xml"/><Relationship Id="rId10" Type="http://schemas.openxmlformats.org/officeDocument/2006/relationships/oleObject" Target="../embeddings/oleObject71.bin"/><Relationship Id="rId4" Type="http://schemas.openxmlformats.org/officeDocument/2006/relationships/tags" Target="../tags/tag145.xml"/><Relationship Id="rId9" Type="http://schemas.openxmlformats.org/officeDocument/2006/relationships/image" Target="../media/image31.png"/></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4.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7.xml"/><Relationship Id="rId6" Type="http://schemas.openxmlformats.org/officeDocument/2006/relationships/image" Target="../media/image35.png"/><Relationship Id="rId11" Type="http://schemas.microsoft.com/office/2007/relationships/hdphoto" Target="../media/hdphoto23.wdp"/><Relationship Id="rId5" Type="http://schemas.microsoft.com/office/2007/relationships/hdphoto" Target="../media/hdphoto20.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22.wdp"/><Relationship Id="rId14" Type="http://schemas.openxmlformats.org/officeDocument/2006/relationships/image" Target="../media/image39.jpe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30.wdp"/><Relationship Id="rId3" Type="http://schemas.microsoft.com/office/2007/relationships/hdphoto" Target="../media/hdphoto25.wdp"/><Relationship Id="rId7" Type="http://schemas.microsoft.com/office/2007/relationships/hdphoto" Target="../media/hdphoto27.wdp"/><Relationship Id="rId12"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7.xml"/><Relationship Id="rId6" Type="http://schemas.openxmlformats.org/officeDocument/2006/relationships/image" Target="../media/image40.png"/><Relationship Id="rId11" Type="http://schemas.microsoft.com/office/2007/relationships/hdphoto" Target="../media/hdphoto29.wdp"/><Relationship Id="rId5" Type="http://schemas.microsoft.com/office/2007/relationships/hdphoto" Target="../media/hdphoto26.wdp"/><Relationship Id="rId10" Type="http://schemas.openxmlformats.org/officeDocument/2006/relationships/image" Target="../media/image34.png"/><Relationship Id="rId4" Type="http://schemas.openxmlformats.org/officeDocument/2006/relationships/image" Target="../media/image38.png"/><Relationship Id="rId9" Type="http://schemas.microsoft.com/office/2007/relationships/hdphoto" Target="../media/hdphoto28.wdp"/><Relationship Id="rId14" Type="http://schemas.openxmlformats.org/officeDocument/2006/relationships/image" Target="../media/image41.jpe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6.wdp"/><Relationship Id="rId3" Type="http://schemas.microsoft.com/office/2007/relationships/hdphoto" Target="../media/hdphoto31.wdp"/><Relationship Id="rId7" Type="http://schemas.microsoft.com/office/2007/relationships/hdphoto" Target="../media/hdphoto33.wdp"/><Relationship Id="rId12"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7.xml"/><Relationship Id="rId6" Type="http://schemas.openxmlformats.org/officeDocument/2006/relationships/image" Target="../media/image36.png"/><Relationship Id="rId11" Type="http://schemas.microsoft.com/office/2007/relationships/hdphoto" Target="../media/hdphoto35.wdp"/><Relationship Id="rId5" Type="http://schemas.microsoft.com/office/2007/relationships/hdphoto" Target="../media/hdphoto32.wdp"/><Relationship Id="rId10" Type="http://schemas.openxmlformats.org/officeDocument/2006/relationships/image" Target="../media/image40.png"/><Relationship Id="rId4" Type="http://schemas.openxmlformats.org/officeDocument/2006/relationships/image" Target="../media/image34.png"/><Relationship Id="rId9" Type="http://schemas.microsoft.com/office/2007/relationships/hdphoto" Target="../media/hdphoto34.wdp"/><Relationship Id="rId14" Type="http://schemas.openxmlformats.org/officeDocument/2006/relationships/image" Target="../media/image42.jpe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2.wdp"/><Relationship Id="rId3" Type="http://schemas.microsoft.com/office/2007/relationships/hdphoto" Target="../media/hdphoto37.wdp"/><Relationship Id="rId7" Type="http://schemas.microsoft.com/office/2007/relationships/hdphoto" Target="../media/hdphoto39.wdp"/><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7.xml"/><Relationship Id="rId6" Type="http://schemas.openxmlformats.org/officeDocument/2006/relationships/image" Target="../media/image36.png"/><Relationship Id="rId11" Type="http://schemas.microsoft.com/office/2007/relationships/hdphoto" Target="../media/hdphoto41.wdp"/><Relationship Id="rId5" Type="http://schemas.microsoft.com/office/2007/relationships/hdphoto" Target="../media/hdphoto38.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0.wdp"/><Relationship Id="rId14" Type="http://schemas.openxmlformats.org/officeDocument/2006/relationships/image" Target="../media/image43.jpeg"/></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48.wdp"/><Relationship Id="rId3" Type="http://schemas.microsoft.com/office/2007/relationships/hdphoto" Target="../media/hdphoto43.wdp"/><Relationship Id="rId7" Type="http://schemas.microsoft.com/office/2007/relationships/hdphoto" Target="../media/hdphoto45.wdp"/><Relationship Id="rId12"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Master" Target="../slideMasters/slideMaster7.xml"/><Relationship Id="rId6" Type="http://schemas.openxmlformats.org/officeDocument/2006/relationships/image" Target="../media/image38.png"/><Relationship Id="rId11" Type="http://schemas.microsoft.com/office/2007/relationships/hdphoto" Target="../media/hdphoto47.wdp"/><Relationship Id="rId5" Type="http://schemas.microsoft.com/office/2007/relationships/hdphoto" Target="../media/hdphoto44.wdp"/><Relationship Id="rId10"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46.wdp"/><Relationship Id="rId14" Type="http://schemas.openxmlformats.org/officeDocument/2006/relationships/image" Target="../media/image44.jpe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4.wdp"/><Relationship Id="rId3" Type="http://schemas.microsoft.com/office/2007/relationships/hdphoto" Target="../media/hdphoto49.wdp"/><Relationship Id="rId7" Type="http://schemas.microsoft.com/office/2007/relationships/hdphoto" Target="../media/hdphoto51.wdp"/><Relationship Id="rId12"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7.xml"/><Relationship Id="rId6" Type="http://schemas.openxmlformats.org/officeDocument/2006/relationships/image" Target="../media/image38.png"/><Relationship Id="rId11" Type="http://schemas.microsoft.com/office/2007/relationships/hdphoto" Target="../media/hdphoto53.wdp"/><Relationship Id="rId5" Type="http://schemas.microsoft.com/office/2007/relationships/hdphoto" Target="../media/hdphoto50.wdp"/><Relationship Id="rId10" Type="http://schemas.openxmlformats.org/officeDocument/2006/relationships/image" Target="../media/image37.png"/><Relationship Id="rId4" Type="http://schemas.openxmlformats.org/officeDocument/2006/relationships/image" Target="../media/image35.png"/><Relationship Id="rId9" Type="http://schemas.microsoft.com/office/2007/relationships/hdphoto" Target="../media/hdphoto52.wdp"/><Relationship Id="rId14" Type="http://schemas.openxmlformats.org/officeDocument/2006/relationships/image" Target="../media/image45.jpe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1.wdp"/><Relationship Id="rId3" Type="http://schemas.microsoft.com/office/2007/relationships/hdphoto" Target="../media/hdphoto55.wdp"/><Relationship Id="rId7" Type="http://schemas.microsoft.com/office/2007/relationships/hdphoto" Target="../media/hdphoto57.wdp"/><Relationship Id="rId12"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Master" Target="../slideMasters/slideMaster7.xml"/><Relationship Id="rId6" Type="http://schemas.openxmlformats.org/officeDocument/2006/relationships/image" Target="../media/image38.png"/><Relationship Id="rId11" Type="http://schemas.microsoft.com/office/2007/relationships/hdphoto" Target="../media/hdphoto59.wdp"/><Relationship Id="rId5" Type="http://schemas.microsoft.com/office/2007/relationships/hdphoto" Target="../media/hdphoto56.wdp"/><Relationship Id="rId10" Type="http://schemas.openxmlformats.org/officeDocument/2006/relationships/image" Target="../media/image34.png"/><Relationship Id="rId4" Type="http://schemas.openxmlformats.org/officeDocument/2006/relationships/image" Target="../media/image35.png"/><Relationship Id="rId9" Type="http://schemas.microsoft.com/office/2007/relationships/hdphoto" Target="../media/hdphoto58.wdp"/><Relationship Id="rId14" Type="http://schemas.openxmlformats.org/officeDocument/2006/relationships/image" Target="../media/image46.jpe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Master" Target="../slideMasters/slideMaster1.xml"/><Relationship Id="rId7" Type="http://schemas.openxmlformats.org/officeDocument/2006/relationships/image" Target="../media/image2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Master" Target="../slideMasters/slideMaster1.xml"/><Relationship Id="rId7" Type="http://schemas.openxmlformats.org/officeDocument/2006/relationships/image" Target="../media/image23.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10.bin"/><Relationship Id="rId9"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Master" Target="../slideMasters/slideMaster1.xml"/><Relationship Id="rId7" Type="http://schemas.openxmlformats.org/officeDocument/2006/relationships/image" Target="../media/image2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7.em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7.em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1.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Master" Target="../slideMasters/slideMaster2.xml"/><Relationship Id="rId7" Type="http://schemas.openxmlformats.org/officeDocument/2006/relationships/image" Target="../media/image30.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1.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4.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11" Type="http://schemas.microsoft.com/office/2007/relationships/hdphoto" Target="../media/hdphoto23.wdp"/><Relationship Id="rId5" Type="http://schemas.microsoft.com/office/2007/relationships/hdphoto" Target="../media/hdphoto20.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22.wdp"/><Relationship Id="rId14" Type="http://schemas.openxmlformats.org/officeDocument/2006/relationships/image" Target="../media/image39.jpe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30.wdp"/><Relationship Id="rId3" Type="http://schemas.microsoft.com/office/2007/relationships/hdphoto" Target="../media/hdphoto25.wdp"/><Relationship Id="rId7" Type="http://schemas.microsoft.com/office/2007/relationships/hdphoto" Target="../media/hdphoto27.wdp"/><Relationship Id="rId12"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40.png"/><Relationship Id="rId11" Type="http://schemas.microsoft.com/office/2007/relationships/hdphoto" Target="../media/hdphoto29.wdp"/><Relationship Id="rId5" Type="http://schemas.microsoft.com/office/2007/relationships/hdphoto" Target="../media/hdphoto26.wdp"/><Relationship Id="rId10" Type="http://schemas.openxmlformats.org/officeDocument/2006/relationships/image" Target="../media/image34.png"/><Relationship Id="rId4" Type="http://schemas.openxmlformats.org/officeDocument/2006/relationships/image" Target="../media/image38.png"/><Relationship Id="rId9" Type="http://schemas.microsoft.com/office/2007/relationships/hdphoto" Target="../media/hdphoto28.wdp"/><Relationship Id="rId14" Type="http://schemas.openxmlformats.org/officeDocument/2006/relationships/image" Target="../media/image41.jpe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6.wdp"/><Relationship Id="rId3" Type="http://schemas.microsoft.com/office/2007/relationships/hdphoto" Target="../media/hdphoto31.wdp"/><Relationship Id="rId7" Type="http://schemas.microsoft.com/office/2007/relationships/hdphoto" Target="../media/hdphoto33.wdp"/><Relationship Id="rId12"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6.png"/><Relationship Id="rId11" Type="http://schemas.microsoft.com/office/2007/relationships/hdphoto" Target="../media/hdphoto35.wdp"/><Relationship Id="rId5" Type="http://schemas.microsoft.com/office/2007/relationships/hdphoto" Target="../media/hdphoto32.wdp"/><Relationship Id="rId10" Type="http://schemas.openxmlformats.org/officeDocument/2006/relationships/image" Target="../media/image40.png"/><Relationship Id="rId4" Type="http://schemas.openxmlformats.org/officeDocument/2006/relationships/image" Target="../media/image34.png"/><Relationship Id="rId9" Type="http://schemas.microsoft.com/office/2007/relationships/hdphoto" Target="../media/hdphoto34.wdp"/><Relationship Id="rId14" Type="http://schemas.openxmlformats.org/officeDocument/2006/relationships/image" Target="../media/image42.jpe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2.wdp"/><Relationship Id="rId3" Type="http://schemas.microsoft.com/office/2007/relationships/hdphoto" Target="../media/hdphoto37.wdp"/><Relationship Id="rId7" Type="http://schemas.microsoft.com/office/2007/relationships/hdphoto" Target="../media/hdphoto39.wdp"/><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6.png"/><Relationship Id="rId11" Type="http://schemas.microsoft.com/office/2007/relationships/hdphoto" Target="../media/hdphoto41.wdp"/><Relationship Id="rId5" Type="http://schemas.microsoft.com/office/2007/relationships/hdphoto" Target="../media/hdphoto38.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0.wdp"/><Relationship Id="rId14" Type="http://schemas.openxmlformats.org/officeDocument/2006/relationships/image" Target="../media/image43.jpe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48.wdp"/><Relationship Id="rId3" Type="http://schemas.microsoft.com/office/2007/relationships/hdphoto" Target="../media/hdphoto43.wdp"/><Relationship Id="rId7" Type="http://schemas.microsoft.com/office/2007/relationships/hdphoto" Target="../media/hdphoto45.wdp"/><Relationship Id="rId12"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8.png"/><Relationship Id="rId11" Type="http://schemas.microsoft.com/office/2007/relationships/hdphoto" Target="../media/hdphoto47.wdp"/><Relationship Id="rId5" Type="http://schemas.microsoft.com/office/2007/relationships/hdphoto" Target="../media/hdphoto44.wdp"/><Relationship Id="rId10"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46.wdp"/><Relationship Id="rId14" Type="http://schemas.openxmlformats.org/officeDocument/2006/relationships/image" Target="../media/image44.jpe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4.wdp"/><Relationship Id="rId3" Type="http://schemas.microsoft.com/office/2007/relationships/hdphoto" Target="../media/hdphoto49.wdp"/><Relationship Id="rId7" Type="http://schemas.microsoft.com/office/2007/relationships/hdphoto" Target="../media/hdphoto51.wdp"/><Relationship Id="rId12"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8.png"/><Relationship Id="rId11" Type="http://schemas.microsoft.com/office/2007/relationships/hdphoto" Target="../media/hdphoto53.wdp"/><Relationship Id="rId5" Type="http://schemas.microsoft.com/office/2007/relationships/hdphoto" Target="../media/hdphoto50.wdp"/><Relationship Id="rId10" Type="http://schemas.openxmlformats.org/officeDocument/2006/relationships/image" Target="../media/image37.png"/><Relationship Id="rId4" Type="http://schemas.openxmlformats.org/officeDocument/2006/relationships/image" Target="../media/image35.png"/><Relationship Id="rId9" Type="http://schemas.microsoft.com/office/2007/relationships/hdphoto" Target="../media/hdphoto52.wdp"/><Relationship Id="rId14" Type="http://schemas.openxmlformats.org/officeDocument/2006/relationships/image" Target="../media/image45.jpe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1.wdp"/><Relationship Id="rId3" Type="http://schemas.microsoft.com/office/2007/relationships/hdphoto" Target="../media/hdphoto55.wdp"/><Relationship Id="rId7" Type="http://schemas.microsoft.com/office/2007/relationships/hdphoto" Target="../media/hdphoto57.wdp"/><Relationship Id="rId12"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8.png"/><Relationship Id="rId11" Type="http://schemas.microsoft.com/office/2007/relationships/hdphoto" Target="../media/hdphoto59.wdp"/><Relationship Id="rId5" Type="http://schemas.microsoft.com/office/2007/relationships/hdphoto" Target="../media/hdphoto56.wdp"/><Relationship Id="rId10" Type="http://schemas.openxmlformats.org/officeDocument/2006/relationships/image" Target="../media/image34.png"/><Relationship Id="rId4" Type="http://schemas.openxmlformats.org/officeDocument/2006/relationships/image" Target="../media/image35.png"/><Relationship Id="rId9" Type="http://schemas.microsoft.com/office/2007/relationships/hdphoto" Target="../media/hdphoto58.wdp"/><Relationship Id="rId14" Type="http://schemas.openxmlformats.org/officeDocument/2006/relationships/image" Target="../media/image46.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3.xml"/><Relationship Id="rId7" Type="http://schemas.openxmlformats.org/officeDocument/2006/relationships/image" Target="../media/image5.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9.wdp"/><Relationship Id="rId3" Type="http://schemas.microsoft.com/office/2007/relationships/hdphoto" Target="../media/hdphoto8.wdp"/><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10.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9.wdp"/><Relationship Id="rId3" Type="http://schemas.microsoft.com/office/2007/relationships/hdphoto" Target="../media/hdphoto8.wdp"/><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10.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microsoft.com/office/2007/relationships/hdphoto" Target="../media/hdphoto11.wdp"/><Relationship Id="rId7" Type="http://schemas.microsoft.com/office/2007/relationships/hdphoto" Target="../media/hdphoto5.wdp"/><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11" Type="http://schemas.microsoft.com/office/2007/relationships/hdphoto" Target="../media/hdphoto9.wdp"/><Relationship Id="rId5" Type="http://schemas.microsoft.com/office/2007/relationships/hdphoto" Target="../media/hdphoto4.wdp"/><Relationship Id="rId15" Type="http://schemas.microsoft.com/office/2007/relationships/hdphoto" Target="../media/hdphoto12.wdp"/><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6.wdp"/><Relationship Id="rId1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microsoft.com/office/2007/relationships/hdphoto" Target="../media/hdphoto13.wdp"/><Relationship Id="rId7" Type="http://schemas.microsoft.com/office/2007/relationships/hdphoto" Target="../media/hdphoto5.wdp"/><Relationship Id="rId12"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11" Type="http://schemas.microsoft.com/office/2007/relationships/hdphoto" Target="../media/hdphoto1.wdp"/><Relationship Id="rId5" Type="http://schemas.microsoft.com/office/2007/relationships/hdphoto" Target="../media/hdphoto4.wdp"/><Relationship Id="rId15" Type="http://schemas.microsoft.com/office/2007/relationships/hdphoto" Target="../media/hdphoto14.wdp"/><Relationship Id="rId10" Type="http://schemas.openxmlformats.org/officeDocument/2006/relationships/image" Target="../media/image7.png"/><Relationship Id="rId4" Type="http://schemas.openxmlformats.org/officeDocument/2006/relationships/image" Target="../media/image10.png"/><Relationship Id="rId9" Type="http://schemas.microsoft.com/office/2007/relationships/hdphoto" Target="../media/hdphoto9.wdp"/><Relationship Id="rId14"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microsoft.com/office/2007/relationships/hdphoto" Target="../media/hdphoto4.wdp"/><Relationship Id="rId7" Type="http://schemas.microsoft.com/office/2007/relationships/hdphoto" Target="../media/hdphoto9.wdp"/><Relationship Id="rId12"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11" Type="http://schemas.microsoft.com/office/2007/relationships/hdphoto" Target="../media/hdphoto3.wdp"/><Relationship Id="rId5" Type="http://schemas.microsoft.com/office/2007/relationships/hdphoto" Target="../media/hdphoto5.wdp"/><Relationship Id="rId15" Type="http://schemas.microsoft.com/office/2007/relationships/hdphoto" Target="../media/hdphoto15.wdp"/><Relationship Id="rId10" Type="http://schemas.openxmlformats.org/officeDocument/2006/relationships/image" Target="../media/image9.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microsoft.com/office/2007/relationships/hdphoto" Target="../media/hdphoto11.wdp"/><Relationship Id="rId7" Type="http://schemas.microsoft.com/office/2007/relationships/hdphoto" Target="../media/hdphoto5.wdp"/><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11" Type="http://schemas.microsoft.com/office/2007/relationships/hdphoto" Target="../media/hdphoto9.wdp"/><Relationship Id="rId5" Type="http://schemas.microsoft.com/office/2007/relationships/hdphoto" Target="../media/hdphoto4.wdp"/><Relationship Id="rId15" Type="http://schemas.microsoft.com/office/2007/relationships/hdphoto" Target="../media/hdphoto12.wdp"/><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6.wdp"/><Relationship Id="rId14"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microsoft.com/office/2007/relationships/hdphoto" Target="../media/hdphoto16.wdp"/><Relationship Id="rId7" Type="http://schemas.microsoft.com/office/2007/relationships/hdphoto" Target="../media/hdphoto9.wdp"/><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4.png"/><Relationship Id="rId11" Type="http://schemas.microsoft.com/office/2007/relationships/hdphoto" Target="../media/hdphoto3.wdp"/><Relationship Id="rId5" Type="http://schemas.microsoft.com/office/2007/relationships/hdphoto" Target="../media/hdphoto4.wdp"/><Relationship Id="rId15" Type="http://schemas.microsoft.com/office/2007/relationships/hdphoto" Target="../media/hdphoto17.wdp"/><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3"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6.wdp"/><Relationship Id="rId5" Type="http://schemas.microsoft.com/office/2007/relationships/hdphoto" Target="../media/hdphoto9.wdp"/><Relationship Id="rId15" Type="http://schemas.microsoft.com/office/2007/relationships/hdphoto" Target="../media/hdphoto18.wdp"/><Relationship Id="rId10" Type="http://schemas.openxmlformats.org/officeDocument/2006/relationships/image" Target="../media/image12.png"/><Relationship Id="rId4" Type="http://schemas.openxmlformats.org/officeDocument/2006/relationships/image" Target="../media/image14.png"/><Relationship Id="rId9" Type="http://schemas.microsoft.com/office/2007/relationships/hdphoto" Target="../media/hdphoto3.wdp"/><Relationship Id="rId1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Master" Target="../slideMasters/slideMaster3.xml"/><Relationship Id="rId7" Type="http://schemas.openxmlformats.org/officeDocument/2006/relationships/image" Target="../media/image23.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Master" Target="../slideMasters/slideMaster3.xml"/><Relationship Id="rId7" Type="http://schemas.openxmlformats.org/officeDocument/2006/relationships/image" Target="../media/image23.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32.bin"/><Relationship Id="rId9"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Master" Target="../slideMasters/slideMaster3.xml"/><Relationship Id="rId7" Type="http://schemas.openxmlformats.org/officeDocument/2006/relationships/image" Target="../media/image23.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7.emf"/><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7.emf"/><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microsoft.com/office/2007/relationships/hdphoto" Target="../media/hdphoto13.wdp"/><Relationship Id="rId7" Type="http://schemas.microsoft.com/office/2007/relationships/hdphoto" Target="../media/hdphoto5.wdp"/><Relationship Id="rId12"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11" Type="http://schemas.microsoft.com/office/2007/relationships/hdphoto" Target="../media/hdphoto1.wdp"/><Relationship Id="rId5" Type="http://schemas.microsoft.com/office/2007/relationships/hdphoto" Target="../media/hdphoto4.wdp"/><Relationship Id="rId15" Type="http://schemas.microsoft.com/office/2007/relationships/hdphoto" Target="../media/hdphoto14.wdp"/><Relationship Id="rId10" Type="http://schemas.openxmlformats.org/officeDocument/2006/relationships/image" Target="../media/image7.png"/><Relationship Id="rId4" Type="http://schemas.openxmlformats.org/officeDocument/2006/relationships/image" Target="../media/image10.png"/><Relationship Id="rId9" Type="http://schemas.microsoft.com/office/2007/relationships/hdphoto" Target="../media/hdphoto9.wdp"/><Relationship Id="rId14" Type="http://schemas.openxmlformats.org/officeDocument/2006/relationships/image" Target="../media/image1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5.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4.xml"/><Relationship Id="rId7" Type="http://schemas.openxmlformats.org/officeDocument/2006/relationships/image" Target="../media/image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9.wdp"/><Relationship Id="rId3" Type="http://schemas.microsoft.com/office/2007/relationships/hdphoto" Target="../media/hdphoto8.wdp"/><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10.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microsoft.com/office/2007/relationships/hdphoto" Target="../media/hdphoto11.wdp"/><Relationship Id="rId7" Type="http://schemas.microsoft.com/office/2007/relationships/hdphoto" Target="../media/hdphoto5.wdp"/><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1.png"/><Relationship Id="rId11" Type="http://schemas.microsoft.com/office/2007/relationships/hdphoto" Target="../media/hdphoto9.wdp"/><Relationship Id="rId5" Type="http://schemas.microsoft.com/office/2007/relationships/hdphoto" Target="../media/hdphoto4.wdp"/><Relationship Id="rId15" Type="http://schemas.microsoft.com/office/2007/relationships/hdphoto" Target="../media/hdphoto12.wdp"/><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6.wdp"/><Relationship Id="rId14"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microsoft.com/office/2007/relationships/hdphoto" Target="../media/hdphoto13.wdp"/><Relationship Id="rId7" Type="http://schemas.microsoft.com/office/2007/relationships/hdphoto" Target="../media/hdphoto5.wdp"/><Relationship Id="rId12"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1.png"/><Relationship Id="rId11" Type="http://schemas.microsoft.com/office/2007/relationships/hdphoto" Target="../media/hdphoto1.wdp"/><Relationship Id="rId5" Type="http://schemas.microsoft.com/office/2007/relationships/hdphoto" Target="../media/hdphoto4.wdp"/><Relationship Id="rId15" Type="http://schemas.microsoft.com/office/2007/relationships/hdphoto" Target="../media/hdphoto14.wdp"/><Relationship Id="rId10" Type="http://schemas.openxmlformats.org/officeDocument/2006/relationships/image" Target="../media/image7.png"/><Relationship Id="rId4" Type="http://schemas.openxmlformats.org/officeDocument/2006/relationships/image" Target="../media/image10.png"/><Relationship Id="rId9" Type="http://schemas.microsoft.com/office/2007/relationships/hdphoto" Target="../media/hdphoto9.wdp"/><Relationship Id="rId1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microsoft.com/office/2007/relationships/hdphoto" Target="../media/hdphoto4.wdp"/><Relationship Id="rId7" Type="http://schemas.microsoft.com/office/2007/relationships/hdphoto" Target="../media/hdphoto9.wdp"/><Relationship Id="rId12"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11" Type="http://schemas.microsoft.com/office/2007/relationships/hdphoto" Target="../media/hdphoto3.wdp"/><Relationship Id="rId5" Type="http://schemas.microsoft.com/office/2007/relationships/hdphoto" Target="../media/hdphoto5.wdp"/><Relationship Id="rId15" Type="http://schemas.microsoft.com/office/2007/relationships/hdphoto" Target="../media/hdphoto15.wdp"/><Relationship Id="rId10" Type="http://schemas.openxmlformats.org/officeDocument/2006/relationships/image" Target="../media/image9.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microsoft.com/office/2007/relationships/hdphoto" Target="../media/hdphoto4.wdp"/><Relationship Id="rId7" Type="http://schemas.microsoft.com/office/2007/relationships/hdphoto" Target="../media/hdphoto9.wdp"/><Relationship Id="rId12"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microsoft.com/office/2007/relationships/hdphoto" Target="../media/hdphoto3.wdp"/><Relationship Id="rId5" Type="http://schemas.microsoft.com/office/2007/relationships/hdphoto" Target="../media/hdphoto5.wdp"/><Relationship Id="rId15" Type="http://schemas.microsoft.com/office/2007/relationships/hdphoto" Target="../media/hdphoto15.wdp"/><Relationship Id="rId10" Type="http://schemas.openxmlformats.org/officeDocument/2006/relationships/image" Target="../media/image9.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18.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microsoft.com/office/2007/relationships/hdphoto" Target="../media/hdphoto16.wdp"/><Relationship Id="rId7" Type="http://schemas.microsoft.com/office/2007/relationships/hdphoto" Target="../media/hdphoto9.wdp"/><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4.png"/><Relationship Id="rId11" Type="http://schemas.microsoft.com/office/2007/relationships/hdphoto" Target="../media/hdphoto3.wdp"/><Relationship Id="rId5" Type="http://schemas.microsoft.com/office/2007/relationships/hdphoto" Target="../media/hdphoto4.wdp"/><Relationship Id="rId15" Type="http://schemas.microsoft.com/office/2007/relationships/hdphoto" Target="../media/hdphoto17.wdp"/><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3"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7.png"/><Relationship Id="rId11" Type="http://schemas.microsoft.com/office/2007/relationships/hdphoto" Target="../media/hdphoto6.wdp"/><Relationship Id="rId5" Type="http://schemas.microsoft.com/office/2007/relationships/hdphoto" Target="../media/hdphoto9.wdp"/><Relationship Id="rId15" Type="http://schemas.microsoft.com/office/2007/relationships/hdphoto" Target="../media/hdphoto18.wdp"/><Relationship Id="rId10" Type="http://schemas.openxmlformats.org/officeDocument/2006/relationships/image" Target="../media/image12.png"/><Relationship Id="rId4" Type="http://schemas.openxmlformats.org/officeDocument/2006/relationships/image" Target="../media/image14.png"/><Relationship Id="rId9" Type="http://schemas.microsoft.com/office/2007/relationships/hdphoto" Target="../media/hdphoto3.wdp"/><Relationship Id="rId14" Type="http://schemas.openxmlformats.org/officeDocument/2006/relationships/image" Target="../media/image20.png"/></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Master" Target="../slideMasters/slideMaster4.xml"/><Relationship Id="rId7" Type="http://schemas.openxmlformats.org/officeDocument/2006/relationships/image" Target="../media/image23.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Master" Target="../slideMasters/slideMaster4.xml"/><Relationship Id="rId7" Type="http://schemas.openxmlformats.org/officeDocument/2006/relationships/image" Target="../media/image23.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45.bin"/><Relationship Id="rId9"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microsoft.com/office/2007/relationships/hdphoto" Target="../media/hdphoto16.wdp"/><Relationship Id="rId7" Type="http://schemas.microsoft.com/office/2007/relationships/hdphoto" Target="../media/hdphoto9.wdp"/><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4.png"/><Relationship Id="rId11" Type="http://schemas.microsoft.com/office/2007/relationships/hdphoto" Target="../media/hdphoto3.wdp"/><Relationship Id="rId5" Type="http://schemas.microsoft.com/office/2007/relationships/hdphoto" Target="../media/hdphoto4.wdp"/><Relationship Id="rId15" Type="http://schemas.microsoft.com/office/2007/relationships/hdphoto" Target="../media/hdphoto17.wdp"/><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9.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Master" Target="../slideMasters/slideMaster4.xml"/><Relationship Id="rId7" Type="http://schemas.openxmlformats.org/officeDocument/2006/relationships/image" Target="../media/image23.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7.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7.emf"/><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98.xml"/><Relationship Id="rId4" Type="http://schemas.openxmlformats.org/officeDocument/2006/relationships/image" Target="../media/image48.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31.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Master" Target="../slideMasters/slideMaster5.xml"/><Relationship Id="rId7" Type="http://schemas.openxmlformats.org/officeDocument/2006/relationships/image" Target="../media/image30.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image" Target="../media/image3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extLst>
              <p:ext uri="{D42A27DB-BD31-4B8C-83A1-F6EECF244321}">
                <p14:modId xmlns:p14="http://schemas.microsoft.com/office/powerpoint/2010/main" val="1219144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6330696"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6330696" cy="1029820"/>
          </a:xfrm>
          <a:prstGeom prst="rect">
            <a:avLst/>
          </a:prstGeom>
        </p:spPr>
        <p:txBody>
          <a:bodyPr anchor="ctr">
            <a:normAutofit/>
          </a:bodyPr>
          <a:lstStyle>
            <a:lvl1pPr marL="0" indent="0" algn="l">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Arial" panose="020B0604020202020204" pitchFamily="34" charset="0"/>
                <a:cs typeface="Arial" panose="020B0604020202020204" pitchFamily="34" charset="0"/>
              </a:defRPr>
            </a:lvl1pPr>
          </a:lstStyle>
          <a:p>
            <a:endParaRPr lang="en-US"/>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Arial" panose="020B0604020202020204" pitchFamily="34" charset="0"/>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9200F2B-0597-43A9-82DE-4ACA2D374246}"/>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
        <p:nvSpPr>
          <p:cNvPr id="7" name="Rectangle 6">
            <a:extLst>
              <a:ext uri="{FF2B5EF4-FFF2-40B4-BE49-F238E27FC236}">
                <a16:creationId xmlns:a16="http://schemas.microsoft.com/office/drawing/2014/main" id="{4B000ADE-AEE9-404F-B0C6-91A2D40D0AE4}"/>
              </a:ext>
            </a:extLst>
          </p:cNvPr>
          <p:cNvSpPr/>
          <p:nvPr userDrawn="1"/>
        </p:nvSpPr>
        <p:spPr>
          <a:xfrm>
            <a:off x="284672" y="5850992"/>
            <a:ext cx="11849215" cy="9256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1506D0-A4BD-5640-98F2-9F53443E5CDF}"/>
              </a:ext>
            </a:extLst>
          </p:cNvPr>
          <p:cNvSpPr/>
          <p:nvPr userDrawn="1"/>
        </p:nvSpPr>
        <p:spPr>
          <a:xfrm>
            <a:off x="10311063" y="0"/>
            <a:ext cx="1880937" cy="17205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936"/>
            <a:ext cx="10315457" cy="6881750"/>
          </a:xfrm>
          <a:prstGeom prst="rect">
            <a:avLst/>
          </a:prstGeom>
        </p:spPr>
      </p:pic>
    </p:spTree>
    <p:extLst>
      <p:ext uri="{BB962C8B-B14F-4D97-AF65-F5344CB8AC3E}">
        <p14:creationId xmlns:p14="http://schemas.microsoft.com/office/powerpoint/2010/main" val="227291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pic>
        <p:nvPicPr>
          <p:cNvPr id="27" name="Picture 26" descr="A close up of a flower&#10;&#10;Description automatically generated">
            <a:extLst>
              <a:ext uri="{FF2B5EF4-FFF2-40B4-BE49-F238E27FC236}">
                <a16:creationId xmlns:a16="http://schemas.microsoft.com/office/drawing/2014/main" id="{03FBECEF-F4A9-AA43-B4E5-326365A79BFA}"/>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8798697" y="2029763"/>
            <a:ext cx="1858792" cy="1858792"/>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735833"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1781603"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3370008"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0" cstate="email">
            <a:alphaModFix amt="7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7946869" y="2374949"/>
            <a:ext cx="1091697" cy="1173270"/>
          </a:xfrm>
          <a:prstGeom prst="rect">
            <a:avLst/>
          </a:prstGeom>
        </p:spPr>
      </p:pic>
      <p:pic>
        <p:nvPicPr>
          <p:cNvPr id="28" name="Picture 27" descr="A close up of a flower&#10;&#10;Description automatically generated">
            <a:extLst>
              <a:ext uri="{FF2B5EF4-FFF2-40B4-BE49-F238E27FC236}">
                <a16:creationId xmlns:a16="http://schemas.microsoft.com/office/drawing/2014/main" id="{C7A6B2AC-8322-1149-9466-DA94FC58B340}"/>
              </a:ext>
            </a:extLst>
          </p:cNvPr>
          <p:cNvPicPr>
            <a:picLocks noChangeAspect="1"/>
          </p:cNvPicPr>
          <p:nvPr userDrawn="1"/>
        </p:nvPicPr>
        <p:blipFill>
          <a:blip r:embed="rId12" cstate="email">
            <a:alphaModFix amt="2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0483643" y="2393324"/>
            <a:ext cx="972524" cy="1224844"/>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picture containing flower, cake, blue, broccoli&#10;&#10;Description automatically generated">
            <a:extLst>
              <a:ext uri="{FF2B5EF4-FFF2-40B4-BE49-F238E27FC236}">
                <a16:creationId xmlns:a16="http://schemas.microsoft.com/office/drawing/2014/main" id="{56CAFC25-68D6-A14A-B13D-6B1D9CE4C8BD}"/>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468791" y="818370"/>
            <a:ext cx="3254418" cy="3918458"/>
          </a:xfrm>
          <a:prstGeom prst="rect">
            <a:avLst/>
          </a:prstGeom>
        </p:spPr>
      </p:pic>
    </p:spTree>
    <p:extLst>
      <p:ext uri="{BB962C8B-B14F-4D97-AF65-F5344CB8AC3E}">
        <p14:creationId xmlns:p14="http://schemas.microsoft.com/office/powerpoint/2010/main" val="34875120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D4DF-A4A9-B44D-8EF9-45E32D8B3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D15D1-8D42-AD43-A36E-199D19C171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8082615-6F65-1E4F-A789-7464F6A30B1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999835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6ABE75-E655-471E-9E3D-415A58AB842F}"/>
              </a:ext>
            </a:extLst>
          </p:cNvPr>
          <p:cNvGraphicFramePr>
            <a:graphicFrameLocks noChangeAspect="1"/>
          </p:cNvGraphicFramePr>
          <p:nvPr userDrawn="1">
            <p:custDataLst>
              <p:tags r:id="rId1"/>
            </p:custDataLst>
            <p:extLst>
              <p:ext uri="{D42A27DB-BD31-4B8C-83A1-F6EECF244321}">
                <p14:modId xmlns:p14="http://schemas.microsoft.com/office/powerpoint/2010/main" val="2124142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646ABE75-E655-471E-9E3D-415A58AB84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6A54D1-90B0-4B8C-9EEE-EC61696F2287}"/>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844FF1D1-BA5E-4F73-9A35-1054598EF562}"/>
              </a:ext>
            </a:extLst>
          </p:cNvPr>
          <p:cNvSpPr>
            <a:spLocks noGrp="1"/>
          </p:cNvSpPr>
          <p:nvPr>
            <p:ph type="ftr" sz="quarter" idx="10"/>
          </p:nvPr>
        </p:nvSpPr>
        <p:spPr>
          <a:xfrm>
            <a:off x="1784928" y="6493153"/>
            <a:ext cx="4114800" cy="246888"/>
          </a:xfrm>
        </p:spPr>
        <p:txBody>
          <a:bodyPr/>
          <a:lstStyle/>
          <a:p>
            <a:endParaRPr lang="en-US" dirty="0"/>
          </a:p>
        </p:txBody>
      </p:sp>
      <p:sp>
        <p:nvSpPr>
          <p:cNvPr id="6" name="Title Placeholder 1">
            <a:extLst>
              <a:ext uri="{FF2B5EF4-FFF2-40B4-BE49-F238E27FC236}">
                <a16:creationId xmlns:a16="http://schemas.microsoft.com/office/drawing/2014/main" id="{52F66DB4-3261-49C3-A4CF-897F6A1084D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0228195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30D03BD-2A20-496E-AFC7-5F6630D66529}"/>
              </a:ext>
            </a:extLst>
          </p:cNvPr>
          <p:cNvGraphicFramePr>
            <a:graphicFrameLocks noChangeAspect="1"/>
          </p:cNvGraphicFramePr>
          <p:nvPr userDrawn="1">
            <p:custDataLst>
              <p:tags r:id="rId1"/>
            </p:custDataLst>
            <p:extLst>
              <p:ext uri="{D42A27DB-BD31-4B8C-83A1-F6EECF244321}">
                <p14:modId xmlns:p14="http://schemas.microsoft.com/office/powerpoint/2010/main" val="4021718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230D03BD-2A20-496E-AFC7-5F6630D665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1CFA24-F831-479E-B967-C61B15FA4A3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2">
            <a:extLst>
              <a:ext uri="{FF2B5EF4-FFF2-40B4-BE49-F238E27FC236}">
                <a16:creationId xmlns:a16="http://schemas.microsoft.com/office/drawing/2014/main" id="{8E9E4F3A-0945-CF46-9E5C-E309B0E52A4B}"/>
              </a:ext>
            </a:extLst>
          </p:cNvPr>
          <p:cNvSpPr>
            <a:spLocks noGrp="1"/>
          </p:cNvSpPr>
          <p:nvPr>
            <p:ph sz="half" idx="11"/>
          </p:nvPr>
        </p:nvSpPr>
        <p:spPr>
          <a:xfrm>
            <a:off x="322774" y="1791854"/>
            <a:ext cx="5532629" cy="4622827"/>
          </a:xfrm>
          <a:prstGeom prst="rect">
            <a:avLst/>
          </a:prstGeom>
        </p:spPr>
        <p:txBody>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0F11E7F6-DDC7-CA45-824A-84E0106EC8D2}"/>
              </a:ext>
            </a:extLst>
          </p:cNvPr>
          <p:cNvSpPr>
            <a:spLocks noGrp="1"/>
          </p:cNvSpPr>
          <p:nvPr>
            <p:ph sz="half" idx="2"/>
          </p:nvPr>
        </p:nvSpPr>
        <p:spPr>
          <a:xfrm>
            <a:off x="6320666" y="1791854"/>
            <a:ext cx="5523549" cy="4618181"/>
          </a:xfrm>
          <a:prstGeom prst="rect">
            <a:avLst/>
          </a:prstGeom>
        </p:spPr>
        <p:txBody>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3698CD3-DBF1-443A-BA11-5EE0A4C68B62}"/>
              </a:ext>
            </a:extLst>
          </p:cNvPr>
          <p:cNvSpPr>
            <a:spLocks noGrp="1"/>
          </p:cNvSpPr>
          <p:nvPr>
            <p:ph type="body" sz="quarter" idx="12" hasCustomPrompt="1"/>
          </p:nvPr>
        </p:nvSpPr>
        <p:spPr>
          <a:xfrm>
            <a:off x="321560" y="1187773"/>
            <a:ext cx="5532437" cy="414337"/>
          </a:xfrm>
          <a:prstGeom prst="rect">
            <a:avLst/>
          </a:prstGeom>
        </p:spPr>
        <p:txBody>
          <a:bodyPr/>
          <a:lstStyle>
            <a:lvl1pPr marL="0" indent="0">
              <a:buNone/>
              <a:defRPr b="1">
                <a:solidFill>
                  <a:schemeClr val="accent2"/>
                </a:solidFill>
              </a:defRPr>
            </a:lvl1pPr>
          </a:lstStyle>
          <a:p>
            <a:pPr lvl="0"/>
            <a:r>
              <a:rPr lang="en-US" dirty="0"/>
              <a:t>Title</a:t>
            </a:r>
          </a:p>
        </p:txBody>
      </p:sp>
      <p:sp>
        <p:nvSpPr>
          <p:cNvPr id="11" name="Text Placeholder 3">
            <a:extLst>
              <a:ext uri="{FF2B5EF4-FFF2-40B4-BE49-F238E27FC236}">
                <a16:creationId xmlns:a16="http://schemas.microsoft.com/office/drawing/2014/main" id="{E10F071A-FDA9-4B90-A321-2C8DD985A74F}"/>
              </a:ext>
            </a:extLst>
          </p:cNvPr>
          <p:cNvSpPr>
            <a:spLocks noGrp="1"/>
          </p:cNvSpPr>
          <p:nvPr>
            <p:ph type="body" sz="quarter" idx="13" hasCustomPrompt="1"/>
          </p:nvPr>
        </p:nvSpPr>
        <p:spPr>
          <a:xfrm>
            <a:off x="6311778" y="1187773"/>
            <a:ext cx="5532437" cy="414337"/>
          </a:xfrm>
          <a:prstGeom prst="rect">
            <a:avLst/>
          </a:prstGeom>
        </p:spPr>
        <p:txBody>
          <a:bodyPr/>
          <a:lstStyle>
            <a:lvl1pPr marL="0" indent="0">
              <a:buNone/>
              <a:defRPr b="1">
                <a:solidFill>
                  <a:schemeClr val="accent2"/>
                </a:solidFill>
              </a:defRPr>
            </a:lvl1pPr>
          </a:lstStyle>
          <a:p>
            <a:pPr lvl="0"/>
            <a:r>
              <a:rPr lang="en-US" dirty="0"/>
              <a:t>Title</a:t>
            </a:r>
          </a:p>
        </p:txBody>
      </p:sp>
      <p:sp>
        <p:nvSpPr>
          <p:cNvPr id="8" name="Footer Placeholder 7">
            <a:extLst>
              <a:ext uri="{FF2B5EF4-FFF2-40B4-BE49-F238E27FC236}">
                <a16:creationId xmlns:a16="http://schemas.microsoft.com/office/drawing/2014/main" id="{4CD6B7D5-EFCB-4635-8B4A-007997A786F0}"/>
              </a:ext>
            </a:extLst>
          </p:cNvPr>
          <p:cNvSpPr>
            <a:spLocks noGrp="1"/>
          </p:cNvSpPr>
          <p:nvPr>
            <p:ph type="ftr" sz="quarter" idx="14"/>
          </p:nvPr>
        </p:nvSpPr>
        <p:spPr/>
        <p:txBody>
          <a:bodyPr/>
          <a:lstStyle/>
          <a:p>
            <a:endParaRPr lang="en-US" dirty="0"/>
          </a:p>
        </p:txBody>
      </p:sp>
      <p:sp>
        <p:nvSpPr>
          <p:cNvPr id="12" name="Title Placeholder 1">
            <a:extLst>
              <a:ext uri="{FF2B5EF4-FFF2-40B4-BE49-F238E27FC236}">
                <a16:creationId xmlns:a16="http://schemas.microsoft.com/office/drawing/2014/main" id="{4247B978-C664-4758-8657-BF191545C323}"/>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791832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84141B-3C69-4357-8C8D-0FFC914F57B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1542290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EBE00-543E-8045-92EF-1DF2C81295A6}"/>
              </a:ext>
            </a:extLst>
          </p:cNvPr>
          <p:cNvSpPr/>
          <p:nvPr userDrawn="1"/>
        </p:nvSpPr>
        <p:spPr>
          <a:xfrm>
            <a:off x="10728960" y="0"/>
            <a:ext cx="146304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Object 4" hidden="1">
            <a:extLst>
              <a:ext uri="{FF2B5EF4-FFF2-40B4-BE49-F238E27FC236}">
                <a16:creationId xmlns:a16="http://schemas.microsoft.com/office/drawing/2014/main" id="{727EF40D-34BB-4A5B-B601-8F8992F894AF}"/>
              </a:ext>
            </a:extLst>
          </p:cNvPr>
          <p:cNvGraphicFramePr>
            <a:graphicFrameLocks noChangeAspect="1"/>
          </p:cNvGraphicFramePr>
          <p:nvPr userDrawn="1">
            <p:custDataLst>
              <p:tags r:id="rId1"/>
            </p:custDataLst>
            <p:extLst>
              <p:ext uri="{D42A27DB-BD31-4B8C-83A1-F6EECF244321}">
                <p14:modId xmlns:p14="http://schemas.microsoft.com/office/powerpoint/2010/main" val="508377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727EF40D-34BB-4A5B-B601-8F8992F894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C355EC9-0EBA-4E62-98AC-480BADB4C9AD}"/>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573022" y="2236822"/>
            <a:ext cx="4295349" cy="1489139"/>
          </a:xfrm>
          <a:prstGeom prst="rect">
            <a:avLst/>
          </a:prstGeom>
        </p:spPr>
        <p:txBody>
          <a:bodyPr anchor="ctr">
            <a:normAutofit/>
          </a:bodyPr>
          <a:lstStyle>
            <a:lvl1pPr algn="l">
              <a:defRPr sz="3500" b="1">
                <a:solidFill>
                  <a:schemeClr val="accent1"/>
                </a:solidFill>
              </a:defRPr>
            </a:lvl1pPr>
          </a:lstStyle>
          <a:p>
            <a:r>
              <a:rPr lang="en-US" dirty="0"/>
              <a:t>Click to edit Master divider style 1</a:t>
            </a:r>
          </a:p>
        </p:txBody>
      </p:sp>
      <p:sp>
        <p:nvSpPr>
          <p:cNvPr id="3" name="Subtitle 2"/>
          <p:cNvSpPr>
            <a:spLocks noGrp="1"/>
          </p:cNvSpPr>
          <p:nvPr>
            <p:ph type="subTitle" idx="1"/>
          </p:nvPr>
        </p:nvSpPr>
        <p:spPr>
          <a:xfrm>
            <a:off x="574609" y="3717453"/>
            <a:ext cx="4289145" cy="1029820"/>
          </a:xfrm>
          <a:prstGeom prst="rect">
            <a:avLst/>
          </a:prstGeom>
        </p:spPr>
        <p:txBody>
          <a:bodyPr anchor="t">
            <a:normAutofit/>
          </a:bodyPr>
          <a:lstStyle>
            <a:lvl1pPr marL="0" indent="0" algn="l">
              <a:buNone/>
              <a:defRPr sz="20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light, clock&#10;&#10;Description automatically generated">
            <a:extLst>
              <a:ext uri="{FF2B5EF4-FFF2-40B4-BE49-F238E27FC236}">
                <a16:creationId xmlns:a16="http://schemas.microsoft.com/office/drawing/2014/main" id="{6FCEE4FB-30D4-DA4F-83D7-3092E91667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2" name="Picture 11" descr="A picture containing holding, colorful, hand, covered&#10;&#10;Description automatically generated">
            <a:extLst>
              <a:ext uri="{FF2B5EF4-FFF2-40B4-BE49-F238E27FC236}">
                <a16:creationId xmlns:a16="http://schemas.microsoft.com/office/drawing/2014/main" id="{B9A88A06-B9EC-CE40-9007-EA5E51A1382D}"/>
              </a:ext>
            </a:extLst>
          </p:cNvPr>
          <p:cNvPicPr>
            <a:picLocks noChangeAspect="1"/>
          </p:cNvPicPr>
          <p:nvPr userDrawn="1"/>
        </p:nvPicPr>
        <p:blipFill>
          <a:blip r:embed="rId7">
            <a:alphaModFix amt="15000"/>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Tree>
    <p:extLst>
      <p:ext uri="{BB962C8B-B14F-4D97-AF65-F5344CB8AC3E}">
        <p14:creationId xmlns:p14="http://schemas.microsoft.com/office/powerpoint/2010/main" val="1998194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3E26A1-3DC1-47D1-8B99-C7E3E16A59AD}"/>
              </a:ext>
            </a:extLst>
          </p:cNvPr>
          <p:cNvGraphicFramePr>
            <a:graphicFrameLocks noChangeAspect="1"/>
          </p:cNvGraphicFramePr>
          <p:nvPr userDrawn="1">
            <p:custDataLst>
              <p:tags r:id="rId1"/>
            </p:custDataLst>
            <p:extLst>
              <p:ext uri="{D42A27DB-BD31-4B8C-83A1-F6EECF244321}">
                <p14:modId xmlns:p14="http://schemas.microsoft.com/office/powerpoint/2010/main" val="2917910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153E26A1-3DC1-47D1-8B99-C7E3E16A59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D16230A-D772-4152-8643-3B47F71D036C}"/>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0" y="1901408"/>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2</a:t>
            </a:r>
          </a:p>
        </p:txBody>
      </p:sp>
      <p:sp>
        <p:nvSpPr>
          <p:cNvPr id="3" name="Subtitle 2"/>
          <p:cNvSpPr>
            <a:spLocks noGrp="1"/>
          </p:cNvSpPr>
          <p:nvPr>
            <p:ph type="subTitle" idx="1"/>
          </p:nvPr>
        </p:nvSpPr>
        <p:spPr>
          <a:xfrm>
            <a:off x="0" y="3429000"/>
            <a:ext cx="12191999" cy="1029820"/>
          </a:xfrm>
          <a:prstGeom prst="rect">
            <a:avLst/>
          </a:prstGeom>
        </p:spPr>
        <p:txBody>
          <a:bodyPr>
            <a:normAutofit/>
          </a:bodyPr>
          <a:lstStyle>
            <a:lvl1pPr marL="0" indent="0" algn="ctr">
              <a:buNone/>
              <a:defRPr sz="20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16986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Slide 3 - WR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5" name="Picture 44" descr="A close up of a flower&#10;&#10;Description automatically generated">
            <a:extLst>
              <a:ext uri="{FF2B5EF4-FFF2-40B4-BE49-F238E27FC236}">
                <a16:creationId xmlns:a16="http://schemas.microsoft.com/office/drawing/2014/main" id="{D36ACFA8-A901-394F-A098-0A13A0B45662}"/>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47" name="Picture 46" descr="A picture containing large, board, covered, holding&#10;&#10;Description automatically generated">
            <a:extLst>
              <a:ext uri="{FF2B5EF4-FFF2-40B4-BE49-F238E27FC236}">
                <a16:creationId xmlns:a16="http://schemas.microsoft.com/office/drawing/2014/main" id="{3C2E444E-E4B4-2440-8BB2-5A11B80AC846}"/>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48" name="Picture 47" descr="A picture containing flower, cake, cutting, cut&#10;&#10;Description automatically generated">
            <a:extLst>
              <a:ext uri="{FF2B5EF4-FFF2-40B4-BE49-F238E27FC236}">
                <a16:creationId xmlns:a16="http://schemas.microsoft.com/office/drawing/2014/main" id="{42C3FC1B-441C-BB4A-B340-A6DF15B60818}"/>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835267" y="1397000"/>
            <a:ext cx="980460" cy="1185332"/>
          </a:xfrm>
          <a:prstGeom prst="rect">
            <a:avLst/>
          </a:prstGeom>
          <a:effectLst>
            <a:reflection stA="48000" endPos="57000" dir="5400000" sy="-100000" algn="bl" rotWithShape="0"/>
          </a:effectLst>
        </p:spPr>
      </p:pic>
      <p:pic>
        <p:nvPicPr>
          <p:cNvPr id="50" name="Picture 49" descr="A picture containing flower, animal, fruit, coral&#10;&#10;Description automatically generated">
            <a:extLst>
              <a:ext uri="{FF2B5EF4-FFF2-40B4-BE49-F238E27FC236}">
                <a16:creationId xmlns:a16="http://schemas.microsoft.com/office/drawing/2014/main" id="{EBB33578-4D2E-8948-930B-1983BC7D2AE2}"/>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51" name="Picture 50" descr="A picture containing animal, table, colored, colorful&#10;&#10;Description automatically generated">
            <a:extLst>
              <a:ext uri="{FF2B5EF4-FFF2-40B4-BE49-F238E27FC236}">
                <a16:creationId xmlns:a16="http://schemas.microsoft.com/office/drawing/2014/main" id="{31C998C8-9F27-F041-B1D0-C34F5ECF041F}"/>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52" name="Picture 51" descr="A close up of a flower&#10;&#10;Description automatically generated">
            <a:extLst>
              <a:ext uri="{FF2B5EF4-FFF2-40B4-BE49-F238E27FC236}">
                <a16:creationId xmlns:a16="http://schemas.microsoft.com/office/drawing/2014/main" id="{FE2F6F76-28AC-5C47-AD93-2EF3ECA4DC3D}"/>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2118784" y="1498600"/>
            <a:ext cx="1017209" cy="982133"/>
          </a:xfrm>
          <a:prstGeom prst="rect">
            <a:avLst/>
          </a:prstGeom>
          <a:effectLst>
            <a:reflection stA="48000" endPos="57000" dir="5400000" sy="-100000" algn="bl" rotWithShape="0"/>
          </a:effectLst>
        </p:spPr>
      </p:pic>
      <p:pic>
        <p:nvPicPr>
          <p:cNvPr id="9" name="Picture 8" descr="A picture containing cake, food, decorated, many&#10;&#10;Description automatically generated">
            <a:extLst>
              <a:ext uri="{FF2B5EF4-FFF2-40B4-BE49-F238E27FC236}">
                <a16:creationId xmlns:a16="http://schemas.microsoft.com/office/drawing/2014/main" id="{75151668-10EF-A741-BD1F-C8CF89C51ABC}"/>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5678" y="2081055"/>
            <a:ext cx="4025323" cy="2320071"/>
          </a:xfrm>
          <a:prstGeom prst="rect">
            <a:avLst/>
          </a:prstGeom>
        </p:spPr>
      </p:pic>
    </p:spTree>
    <p:extLst>
      <p:ext uri="{BB962C8B-B14F-4D97-AF65-F5344CB8AC3E}">
        <p14:creationId xmlns:p14="http://schemas.microsoft.com/office/powerpoint/2010/main" val="35925182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Slide 3 - Cbl-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animal, table, colored, colorful&#10;&#10;Description automatically generated">
            <a:extLst>
              <a:ext uri="{FF2B5EF4-FFF2-40B4-BE49-F238E27FC236}">
                <a16:creationId xmlns:a16="http://schemas.microsoft.com/office/drawing/2014/main" id="{798DE91B-26CE-FD46-8253-42F2ED39B6C7}"/>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15" name="Picture 14" descr="A close up of a flower&#10;&#10;Description automatically generated">
            <a:extLst>
              <a:ext uri="{FF2B5EF4-FFF2-40B4-BE49-F238E27FC236}">
                <a16:creationId xmlns:a16="http://schemas.microsoft.com/office/drawing/2014/main" id="{27061B03-E7D9-254A-9B36-AFB2E2B89BC1}"/>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18784" y="1498600"/>
            <a:ext cx="1017209" cy="982133"/>
          </a:xfrm>
          <a:prstGeom prst="rect">
            <a:avLst/>
          </a:prstGeom>
          <a:effectLst>
            <a:reflection stA="48000" endPos="57000" dir="5400000" sy="-100000" algn="bl" rotWithShape="0"/>
          </a:effectLst>
        </p:spPr>
      </p:pic>
      <p:pic>
        <p:nvPicPr>
          <p:cNvPr id="22" name="Picture 21" descr="A picture containing lot, colorful, many, decorated&#10;&#10;Description automatically generated">
            <a:extLst>
              <a:ext uri="{FF2B5EF4-FFF2-40B4-BE49-F238E27FC236}">
                <a16:creationId xmlns:a16="http://schemas.microsoft.com/office/drawing/2014/main" id="{C81F6D05-3F38-7C4C-8E03-B692ADD3EE05}"/>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24" name="Picture 23" descr="A close up of a flower&#10;&#10;Description automatically generated">
            <a:extLst>
              <a:ext uri="{FF2B5EF4-FFF2-40B4-BE49-F238E27FC236}">
                <a16:creationId xmlns:a16="http://schemas.microsoft.com/office/drawing/2014/main" id="{EA1E770F-713E-5744-9C7A-A1F7C5F3E38F}"/>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25" name="Picture 24" descr="A picture containing large, board, covered, holding&#10;&#10;Description automatically generated">
            <a:extLst>
              <a:ext uri="{FF2B5EF4-FFF2-40B4-BE49-F238E27FC236}">
                <a16:creationId xmlns:a16="http://schemas.microsoft.com/office/drawing/2014/main" id="{C2D1BD11-C73C-D040-AC61-B9C39D1A60E4}"/>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29" name="Picture 28" descr="A picture containing flower, animal, fruit, coral&#10;&#10;Description automatically generated">
            <a:extLst>
              <a:ext uri="{FF2B5EF4-FFF2-40B4-BE49-F238E27FC236}">
                <a16:creationId xmlns:a16="http://schemas.microsoft.com/office/drawing/2014/main" id="{3ADFA65D-E208-B74A-B03C-EB127E1E4BFD}"/>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5" name="Picture 4" descr="A close up of a tree&#10;&#10;Description automatically generated">
            <a:extLst>
              <a:ext uri="{FF2B5EF4-FFF2-40B4-BE49-F238E27FC236}">
                <a16:creationId xmlns:a16="http://schemas.microsoft.com/office/drawing/2014/main" id="{9A562B07-03FF-AD44-831C-36091666CC35}"/>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3843" y="1051419"/>
            <a:ext cx="3019692" cy="3650673"/>
          </a:xfrm>
          <a:prstGeom prst="rect">
            <a:avLst/>
          </a:prstGeom>
        </p:spPr>
      </p:pic>
    </p:spTree>
    <p:extLst>
      <p:ext uri="{BB962C8B-B14F-4D97-AF65-F5344CB8AC3E}">
        <p14:creationId xmlns:p14="http://schemas.microsoft.com/office/powerpoint/2010/main" val="3694210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vider Slide 3 - CTPS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6" name="Picture 35" descr="A close up of a flower&#10;&#10;Description automatically generated">
            <a:extLst>
              <a:ext uri="{FF2B5EF4-FFF2-40B4-BE49-F238E27FC236}">
                <a16:creationId xmlns:a16="http://schemas.microsoft.com/office/drawing/2014/main" id="{A392E49B-4D3A-374F-90E1-1F320028B17C}"/>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37" name="Picture 36" descr="A picture containing large, board, covered, holding&#10;&#10;Description automatically generated">
            <a:extLst>
              <a:ext uri="{FF2B5EF4-FFF2-40B4-BE49-F238E27FC236}">
                <a16:creationId xmlns:a16="http://schemas.microsoft.com/office/drawing/2014/main" id="{C1F2F830-1D88-0B46-9C4D-FC0F9493D800}"/>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38" name="Picture 37" descr="A picture containing flower, animal, fruit, coral&#10;&#10;Description automatically generated">
            <a:extLst>
              <a:ext uri="{FF2B5EF4-FFF2-40B4-BE49-F238E27FC236}">
                <a16:creationId xmlns:a16="http://schemas.microsoft.com/office/drawing/2014/main" id="{8DDC089D-9961-3B40-BB2F-648341CE087B}"/>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9" name="Picture 38" descr="A picture containing animal, table, colored, colorful&#10;&#10;Description automatically generated">
            <a:extLst>
              <a:ext uri="{FF2B5EF4-FFF2-40B4-BE49-F238E27FC236}">
                <a16:creationId xmlns:a16="http://schemas.microsoft.com/office/drawing/2014/main" id="{E43C8977-F694-C048-BAD2-275FF983A359}"/>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41" name="Picture 40" descr="A picture containing lot, colorful, many, decorated&#10;&#10;Description automatically generated">
            <a:extLst>
              <a:ext uri="{FF2B5EF4-FFF2-40B4-BE49-F238E27FC236}">
                <a16:creationId xmlns:a16="http://schemas.microsoft.com/office/drawing/2014/main" id="{D87B6914-8A5F-3946-A7A9-305785FC9178}"/>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42" name="Picture 41" descr="A picture containing flower, cake, cutting, cut&#10;&#10;Description automatically generated">
            <a:extLst>
              <a:ext uri="{FF2B5EF4-FFF2-40B4-BE49-F238E27FC236}">
                <a16:creationId xmlns:a16="http://schemas.microsoft.com/office/drawing/2014/main" id="{0E7A3C61-AA28-5B46-95BE-EF5D20CF8339}"/>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5" name="Picture 4" descr="A close up of a purple flower&#10;&#10;Description automatically generated">
            <a:extLst>
              <a:ext uri="{FF2B5EF4-FFF2-40B4-BE49-F238E27FC236}">
                <a16:creationId xmlns:a16="http://schemas.microsoft.com/office/drawing/2014/main" id="{1B60E3F4-8ABC-2144-B944-6680F8805F24}"/>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8710" y="1583615"/>
            <a:ext cx="3203721" cy="3093248"/>
          </a:xfrm>
          <a:prstGeom prst="rect">
            <a:avLst/>
          </a:prstGeom>
        </p:spPr>
      </p:pic>
    </p:spTree>
    <p:extLst>
      <p:ext uri="{BB962C8B-B14F-4D97-AF65-F5344CB8AC3E}">
        <p14:creationId xmlns:p14="http://schemas.microsoft.com/office/powerpoint/2010/main" val="1874587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 Slide 3 - TYK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3" name="Picture 42" descr="A close up of a flower&#10;&#10;Description automatically generated">
            <a:extLst>
              <a:ext uri="{FF2B5EF4-FFF2-40B4-BE49-F238E27FC236}">
                <a16:creationId xmlns:a16="http://schemas.microsoft.com/office/drawing/2014/main" id="{C005E01D-7A0B-0F44-92A8-7CB1BBDA5B70}"/>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44" name="Picture 43" descr="A picture containing large, board, covered, holding&#10;&#10;Description automatically generated">
            <a:extLst>
              <a:ext uri="{FF2B5EF4-FFF2-40B4-BE49-F238E27FC236}">
                <a16:creationId xmlns:a16="http://schemas.microsoft.com/office/drawing/2014/main" id="{4A8AC5DD-AAD6-0C4F-B923-75FE47DDB6A0}"/>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45" name="Picture 44" descr="A picture containing flower, animal, fruit, coral&#10;&#10;Description automatically generated">
            <a:extLst>
              <a:ext uri="{FF2B5EF4-FFF2-40B4-BE49-F238E27FC236}">
                <a16:creationId xmlns:a16="http://schemas.microsoft.com/office/drawing/2014/main" id="{0ACAF5CA-225C-D64E-8CA4-A03EA42A5091}"/>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47" name="Picture 46" descr="A picture containing lot, colorful, many, decorated&#10;&#10;Description automatically generated">
            <a:extLst>
              <a:ext uri="{FF2B5EF4-FFF2-40B4-BE49-F238E27FC236}">
                <a16:creationId xmlns:a16="http://schemas.microsoft.com/office/drawing/2014/main" id="{12110C5D-0CC9-4D4B-A81A-9EC5C2D79A5A}"/>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48" name="Picture 47" descr="A picture containing flower, cake, cutting, cut&#10;&#10;Description automatically generated">
            <a:extLst>
              <a:ext uri="{FF2B5EF4-FFF2-40B4-BE49-F238E27FC236}">
                <a16:creationId xmlns:a16="http://schemas.microsoft.com/office/drawing/2014/main" id="{BDB2F7A0-4991-DF45-BBDE-92E3203EC5BB}"/>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49" name="Picture 48" descr="A close up of a flower&#10;&#10;Description automatically generated">
            <a:extLst>
              <a:ext uri="{FF2B5EF4-FFF2-40B4-BE49-F238E27FC236}">
                <a16:creationId xmlns:a16="http://schemas.microsoft.com/office/drawing/2014/main" id="{DC00E878-1215-8C47-A63D-F8E8E7A2F215}"/>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5" name="Picture 4" descr="A picture containing colorful, necklace, decorated, table&#10;&#10;Description automatically generated">
            <a:extLst>
              <a:ext uri="{FF2B5EF4-FFF2-40B4-BE49-F238E27FC236}">
                <a16:creationId xmlns:a16="http://schemas.microsoft.com/office/drawing/2014/main" id="{4EE0F56B-9555-484C-80DF-4D53CFF46790}"/>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7315" y="1283516"/>
            <a:ext cx="2769845" cy="3352392"/>
          </a:xfrm>
          <a:prstGeom prst="rect">
            <a:avLst/>
          </a:prstGeom>
        </p:spPr>
      </p:pic>
    </p:spTree>
    <p:extLst>
      <p:ext uri="{BB962C8B-B14F-4D97-AF65-F5344CB8AC3E}">
        <p14:creationId xmlns:p14="http://schemas.microsoft.com/office/powerpoint/2010/main" val="293497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3E26A1-3DC1-47D1-8B99-C7E3E16A59AD}"/>
              </a:ext>
            </a:extLst>
          </p:cNvPr>
          <p:cNvGraphicFramePr>
            <a:graphicFrameLocks noChangeAspect="1"/>
          </p:cNvGraphicFramePr>
          <p:nvPr userDrawn="1">
            <p:custDataLst>
              <p:tags r:id="rId1"/>
            </p:custDataLst>
            <p:extLst>
              <p:ext uri="{D42A27DB-BD31-4B8C-83A1-F6EECF244321}">
                <p14:modId xmlns:p14="http://schemas.microsoft.com/office/powerpoint/2010/main" val="2917910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153E26A1-3DC1-47D1-8B99-C7E3E16A59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D16230A-D772-4152-8643-3B47F71D036C}"/>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0" y="1901408"/>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4</a:t>
            </a:r>
          </a:p>
        </p:txBody>
      </p:sp>
      <p:sp>
        <p:nvSpPr>
          <p:cNvPr id="3" name="Subtitle 2"/>
          <p:cNvSpPr>
            <a:spLocks noGrp="1"/>
          </p:cNvSpPr>
          <p:nvPr>
            <p:ph type="subTitle" idx="1"/>
          </p:nvPr>
        </p:nvSpPr>
        <p:spPr>
          <a:xfrm>
            <a:off x="0" y="3429000"/>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54894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Slide 3 - HPK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5" name="Picture 24" descr="A picture containing lot, colorful, many, decorated&#10;&#10;Description automatically generated">
            <a:extLst>
              <a:ext uri="{FF2B5EF4-FFF2-40B4-BE49-F238E27FC236}">
                <a16:creationId xmlns:a16="http://schemas.microsoft.com/office/drawing/2014/main" id="{56A09F98-CF91-9043-8401-3ACB74BB3789}"/>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27" name="Picture 26" descr="A picture containing flower, cake, cutting, cut&#10;&#10;Description automatically generated">
            <a:extLst>
              <a:ext uri="{FF2B5EF4-FFF2-40B4-BE49-F238E27FC236}">
                <a16:creationId xmlns:a16="http://schemas.microsoft.com/office/drawing/2014/main" id="{ED330BD4-ED0A-D440-B54E-3E9BBC20A655}"/>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28" name="Picture 27" descr="A close up of a flower&#10;&#10;Description automatically generated">
            <a:extLst>
              <a:ext uri="{FF2B5EF4-FFF2-40B4-BE49-F238E27FC236}">
                <a16:creationId xmlns:a16="http://schemas.microsoft.com/office/drawing/2014/main" id="{86ECB876-34DB-414A-B213-7BF02F014548}"/>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30" name="Picture 29" descr="A close up of a flower&#10;&#10;Description automatically generated">
            <a:extLst>
              <a:ext uri="{FF2B5EF4-FFF2-40B4-BE49-F238E27FC236}">
                <a16:creationId xmlns:a16="http://schemas.microsoft.com/office/drawing/2014/main" id="{0CE49AC2-E29C-494B-81FD-83D335465DE4}"/>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32" name="Picture 31" descr="A picture containing flower, animal, fruit, coral&#10;&#10;Description automatically generated">
            <a:extLst>
              <a:ext uri="{FF2B5EF4-FFF2-40B4-BE49-F238E27FC236}">
                <a16:creationId xmlns:a16="http://schemas.microsoft.com/office/drawing/2014/main" id="{4D7F3670-C198-3649-A010-9D067FEEFE82}"/>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3" name="Picture 32" descr="A picture containing animal, table, colored, colorful&#10;&#10;Description automatically generated">
            <a:extLst>
              <a:ext uri="{FF2B5EF4-FFF2-40B4-BE49-F238E27FC236}">
                <a16:creationId xmlns:a16="http://schemas.microsoft.com/office/drawing/2014/main" id="{0B9B9FD8-0797-B14D-91D7-298F753E0309}"/>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5" name="Picture 4" descr="A picture containing snow, street, covered, fruit&#10;&#10;Description automatically generated">
            <a:extLst>
              <a:ext uri="{FF2B5EF4-FFF2-40B4-BE49-F238E27FC236}">
                <a16:creationId xmlns:a16="http://schemas.microsoft.com/office/drawing/2014/main" id="{A19C39CF-19B1-FE4C-BAB3-3125F4398B36}"/>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8479" y="1149933"/>
            <a:ext cx="3416300" cy="3517900"/>
          </a:xfrm>
          <a:prstGeom prst="rect">
            <a:avLst/>
          </a:prstGeom>
        </p:spPr>
      </p:pic>
    </p:spTree>
    <p:extLst>
      <p:ext uri="{BB962C8B-B14F-4D97-AF65-F5344CB8AC3E}">
        <p14:creationId xmlns:p14="http://schemas.microsoft.com/office/powerpoint/2010/main" val="29304511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Slide 3 - AC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3" name="Picture 32" descr="A picture containing lot, colorful, many, decorated&#10;&#10;Description automatically generated">
            <a:extLst>
              <a:ext uri="{FF2B5EF4-FFF2-40B4-BE49-F238E27FC236}">
                <a16:creationId xmlns:a16="http://schemas.microsoft.com/office/drawing/2014/main" id="{DA1F35EF-3CA3-EB4D-AA12-D13EAD4ED56B}"/>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34" name="Picture 33" descr="A picture containing flower, cake, cutting, cut&#10;&#10;Description automatically generated">
            <a:extLst>
              <a:ext uri="{FF2B5EF4-FFF2-40B4-BE49-F238E27FC236}">
                <a16:creationId xmlns:a16="http://schemas.microsoft.com/office/drawing/2014/main" id="{40E48B74-155F-0D42-8647-7F6747D8699E}"/>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35" name="Picture 34" descr="A close up of a flower&#10;&#10;Description automatically generated">
            <a:extLst>
              <a:ext uri="{FF2B5EF4-FFF2-40B4-BE49-F238E27FC236}">
                <a16:creationId xmlns:a16="http://schemas.microsoft.com/office/drawing/2014/main" id="{6E44150C-7A6A-F045-BBAD-D63142680E2F}"/>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37" name="Picture 36" descr="A picture containing flower, animal, fruit, coral&#10;&#10;Description automatically generated">
            <a:extLst>
              <a:ext uri="{FF2B5EF4-FFF2-40B4-BE49-F238E27FC236}">
                <a16:creationId xmlns:a16="http://schemas.microsoft.com/office/drawing/2014/main" id="{042C0F4E-FEAF-9F44-9303-C12840BEA732}"/>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8" name="Picture 37" descr="A picture containing animal, table, colored, colorful&#10;&#10;Description automatically generated">
            <a:extLst>
              <a:ext uri="{FF2B5EF4-FFF2-40B4-BE49-F238E27FC236}">
                <a16:creationId xmlns:a16="http://schemas.microsoft.com/office/drawing/2014/main" id="{8002ABA6-E936-604A-BF2E-A479BA075720}"/>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39" name="Picture 38" descr="A picture containing large, board, covered, holding&#10;&#10;Description automatically generated">
            <a:extLst>
              <a:ext uri="{FF2B5EF4-FFF2-40B4-BE49-F238E27FC236}">
                <a16:creationId xmlns:a16="http://schemas.microsoft.com/office/drawing/2014/main" id="{40A029D3-4544-794F-967E-897FEE081E57}"/>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9433979" y="1406525"/>
            <a:ext cx="1132600" cy="1166283"/>
          </a:xfrm>
          <a:prstGeom prst="rect">
            <a:avLst/>
          </a:prstGeom>
          <a:effectLst>
            <a:reflection stA="48000" endPos="57000" dir="5400000" sy="-100000" algn="bl" rotWithShape="0"/>
          </a:effectLst>
        </p:spPr>
      </p:pic>
      <p:pic>
        <p:nvPicPr>
          <p:cNvPr id="5" name="Picture 4" descr="A close up of a flower&#10;&#10;Description automatically generated">
            <a:extLst>
              <a:ext uri="{FF2B5EF4-FFF2-40B4-BE49-F238E27FC236}">
                <a16:creationId xmlns:a16="http://schemas.microsoft.com/office/drawing/2014/main" id="{AFEE9D74-468B-4E41-9488-368F66FE9EE5}"/>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1276" y="1265573"/>
            <a:ext cx="3149600" cy="3454400"/>
          </a:xfrm>
          <a:prstGeom prst="rect">
            <a:avLst/>
          </a:prstGeom>
        </p:spPr>
      </p:pic>
    </p:spTree>
    <p:extLst>
      <p:ext uri="{BB962C8B-B14F-4D97-AF65-F5344CB8AC3E}">
        <p14:creationId xmlns:p14="http://schemas.microsoft.com/office/powerpoint/2010/main" val="35869264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Slide 3 - AMPK𝛽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lot, colorful, many, decorated&#10;&#10;Description automatically generated">
            <a:extLst>
              <a:ext uri="{FF2B5EF4-FFF2-40B4-BE49-F238E27FC236}">
                <a16:creationId xmlns:a16="http://schemas.microsoft.com/office/drawing/2014/main" id="{4B1918C7-00A7-384B-ADE8-D44D0C502C72}"/>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14" name="Picture 13" descr="A picture containing flower, cake, cutting, cut&#10;&#10;Description automatically generated">
            <a:extLst>
              <a:ext uri="{FF2B5EF4-FFF2-40B4-BE49-F238E27FC236}">
                <a16:creationId xmlns:a16="http://schemas.microsoft.com/office/drawing/2014/main" id="{55C21F5F-9228-354E-94A4-C03FC8A1F078}"/>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15" name="Picture 14" descr="A close up of a flower&#10;&#10;Description automatically generated">
            <a:extLst>
              <a:ext uri="{FF2B5EF4-FFF2-40B4-BE49-F238E27FC236}">
                <a16:creationId xmlns:a16="http://schemas.microsoft.com/office/drawing/2014/main" id="{373A2D3F-8B48-3441-AA56-25EA3DEAB311}"/>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22" name="Picture 21" descr="A picture containing animal, table, colored, colorful&#10;&#10;Description automatically generated">
            <a:extLst>
              <a:ext uri="{FF2B5EF4-FFF2-40B4-BE49-F238E27FC236}">
                <a16:creationId xmlns:a16="http://schemas.microsoft.com/office/drawing/2014/main" id="{0B0B27B8-B461-4C45-9F77-67FB2C074AF6}"/>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23" name="Picture 22" descr="A picture containing large, board, covered, holding&#10;&#10;Description automatically generated">
            <a:extLst>
              <a:ext uri="{FF2B5EF4-FFF2-40B4-BE49-F238E27FC236}">
                <a16:creationId xmlns:a16="http://schemas.microsoft.com/office/drawing/2014/main" id="{06AECB45-9EDC-5745-8A99-E97012465FF0}"/>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9433979" y="1406525"/>
            <a:ext cx="1132600" cy="1166283"/>
          </a:xfrm>
          <a:prstGeom prst="rect">
            <a:avLst/>
          </a:prstGeom>
          <a:effectLst>
            <a:reflection stA="48000" endPos="57000" dir="5400000" sy="-100000" algn="bl" rotWithShape="0"/>
          </a:effectLst>
        </p:spPr>
      </p:pic>
      <p:pic>
        <p:nvPicPr>
          <p:cNvPr id="24" name="Picture 23" descr="A close up of a flower&#10;&#10;Description automatically generated">
            <a:extLst>
              <a:ext uri="{FF2B5EF4-FFF2-40B4-BE49-F238E27FC236}">
                <a16:creationId xmlns:a16="http://schemas.microsoft.com/office/drawing/2014/main" id="{76EB226E-5807-434D-B844-D360BDFDF185}"/>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10837333" y="1401234"/>
            <a:ext cx="1073024" cy="1176865"/>
          </a:xfrm>
          <a:prstGeom prst="rect">
            <a:avLst/>
          </a:prstGeom>
          <a:effectLst>
            <a:reflection stA="48000" endPos="57000" dir="5400000" sy="-100000" algn="bl" rotWithShape="0"/>
          </a:effectLst>
        </p:spPr>
      </p:pic>
      <p:pic>
        <p:nvPicPr>
          <p:cNvPr id="5" name="Picture 4" descr="A close up of a decorated tree&#10;&#10;Description automatically generated">
            <a:extLst>
              <a:ext uri="{FF2B5EF4-FFF2-40B4-BE49-F238E27FC236}">
                <a16:creationId xmlns:a16="http://schemas.microsoft.com/office/drawing/2014/main" id="{7FC9B265-60D1-6941-A425-3ACB2C183BC0}"/>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3780" y="431334"/>
            <a:ext cx="3302000" cy="4267200"/>
          </a:xfrm>
          <a:prstGeom prst="rect">
            <a:avLst/>
          </a:prstGeom>
        </p:spPr>
      </p:pic>
    </p:spTree>
    <p:extLst>
      <p:ext uri="{BB962C8B-B14F-4D97-AF65-F5344CB8AC3E}">
        <p14:creationId xmlns:p14="http://schemas.microsoft.com/office/powerpoint/2010/main" val="9375575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dirty="0">
                <a:solidFill>
                  <a:schemeClr val="accent6"/>
                </a:solidFill>
              </a:rPr>
              <a:t>130 Prospect Street, Third Floor</a:t>
            </a:r>
          </a:p>
          <a:p>
            <a:pPr algn="ctr" defTabSz="457063">
              <a:spcBef>
                <a:spcPts val="0"/>
              </a:spcBef>
              <a:defRPr/>
            </a:pPr>
            <a:r>
              <a:rPr lang="en-US" sz="1500" dirty="0">
                <a:solidFill>
                  <a:schemeClr val="accent6"/>
                </a:solidFill>
              </a:rPr>
              <a:t>Cambridge, MA 02139 USA</a:t>
            </a:r>
          </a:p>
          <a:p>
            <a:pPr algn="ctr" defTabSz="457063">
              <a:spcBef>
                <a:spcPts val="0"/>
              </a:spcBef>
              <a:defRPr/>
            </a:pPr>
            <a:endParaRPr lang="en-US" sz="1500" dirty="0">
              <a:solidFill>
                <a:schemeClr val="accent6"/>
              </a:solidFill>
            </a:endParaRPr>
          </a:p>
          <a:p>
            <a:pPr algn="ctr" defTabSz="457063">
              <a:spcBef>
                <a:spcPts val="0"/>
              </a:spcBef>
              <a:defRPr/>
            </a:pPr>
            <a:r>
              <a:rPr lang="en-US" sz="1500" u="none" dirty="0" err="1">
                <a:solidFill>
                  <a:schemeClr val="accent6"/>
                </a:solidFill>
              </a:rPr>
              <a:t>nimbustx.com</a:t>
            </a:r>
            <a:endParaRPr lang="en-US" sz="1500" u="none" dirty="0">
              <a:solidFill>
                <a:schemeClr val="accent6"/>
              </a:solidFill>
            </a:endParaRPr>
          </a:p>
        </p:txBody>
      </p:sp>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ight, clock&#10;&#10;Description automatically generated">
            <a:extLst>
              <a:ext uri="{FF2B5EF4-FFF2-40B4-BE49-F238E27FC236}">
                <a16:creationId xmlns:a16="http://schemas.microsoft.com/office/drawing/2014/main" id="{CDC48C86-EA0D-7945-BB17-349F91B49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555" y="2626437"/>
            <a:ext cx="2862072" cy="930526"/>
          </a:xfrm>
          <a:prstGeom prst="rect">
            <a:avLst/>
          </a:prstGeom>
        </p:spPr>
      </p:pic>
    </p:spTree>
    <p:extLst>
      <p:ext uri="{BB962C8B-B14F-4D97-AF65-F5344CB8AC3E}">
        <p14:creationId xmlns:p14="http://schemas.microsoft.com/office/powerpoint/2010/main" val="20958508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nding Slide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ight, clock&#10;&#10;Description automatically generated">
            <a:extLst>
              <a:ext uri="{FF2B5EF4-FFF2-40B4-BE49-F238E27FC236}">
                <a16:creationId xmlns:a16="http://schemas.microsoft.com/office/drawing/2014/main" id="{CDC48C86-EA0D-7945-BB17-349F91B49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555" y="358618"/>
            <a:ext cx="2862072" cy="930526"/>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1396392"/>
            <a:ext cx="12192000" cy="323165"/>
          </a:xfrm>
          <a:prstGeom prst="rect">
            <a:avLst/>
          </a:prstGeom>
        </p:spPr>
        <p:txBody>
          <a:bodyPr wrap="square">
            <a:spAutoFit/>
          </a:bodyPr>
          <a:lstStyle/>
          <a:p>
            <a:pPr algn="ctr" defTabSz="457063">
              <a:spcBef>
                <a:spcPts val="0"/>
              </a:spcBef>
              <a:defRPr/>
            </a:pPr>
            <a:r>
              <a:rPr lang="en-US" sz="1500" dirty="0">
                <a:solidFill>
                  <a:schemeClr val="accent6"/>
                </a:solidFill>
              </a:rPr>
              <a:t>130 Prospect Street, Third Floor </a:t>
            </a:r>
            <a:r>
              <a:rPr lang="en-US" sz="1500" b="0" i="0" kern="1200" dirty="0">
                <a:solidFill>
                  <a:schemeClr val="accent2"/>
                </a:solidFill>
                <a:effectLst/>
                <a:latin typeface="+mn-lt"/>
                <a:ea typeface="+mn-ea"/>
                <a:cs typeface="+mn-cs"/>
              </a:rPr>
              <a:t>•</a:t>
            </a:r>
            <a:r>
              <a:rPr lang="en-US" sz="1500" b="0" i="0" kern="1200" dirty="0">
                <a:solidFill>
                  <a:schemeClr val="tx1"/>
                </a:solidFill>
                <a:effectLst/>
                <a:latin typeface="+mn-lt"/>
                <a:ea typeface="+mn-ea"/>
                <a:cs typeface="+mn-cs"/>
              </a:rPr>
              <a:t> </a:t>
            </a:r>
            <a:r>
              <a:rPr lang="en-US" sz="1500" dirty="0">
                <a:solidFill>
                  <a:schemeClr val="accent6"/>
                </a:solidFill>
              </a:rPr>
              <a:t>Cambridge, MA 02139 USA </a:t>
            </a:r>
            <a:r>
              <a:rPr lang="en-US" sz="1500" b="0" i="0" kern="1200" dirty="0">
                <a:solidFill>
                  <a:schemeClr val="accent2"/>
                </a:solidFill>
                <a:effectLst/>
                <a:latin typeface="+mn-lt"/>
                <a:ea typeface="+mn-ea"/>
                <a:cs typeface="+mn-cs"/>
              </a:rPr>
              <a:t>•</a:t>
            </a:r>
            <a:r>
              <a:rPr lang="en-US" sz="1500" b="0" i="0" u="none" kern="1200" dirty="0">
                <a:solidFill>
                  <a:schemeClr val="accent6"/>
                </a:solidFill>
                <a:effectLst/>
                <a:latin typeface="+mn-lt"/>
                <a:ea typeface="+mn-ea"/>
                <a:cs typeface="+mn-cs"/>
              </a:rPr>
              <a:t> </a:t>
            </a:r>
            <a:r>
              <a:rPr lang="en-US" sz="1500" u="none" dirty="0" err="1">
                <a:solidFill>
                  <a:schemeClr val="accent6"/>
                </a:solidFill>
              </a:rPr>
              <a:t>nimbustx.com</a:t>
            </a:r>
            <a:endParaRPr lang="en-US" sz="1500" u="none" dirty="0">
              <a:solidFill>
                <a:schemeClr val="accent6"/>
              </a:solidFill>
            </a:endParaRPr>
          </a:p>
        </p:txBody>
      </p:sp>
      <p:sp>
        <p:nvSpPr>
          <p:cNvPr id="4" name="Picture Placeholder 3">
            <a:extLst>
              <a:ext uri="{FF2B5EF4-FFF2-40B4-BE49-F238E27FC236}">
                <a16:creationId xmlns:a16="http://schemas.microsoft.com/office/drawing/2014/main" id="{1BDF089E-47AA-9A47-B7C9-79D66EBDA88E}"/>
              </a:ext>
            </a:extLst>
          </p:cNvPr>
          <p:cNvSpPr>
            <a:spLocks noGrp="1"/>
          </p:cNvSpPr>
          <p:nvPr>
            <p:ph type="pic" sz="quarter" idx="10"/>
          </p:nvPr>
        </p:nvSpPr>
        <p:spPr>
          <a:xfrm>
            <a:off x="0" y="1812758"/>
            <a:ext cx="12191999" cy="4720665"/>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2553100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00C346-364E-4B14-8EFD-527827E1E564}"/>
              </a:ext>
            </a:extLst>
          </p:cNvPr>
          <p:cNvGraphicFramePr>
            <a:graphicFrameLocks noChangeAspect="1"/>
          </p:cNvGraphicFramePr>
          <p:nvPr userDrawn="1">
            <p:custDataLst>
              <p:tags r:id="rId1"/>
            </p:custDataLst>
            <p:extLst>
              <p:ext uri="{D42A27DB-BD31-4B8C-83A1-F6EECF244321}">
                <p14:modId xmlns:p14="http://schemas.microsoft.com/office/powerpoint/2010/main" val="2283073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 name="Object 3" hidden="1">
                        <a:extLst>
                          <a:ext uri="{FF2B5EF4-FFF2-40B4-BE49-F238E27FC236}">
                            <a16:creationId xmlns:a16="http://schemas.microsoft.com/office/drawing/2014/main" id="{C900C346-364E-4B14-8EFD-527827E1E5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034062-B31C-4562-A17D-99755EF6D82F}"/>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56BDEB2E-4A1B-F249-B5E7-7381CF19EEBC}"/>
              </a:ext>
            </a:extLst>
          </p:cNvPr>
          <p:cNvSpPr>
            <a:spLocks noGrp="1"/>
          </p:cNvSpPr>
          <p:nvPr>
            <p:ph idx="1"/>
          </p:nvPr>
        </p:nvSpPr>
        <p:spPr>
          <a:xfrm>
            <a:off x="322775" y="1099127"/>
            <a:ext cx="11521440" cy="4921063"/>
          </a:xfrm>
          <a:prstGeom prst="rect">
            <a:avLst/>
          </a:prstGeom>
        </p:spPr>
        <p:txBody>
          <a:bodyPr vert="horz" lIns="91440" tIns="45720" rIns="91440" bIns="45720" rtlCol="0">
            <a:noAutofit/>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E36F406D-1EC0-4883-9486-0B34795D001A}"/>
              </a:ext>
            </a:extLst>
          </p:cNvPr>
          <p:cNvSpPr>
            <a:spLocks noGrp="1"/>
          </p:cNvSpPr>
          <p:nvPr>
            <p:ph type="ftr" sz="quarter" idx="10"/>
          </p:nvPr>
        </p:nvSpPr>
        <p:spPr/>
        <p:txBody>
          <a:bodyPr/>
          <a:lstStyle/>
          <a:p>
            <a:endParaRPr lang="en-US"/>
          </a:p>
        </p:txBody>
      </p:sp>
      <p:sp>
        <p:nvSpPr>
          <p:cNvPr id="7" name="Title Placeholder 1">
            <a:extLst>
              <a:ext uri="{FF2B5EF4-FFF2-40B4-BE49-F238E27FC236}">
                <a16:creationId xmlns:a16="http://schemas.microsoft.com/office/drawing/2014/main" id="{B8695F9B-787F-4E34-BC48-E04C6251F3E2}"/>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6942180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Ma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624E27-793B-414E-8AB8-3A672302CA4A}"/>
              </a:ext>
            </a:extLst>
          </p:cNvPr>
          <p:cNvSpPr/>
          <p:nvPr userDrawn="1"/>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extLst>
              <p:ext uri="{D42A27DB-BD31-4B8C-83A1-F6EECF244321}">
                <p14:modId xmlns:p14="http://schemas.microsoft.com/office/powerpoint/2010/main" val="1219144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5804408"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5810228" cy="1029820"/>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mn-lt"/>
                <a:cs typeface="Arial" panose="020B0604020202020204" pitchFamily="34" charset="0"/>
              </a:defRPr>
            </a:lvl1pPr>
          </a:lstStyle>
          <a:p>
            <a:endParaRPr lang="en-US"/>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mn-lt"/>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8" name="Picture 47" descr="A picture containing light, clock&#10;&#10;Description automatically generated">
            <a:extLst>
              <a:ext uri="{FF2B5EF4-FFF2-40B4-BE49-F238E27FC236}">
                <a16:creationId xmlns:a16="http://schemas.microsoft.com/office/drawing/2014/main" id="{841E3F5E-7CD1-6348-B11A-68D1BCD3D58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2" name="Picture 11" descr="A picture containing holding, colorful, hand, covered&#10;&#10;Description automatically generated">
            <a:extLst>
              <a:ext uri="{FF2B5EF4-FFF2-40B4-BE49-F238E27FC236}">
                <a16:creationId xmlns:a16="http://schemas.microsoft.com/office/drawing/2014/main" id="{5263FDAC-6746-C249-B3F3-8293528B86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Tree>
    <p:extLst>
      <p:ext uri="{BB962C8B-B14F-4D97-AF65-F5344CB8AC3E}">
        <p14:creationId xmlns:p14="http://schemas.microsoft.com/office/powerpoint/2010/main" val="2500824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ati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675ED5-9429-4940-AF80-0DD7C3D159CE}"/>
              </a:ext>
            </a:extLst>
          </p:cNvPr>
          <p:cNvSpPr/>
          <p:nvPr userDrawn="1"/>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holding, colorful, hand, covered&#10;&#10;Description automatically generated">
            <a:extLst>
              <a:ext uri="{FF2B5EF4-FFF2-40B4-BE49-F238E27FC236}">
                <a16:creationId xmlns:a16="http://schemas.microsoft.com/office/drawing/2014/main" id="{7AF691B1-24D6-AB40-9B3E-9E11A471D2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5804408"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5810228" cy="1029820"/>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mn-lt"/>
                <a:cs typeface="Arial" panose="020B0604020202020204" pitchFamily="34" charset="0"/>
              </a:defRPr>
            </a:lvl1pPr>
          </a:lstStyle>
          <a:p>
            <a:endParaRPr lang="en-US"/>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mn-lt"/>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Picture 48" descr="A picture containing light, clock&#10;&#10;Description automatically generated">
            <a:extLst>
              <a:ext uri="{FF2B5EF4-FFF2-40B4-BE49-F238E27FC236}">
                <a16:creationId xmlns:a16="http://schemas.microsoft.com/office/drawing/2014/main" id="{6D8A857F-1A76-A14F-B455-60732C4F567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22" name="Picture 21" descr="A person posing for the camera&#10;&#10;Description automatically generated">
            <a:extLst>
              <a:ext uri="{FF2B5EF4-FFF2-40B4-BE49-F238E27FC236}">
                <a16:creationId xmlns:a16="http://schemas.microsoft.com/office/drawing/2014/main" id="{0D5ABC11-2A85-4F47-A2A6-52B9A8A1ED4B}"/>
              </a:ext>
            </a:extLst>
          </p:cNvPr>
          <p:cNvPicPr>
            <a:picLocks noChangeAspect="1"/>
          </p:cNvPicPr>
          <p:nvPr userDrawn="1"/>
        </p:nvPicPr>
        <p:blipFill rotWithShape="1">
          <a:blip r:embed="rId8"/>
          <a:srcRect b="2943"/>
          <a:stretch/>
        </p:blipFill>
        <p:spPr>
          <a:xfrm>
            <a:off x="5664198" y="1342978"/>
            <a:ext cx="5924551" cy="5515021"/>
          </a:xfrm>
          <a:prstGeom prst="rect">
            <a:avLst/>
          </a:prstGeom>
        </p:spPr>
      </p:pic>
    </p:spTree>
    <p:extLst>
      <p:ext uri="{BB962C8B-B14F-4D97-AF65-F5344CB8AC3E}">
        <p14:creationId xmlns:p14="http://schemas.microsoft.com/office/powerpoint/2010/main" val="31107968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D4DF-A4A9-B44D-8EF9-45E32D8B3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D15D1-8D42-AD43-A36E-199D19C171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8082615-6F65-1E4F-A789-7464F6A30B1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935554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6ABE75-E655-471E-9E3D-415A58AB842F}"/>
              </a:ext>
            </a:extLst>
          </p:cNvPr>
          <p:cNvGraphicFramePr>
            <a:graphicFrameLocks noChangeAspect="1"/>
          </p:cNvGraphicFramePr>
          <p:nvPr userDrawn="1">
            <p:custDataLst>
              <p:tags r:id="rId1"/>
            </p:custDataLst>
            <p:extLst>
              <p:ext uri="{D42A27DB-BD31-4B8C-83A1-F6EECF244321}">
                <p14:modId xmlns:p14="http://schemas.microsoft.com/office/powerpoint/2010/main" val="2124142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646ABE75-E655-471E-9E3D-415A58AB84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6A54D1-90B0-4B8C-9EEE-EC61696F2287}"/>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844FF1D1-BA5E-4F73-9A35-1054598EF562}"/>
              </a:ext>
            </a:extLst>
          </p:cNvPr>
          <p:cNvSpPr>
            <a:spLocks noGrp="1"/>
          </p:cNvSpPr>
          <p:nvPr>
            <p:ph type="ftr" sz="quarter" idx="10"/>
          </p:nvPr>
        </p:nvSpPr>
        <p:spPr>
          <a:xfrm>
            <a:off x="1784928" y="6493153"/>
            <a:ext cx="4114800" cy="246888"/>
          </a:xfrm>
        </p:spPr>
        <p:txBody>
          <a:bodyPr/>
          <a:lstStyle/>
          <a:p>
            <a:endParaRPr lang="en-US"/>
          </a:p>
        </p:txBody>
      </p:sp>
      <p:sp>
        <p:nvSpPr>
          <p:cNvPr id="6" name="Title Placeholder 1">
            <a:extLst>
              <a:ext uri="{FF2B5EF4-FFF2-40B4-BE49-F238E27FC236}">
                <a16:creationId xmlns:a16="http://schemas.microsoft.com/office/drawing/2014/main" id="{52F66DB4-3261-49C3-A4CF-897F6A1084D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10564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00C346-364E-4B14-8EFD-527827E1E564}"/>
              </a:ext>
            </a:extLst>
          </p:cNvPr>
          <p:cNvGraphicFramePr>
            <a:graphicFrameLocks noChangeAspect="1"/>
          </p:cNvGraphicFramePr>
          <p:nvPr userDrawn="1">
            <p:custDataLst>
              <p:tags r:id="rId1"/>
            </p:custDataLst>
            <p:extLst>
              <p:ext uri="{D42A27DB-BD31-4B8C-83A1-F6EECF244321}">
                <p14:modId xmlns:p14="http://schemas.microsoft.com/office/powerpoint/2010/main" val="2283073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 name="Object 3" hidden="1">
                        <a:extLst>
                          <a:ext uri="{FF2B5EF4-FFF2-40B4-BE49-F238E27FC236}">
                            <a16:creationId xmlns:a16="http://schemas.microsoft.com/office/drawing/2014/main" id="{C900C346-364E-4B14-8EFD-527827E1E5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034062-B31C-4562-A17D-99755EF6D82F}"/>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56BDEB2E-4A1B-F249-B5E7-7381CF19EEBC}"/>
              </a:ext>
            </a:extLst>
          </p:cNvPr>
          <p:cNvSpPr>
            <a:spLocks noGrp="1"/>
          </p:cNvSpPr>
          <p:nvPr>
            <p:ph idx="1"/>
          </p:nvPr>
        </p:nvSpPr>
        <p:spPr>
          <a:xfrm>
            <a:off x="322775" y="1099127"/>
            <a:ext cx="11521440" cy="4921063"/>
          </a:xfrm>
          <a:prstGeom prst="rect">
            <a:avLst/>
          </a:prstGeom>
        </p:spPr>
        <p:txBody>
          <a:bodyPr vert="horz" lIns="91440" tIns="45720" rIns="91440" bIns="45720" rtlCol="0">
            <a:noAutofit/>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E36F406D-1EC0-4883-9486-0B34795D001A}"/>
              </a:ext>
            </a:extLst>
          </p:cNvPr>
          <p:cNvSpPr>
            <a:spLocks noGrp="1"/>
          </p:cNvSpPr>
          <p:nvPr>
            <p:ph type="ftr" sz="quarter" idx="10"/>
          </p:nvPr>
        </p:nvSpPr>
        <p:spPr/>
        <p:txBody>
          <a:bodyPr/>
          <a:lstStyle/>
          <a:p>
            <a:endParaRPr lang="en-US"/>
          </a:p>
        </p:txBody>
      </p:sp>
      <p:sp>
        <p:nvSpPr>
          <p:cNvPr id="7" name="Title Placeholder 1">
            <a:extLst>
              <a:ext uri="{FF2B5EF4-FFF2-40B4-BE49-F238E27FC236}">
                <a16:creationId xmlns:a16="http://schemas.microsoft.com/office/drawing/2014/main" id="{B8695F9B-787F-4E34-BC48-E04C6251F3E2}"/>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7336141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30D03BD-2A20-496E-AFC7-5F6630D66529}"/>
              </a:ext>
            </a:extLst>
          </p:cNvPr>
          <p:cNvGraphicFramePr>
            <a:graphicFrameLocks noChangeAspect="1"/>
          </p:cNvGraphicFramePr>
          <p:nvPr userDrawn="1">
            <p:custDataLst>
              <p:tags r:id="rId1"/>
            </p:custDataLst>
            <p:extLst>
              <p:ext uri="{D42A27DB-BD31-4B8C-83A1-F6EECF244321}">
                <p14:modId xmlns:p14="http://schemas.microsoft.com/office/powerpoint/2010/main" val="4021718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230D03BD-2A20-496E-AFC7-5F6630D665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1CFA24-F831-479E-B967-C61B15FA4A3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2">
            <a:extLst>
              <a:ext uri="{FF2B5EF4-FFF2-40B4-BE49-F238E27FC236}">
                <a16:creationId xmlns:a16="http://schemas.microsoft.com/office/drawing/2014/main" id="{8E9E4F3A-0945-CF46-9E5C-E309B0E52A4B}"/>
              </a:ext>
            </a:extLst>
          </p:cNvPr>
          <p:cNvSpPr>
            <a:spLocks noGrp="1"/>
          </p:cNvSpPr>
          <p:nvPr>
            <p:ph sz="half" idx="11"/>
          </p:nvPr>
        </p:nvSpPr>
        <p:spPr>
          <a:xfrm>
            <a:off x="322774" y="1791854"/>
            <a:ext cx="5532629" cy="4622827"/>
          </a:xfrm>
          <a:prstGeom prst="rect">
            <a:avLst/>
          </a:prstGeom>
        </p:spPr>
        <p:txBody>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0F11E7F6-DDC7-CA45-824A-84E0106EC8D2}"/>
              </a:ext>
            </a:extLst>
          </p:cNvPr>
          <p:cNvSpPr>
            <a:spLocks noGrp="1"/>
          </p:cNvSpPr>
          <p:nvPr>
            <p:ph sz="half" idx="2"/>
          </p:nvPr>
        </p:nvSpPr>
        <p:spPr>
          <a:xfrm>
            <a:off x="6320666" y="1791854"/>
            <a:ext cx="5523549" cy="4618181"/>
          </a:xfrm>
          <a:prstGeom prst="rect">
            <a:avLst/>
          </a:prstGeom>
        </p:spPr>
        <p:txBody>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3698CD3-DBF1-443A-BA11-5EE0A4C68B62}"/>
              </a:ext>
            </a:extLst>
          </p:cNvPr>
          <p:cNvSpPr>
            <a:spLocks noGrp="1"/>
          </p:cNvSpPr>
          <p:nvPr>
            <p:ph type="body" sz="quarter" idx="12" hasCustomPrompt="1"/>
          </p:nvPr>
        </p:nvSpPr>
        <p:spPr>
          <a:xfrm>
            <a:off x="321560" y="1187773"/>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11" name="Text Placeholder 3">
            <a:extLst>
              <a:ext uri="{FF2B5EF4-FFF2-40B4-BE49-F238E27FC236}">
                <a16:creationId xmlns:a16="http://schemas.microsoft.com/office/drawing/2014/main" id="{E10F071A-FDA9-4B90-A321-2C8DD985A74F}"/>
              </a:ext>
            </a:extLst>
          </p:cNvPr>
          <p:cNvSpPr>
            <a:spLocks noGrp="1"/>
          </p:cNvSpPr>
          <p:nvPr>
            <p:ph type="body" sz="quarter" idx="13" hasCustomPrompt="1"/>
          </p:nvPr>
        </p:nvSpPr>
        <p:spPr>
          <a:xfrm>
            <a:off x="6311778" y="1187773"/>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8" name="Footer Placeholder 7">
            <a:extLst>
              <a:ext uri="{FF2B5EF4-FFF2-40B4-BE49-F238E27FC236}">
                <a16:creationId xmlns:a16="http://schemas.microsoft.com/office/drawing/2014/main" id="{4CD6B7D5-EFCB-4635-8B4A-007997A786F0}"/>
              </a:ext>
            </a:extLst>
          </p:cNvPr>
          <p:cNvSpPr>
            <a:spLocks noGrp="1"/>
          </p:cNvSpPr>
          <p:nvPr>
            <p:ph type="ftr" sz="quarter" idx="14"/>
          </p:nvPr>
        </p:nvSpPr>
        <p:spPr/>
        <p:txBody>
          <a:bodyPr/>
          <a:lstStyle/>
          <a:p>
            <a:endParaRPr lang="en-US"/>
          </a:p>
        </p:txBody>
      </p:sp>
      <p:sp>
        <p:nvSpPr>
          <p:cNvPr id="12" name="Title Placeholder 1">
            <a:extLst>
              <a:ext uri="{FF2B5EF4-FFF2-40B4-BE49-F238E27FC236}">
                <a16:creationId xmlns:a16="http://schemas.microsoft.com/office/drawing/2014/main" id="{4247B978-C664-4758-8657-BF191545C323}"/>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2270061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84141B-3C69-4357-8C8D-0FFC914F57B5}"/>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464308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EBE00-543E-8045-92EF-1DF2C81295A6}"/>
              </a:ext>
            </a:extLst>
          </p:cNvPr>
          <p:cNvSpPr/>
          <p:nvPr userDrawn="1"/>
        </p:nvSpPr>
        <p:spPr>
          <a:xfrm>
            <a:off x="10728960" y="0"/>
            <a:ext cx="146304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727EF40D-34BB-4A5B-B601-8F8992F894AF}"/>
              </a:ext>
            </a:extLst>
          </p:cNvPr>
          <p:cNvGraphicFramePr>
            <a:graphicFrameLocks noChangeAspect="1"/>
          </p:cNvGraphicFramePr>
          <p:nvPr userDrawn="1">
            <p:custDataLst>
              <p:tags r:id="rId1"/>
            </p:custDataLst>
            <p:extLst>
              <p:ext uri="{D42A27DB-BD31-4B8C-83A1-F6EECF244321}">
                <p14:modId xmlns:p14="http://schemas.microsoft.com/office/powerpoint/2010/main" val="508377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727EF40D-34BB-4A5B-B601-8F8992F894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C355EC9-0EBA-4E62-98AC-480BADB4C9AD}"/>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573022" y="2236822"/>
            <a:ext cx="4295349" cy="1489139"/>
          </a:xfrm>
          <a:prstGeom prst="rect">
            <a:avLst/>
          </a:prstGeom>
        </p:spPr>
        <p:txBody>
          <a:bodyPr anchor="ctr">
            <a:normAutofit/>
          </a:bodyPr>
          <a:lstStyle>
            <a:lvl1pPr algn="l">
              <a:defRPr sz="3500" b="1">
                <a:solidFill>
                  <a:schemeClr val="accent1"/>
                </a:solidFill>
              </a:defRPr>
            </a:lvl1pPr>
          </a:lstStyle>
          <a:p>
            <a:r>
              <a:rPr lang="en-US"/>
              <a:t>Click to edit Master divider style 1</a:t>
            </a:r>
          </a:p>
        </p:txBody>
      </p:sp>
      <p:sp>
        <p:nvSpPr>
          <p:cNvPr id="3" name="Subtitle 2"/>
          <p:cNvSpPr>
            <a:spLocks noGrp="1"/>
          </p:cNvSpPr>
          <p:nvPr>
            <p:ph type="subTitle" idx="1"/>
          </p:nvPr>
        </p:nvSpPr>
        <p:spPr>
          <a:xfrm>
            <a:off x="574609" y="3717453"/>
            <a:ext cx="4289145" cy="1029820"/>
          </a:xfrm>
          <a:prstGeom prst="rect">
            <a:avLst/>
          </a:prstGeom>
        </p:spPr>
        <p:txBody>
          <a:bodyPr anchor="t">
            <a:normAutofit/>
          </a:bodyPr>
          <a:lstStyle>
            <a:lvl1pPr marL="0" indent="0" algn="l">
              <a:buNone/>
              <a:defRPr sz="20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picture containing light, clock&#10;&#10;Description automatically generated">
            <a:extLst>
              <a:ext uri="{FF2B5EF4-FFF2-40B4-BE49-F238E27FC236}">
                <a16:creationId xmlns:a16="http://schemas.microsoft.com/office/drawing/2014/main" id="{6FCEE4FB-30D4-DA4F-83D7-3092E91667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2" name="Picture 11" descr="A picture containing holding, colorful, hand, covered&#10;&#10;Description automatically generated">
            <a:extLst>
              <a:ext uri="{FF2B5EF4-FFF2-40B4-BE49-F238E27FC236}">
                <a16:creationId xmlns:a16="http://schemas.microsoft.com/office/drawing/2014/main" id="{B9A88A06-B9EC-CE40-9007-EA5E51A1382D}"/>
              </a:ext>
            </a:extLst>
          </p:cNvPr>
          <p:cNvPicPr>
            <a:picLocks noChangeAspect="1"/>
          </p:cNvPicPr>
          <p:nvPr userDrawn="1"/>
        </p:nvPicPr>
        <p:blipFill>
          <a:blip r:embed="rId7">
            <a:alphaModFix amt="15000"/>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Tree>
    <p:extLst>
      <p:ext uri="{BB962C8B-B14F-4D97-AF65-F5344CB8AC3E}">
        <p14:creationId xmlns:p14="http://schemas.microsoft.com/office/powerpoint/2010/main" val="42486733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3E26A1-3DC1-47D1-8B99-C7E3E16A59AD}"/>
              </a:ext>
            </a:extLst>
          </p:cNvPr>
          <p:cNvGraphicFramePr>
            <a:graphicFrameLocks noChangeAspect="1"/>
          </p:cNvGraphicFramePr>
          <p:nvPr userDrawn="1">
            <p:custDataLst>
              <p:tags r:id="rId1"/>
            </p:custDataLst>
            <p:extLst>
              <p:ext uri="{D42A27DB-BD31-4B8C-83A1-F6EECF244321}">
                <p14:modId xmlns:p14="http://schemas.microsoft.com/office/powerpoint/2010/main" val="2917910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153E26A1-3DC1-47D1-8B99-C7E3E16A59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D16230A-D772-4152-8643-3B47F71D036C}"/>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0" y="1901408"/>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2</a:t>
            </a:r>
          </a:p>
        </p:txBody>
      </p:sp>
      <p:sp>
        <p:nvSpPr>
          <p:cNvPr id="3" name="Subtitle 2"/>
          <p:cNvSpPr>
            <a:spLocks noGrp="1"/>
          </p:cNvSpPr>
          <p:nvPr>
            <p:ph type="subTitle" idx="1"/>
          </p:nvPr>
        </p:nvSpPr>
        <p:spPr>
          <a:xfrm>
            <a:off x="0" y="3429000"/>
            <a:ext cx="12191999" cy="1029820"/>
          </a:xfrm>
          <a:prstGeom prst="rect">
            <a:avLst/>
          </a:prstGeom>
        </p:spPr>
        <p:txBody>
          <a:bodyPr>
            <a:normAutofit/>
          </a:bodyPr>
          <a:lstStyle>
            <a:lvl1pPr marL="0" indent="0" algn="ctr">
              <a:buNone/>
              <a:defRPr sz="20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367049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Slide 3 - WR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5" name="Picture 44" descr="A close up of a flower&#10;&#10;Description automatically generated">
            <a:extLst>
              <a:ext uri="{FF2B5EF4-FFF2-40B4-BE49-F238E27FC236}">
                <a16:creationId xmlns:a16="http://schemas.microsoft.com/office/drawing/2014/main" id="{D36ACFA8-A901-394F-A098-0A13A0B45662}"/>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47" name="Picture 46" descr="A picture containing large, board, covered, holding&#10;&#10;Description automatically generated">
            <a:extLst>
              <a:ext uri="{FF2B5EF4-FFF2-40B4-BE49-F238E27FC236}">
                <a16:creationId xmlns:a16="http://schemas.microsoft.com/office/drawing/2014/main" id="{3C2E444E-E4B4-2440-8BB2-5A11B80AC846}"/>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48" name="Picture 47" descr="A picture containing flower, cake, cutting, cut&#10;&#10;Description automatically generated">
            <a:extLst>
              <a:ext uri="{FF2B5EF4-FFF2-40B4-BE49-F238E27FC236}">
                <a16:creationId xmlns:a16="http://schemas.microsoft.com/office/drawing/2014/main" id="{42C3FC1B-441C-BB4A-B340-A6DF15B60818}"/>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835267" y="1397000"/>
            <a:ext cx="980460" cy="1185332"/>
          </a:xfrm>
          <a:prstGeom prst="rect">
            <a:avLst/>
          </a:prstGeom>
          <a:effectLst>
            <a:reflection stA="48000" endPos="57000" dir="5400000" sy="-100000" algn="bl" rotWithShape="0"/>
          </a:effectLst>
        </p:spPr>
      </p:pic>
      <p:pic>
        <p:nvPicPr>
          <p:cNvPr id="50" name="Picture 49" descr="A picture containing flower, animal, fruit, coral&#10;&#10;Description automatically generated">
            <a:extLst>
              <a:ext uri="{FF2B5EF4-FFF2-40B4-BE49-F238E27FC236}">
                <a16:creationId xmlns:a16="http://schemas.microsoft.com/office/drawing/2014/main" id="{EBB33578-4D2E-8948-930B-1983BC7D2AE2}"/>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51" name="Picture 50" descr="A picture containing animal, table, colored, colorful&#10;&#10;Description automatically generated">
            <a:extLst>
              <a:ext uri="{FF2B5EF4-FFF2-40B4-BE49-F238E27FC236}">
                <a16:creationId xmlns:a16="http://schemas.microsoft.com/office/drawing/2014/main" id="{31C998C8-9F27-F041-B1D0-C34F5ECF041F}"/>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52" name="Picture 51" descr="A close up of a flower&#10;&#10;Description automatically generated">
            <a:extLst>
              <a:ext uri="{FF2B5EF4-FFF2-40B4-BE49-F238E27FC236}">
                <a16:creationId xmlns:a16="http://schemas.microsoft.com/office/drawing/2014/main" id="{FE2F6F76-28AC-5C47-AD93-2EF3ECA4DC3D}"/>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2118784" y="1498600"/>
            <a:ext cx="1017209" cy="982133"/>
          </a:xfrm>
          <a:prstGeom prst="rect">
            <a:avLst/>
          </a:prstGeom>
          <a:effectLst>
            <a:reflection stA="48000" endPos="57000" dir="5400000" sy="-100000" algn="bl" rotWithShape="0"/>
          </a:effectLst>
        </p:spPr>
      </p:pic>
      <p:pic>
        <p:nvPicPr>
          <p:cNvPr id="9" name="Picture 8" descr="A picture containing cake, food, decorated, many&#10;&#10;Description automatically generated">
            <a:extLst>
              <a:ext uri="{FF2B5EF4-FFF2-40B4-BE49-F238E27FC236}">
                <a16:creationId xmlns:a16="http://schemas.microsoft.com/office/drawing/2014/main" id="{75151668-10EF-A741-BD1F-C8CF89C51ABC}"/>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5678" y="2081055"/>
            <a:ext cx="4025323" cy="2320071"/>
          </a:xfrm>
          <a:prstGeom prst="rect">
            <a:avLst/>
          </a:prstGeom>
        </p:spPr>
      </p:pic>
    </p:spTree>
    <p:extLst>
      <p:ext uri="{BB962C8B-B14F-4D97-AF65-F5344CB8AC3E}">
        <p14:creationId xmlns:p14="http://schemas.microsoft.com/office/powerpoint/2010/main" val="5643095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Slide 3 - Cbl-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animal, table, colored, colorful&#10;&#10;Description automatically generated">
            <a:extLst>
              <a:ext uri="{FF2B5EF4-FFF2-40B4-BE49-F238E27FC236}">
                <a16:creationId xmlns:a16="http://schemas.microsoft.com/office/drawing/2014/main" id="{798DE91B-26CE-FD46-8253-42F2ED39B6C7}"/>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15" name="Picture 14" descr="A close up of a flower&#10;&#10;Description automatically generated">
            <a:extLst>
              <a:ext uri="{FF2B5EF4-FFF2-40B4-BE49-F238E27FC236}">
                <a16:creationId xmlns:a16="http://schemas.microsoft.com/office/drawing/2014/main" id="{27061B03-E7D9-254A-9B36-AFB2E2B89BC1}"/>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18784" y="1498600"/>
            <a:ext cx="1017209" cy="982133"/>
          </a:xfrm>
          <a:prstGeom prst="rect">
            <a:avLst/>
          </a:prstGeom>
          <a:effectLst>
            <a:reflection stA="48000" endPos="57000" dir="5400000" sy="-100000" algn="bl" rotWithShape="0"/>
          </a:effectLst>
        </p:spPr>
      </p:pic>
      <p:pic>
        <p:nvPicPr>
          <p:cNvPr id="22" name="Picture 21" descr="A picture containing lot, colorful, many, decorated&#10;&#10;Description automatically generated">
            <a:extLst>
              <a:ext uri="{FF2B5EF4-FFF2-40B4-BE49-F238E27FC236}">
                <a16:creationId xmlns:a16="http://schemas.microsoft.com/office/drawing/2014/main" id="{C81F6D05-3F38-7C4C-8E03-B692ADD3EE05}"/>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24" name="Picture 23" descr="A close up of a flower&#10;&#10;Description automatically generated">
            <a:extLst>
              <a:ext uri="{FF2B5EF4-FFF2-40B4-BE49-F238E27FC236}">
                <a16:creationId xmlns:a16="http://schemas.microsoft.com/office/drawing/2014/main" id="{EA1E770F-713E-5744-9C7A-A1F7C5F3E38F}"/>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25" name="Picture 24" descr="A picture containing large, board, covered, holding&#10;&#10;Description automatically generated">
            <a:extLst>
              <a:ext uri="{FF2B5EF4-FFF2-40B4-BE49-F238E27FC236}">
                <a16:creationId xmlns:a16="http://schemas.microsoft.com/office/drawing/2014/main" id="{C2D1BD11-C73C-D040-AC61-B9C39D1A60E4}"/>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29" name="Picture 28" descr="A picture containing flower, animal, fruit, coral&#10;&#10;Description automatically generated">
            <a:extLst>
              <a:ext uri="{FF2B5EF4-FFF2-40B4-BE49-F238E27FC236}">
                <a16:creationId xmlns:a16="http://schemas.microsoft.com/office/drawing/2014/main" id="{3ADFA65D-E208-B74A-B03C-EB127E1E4BFD}"/>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5" name="Picture 4" descr="A close up of a tree&#10;&#10;Description automatically generated">
            <a:extLst>
              <a:ext uri="{FF2B5EF4-FFF2-40B4-BE49-F238E27FC236}">
                <a16:creationId xmlns:a16="http://schemas.microsoft.com/office/drawing/2014/main" id="{9A562B07-03FF-AD44-831C-36091666CC35}"/>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3843" y="1051419"/>
            <a:ext cx="3019692" cy="3650673"/>
          </a:xfrm>
          <a:prstGeom prst="rect">
            <a:avLst/>
          </a:prstGeom>
        </p:spPr>
      </p:pic>
    </p:spTree>
    <p:extLst>
      <p:ext uri="{BB962C8B-B14F-4D97-AF65-F5344CB8AC3E}">
        <p14:creationId xmlns:p14="http://schemas.microsoft.com/office/powerpoint/2010/main" val="17828920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Slide 3 - CTPS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6" name="Picture 35" descr="A close up of a flower&#10;&#10;Description automatically generated">
            <a:extLst>
              <a:ext uri="{FF2B5EF4-FFF2-40B4-BE49-F238E27FC236}">
                <a16:creationId xmlns:a16="http://schemas.microsoft.com/office/drawing/2014/main" id="{A392E49B-4D3A-374F-90E1-1F320028B17C}"/>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37" name="Picture 36" descr="A picture containing large, board, covered, holding&#10;&#10;Description automatically generated">
            <a:extLst>
              <a:ext uri="{FF2B5EF4-FFF2-40B4-BE49-F238E27FC236}">
                <a16:creationId xmlns:a16="http://schemas.microsoft.com/office/drawing/2014/main" id="{C1F2F830-1D88-0B46-9C4D-FC0F9493D800}"/>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38" name="Picture 37" descr="A picture containing flower, animal, fruit, coral&#10;&#10;Description automatically generated">
            <a:extLst>
              <a:ext uri="{FF2B5EF4-FFF2-40B4-BE49-F238E27FC236}">
                <a16:creationId xmlns:a16="http://schemas.microsoft.com/office/drawing/2014/main" id="{8DDC089D-9961-3B40-BB2F-648341CE087B}"/>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9" name="Picture 38" descr="A picture containing animal, table, colored, colorful&#10;&#10;Description automatically generated">
            <a:extLst>
              <a:ext uri="{FF2B5EF4-FFF2-40B4-BE49-F238E27FC236}">
                <a16:creationId xmlns:a16="http://schemas.microsoft.com/office/drawing/2014/main" id="{E43C8977-F694-C048-BAD2-275FF983A359}"/>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41" name="Picture 40" descr="A picture containing lot, colorful, many, decorated&#10;&#10;Description automatically generated">
            <a:extLst>
              <a:ext uri="{FF2B5EF4-FFF2-40B4-BE49-F238E27FC236}">
                <a16:creationId xmlns:a16="http://schemas.microsoft.com/office/drawing/2014/main" id="{D87B6914-8A5F-3946-A7A9-305785FC9178}"/>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42" name="Picture 41" descr="A picture containing flower, cake, cutting, cut&#10;&#10;Description automatically generated">
            <a:extLst>
              <a:ext uri="{FF2B5EF4-FFF2-40B4-BE49-F238E27FC236}">
                <a16:creationId xmlns:a16="http://schemas.microsoft.com/office/drawing/2014/main" id="{0E7A3C61-AA28-5B46-95BE-EF5D20CF8339}"/>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5" name="Picture 4" descr="A close up of a purple flower&#10;&#10;Description automatically generated">
            <a:extLst>
              <a:ext uri="{FF2B5EF4-FFF2-40B4-BE49-F238E27FC236}">
                <a16:creationId xmlns:a16="http://schemas.microsoft.com/office/drawing/2014/main" id="{1B60E3F4-8ABC-2144-B944-6680F8805F24}"/>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8710" y="1583615"/>
            <a:ext cx="3203721" cy="3093248"/>
          </a:xfrm>
          <a:prstGeom prst="rect">
            <a:avLst/>
          </a:prstGeom>
        </p:spPr>
      </p:pic>
    </p:spTree>
    <p:extLst>
      <p:ext uri="{BB962C8B-B14F-4D97-AF65-F5344CB8AC3E}">
        <p14:creationId xmlns:p14="http://schemas.microsoft.com/office/powerpoint/2010/main" val="21613835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Slide 3 - TYK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3" name="Picture 42" descr="A close up of a flower&#10;&#10;Description automatically generated">
            <a:extLst>
              <a:ext uri="{FF2B5EF4-FFF2-40B4-BE49-F238E27FC236}">
                <a16:creationId xmlns:a16="http://schemas.microsoft.com/office/drawing/2014/main" id="{C005E01D-7A0B-0F44-92A8-7CB1BBDA5B70}"/>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44" name="Picture 43" descr="A picture containing large, board, covered, holding&#10;&#10;Description automatically generated">
            <a:extLst>
              <a:ext uri="{FF2B5EF4-FFF2-40B4-BE49-F238E27FC236}">
                <a16:creationId xmlns:a16="http://schemas.microsoft.com/office/drawing/2014/main" id="{4A8AC5DD-AAD6-0C4F-B923-75FE47DDB6A0}"/>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45" name="Picture 44" descr="A picture containing flower, animal, fruit, coral&#10;&#10;Description automatically generated">
            <a:extLst>
              <a:ext uri="{FF2B5EF4-FFF2-40B4-BE49-F238E27FC236}">
                <a16:creationId xmlns:a16="http://schemas.microsoft.com/office/drawing/2014/main" id="{0ACAF5CA-225C-D64E-8CA4-A03EA42A5091}"/>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47" name="Picture 46" descr="A picture containing lot, colorful, many, decorated&#10;&#10;Description automatically generated">
            <a:extLst>
              <a:ext uri="{FF2B5EF4-FFF2-40B4-BE49-F238E27FC236}">
                <a16:creationId xmlns:a16="http://schemas.microsoft.com/office/drawing/2014/main" id="{12110C5D-0CC9-4D4B-A81A-9EC5C2D79A5A}"/>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48" name="Picture 47" descr="A picture containing flower, cake, cutting, cut&#10;&#10;Description automatically generated">
            <a:extLst>
              <a:ext uri="{FF2B5EF4-FFF2-40B4-BE49-F238E27FC236}">
                <a16:creationId xmlns:a16="http://schemas.microsoft.com/office/drawing/2014/main" id="{BDB2F7A0-4991-DF45-BBDE-92E3203EC5BB}"/>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49" name="Picture 48" descr="A close up of a flower&#10;&#10;Description automatically generated">
            <a:extLst>
              <a:ext uri="{FF2B5EF4-FFF2-40B4-BE49-F238E27FC236}">
                <a16:creationId xmlns:a16="http://schemas.microsoft.com/office/drawing/2014/main" id="{DC00E878-1215-8C47-A63D-F8E8E7A2F215}"/>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5" name="Picture 4" descr="A picture containing colorful, necklace, decorated, table&#10;&#10;Description automatically generated">
            <a:extLst>
              <a:ext uri="{FF2B5EF4-FFF2-40B4-BE49-F238E27FC236}">
                <a16:creationId xmlns:a16="http://schemas.microsoft.com/office/drawing/2014/main" id="{4EE0F56B-9555-484C-80DF-4D53CFF46790}"/>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7315" y="1283516"/>
            <a:ext cx="2769845" cy="3352392"/>
          </a:xfrm>
          <a:prstGeom prst="rect">
            <a:avLst/>
          </a:prstGeom>
        </p:spPr>
      </p:pic>
    </p:spTree>
    <p:extLst>
      <p:ext uri="{BB962C8B-B14F-4D97-AF65-F5344CB8AC3E}">
        <p14:creationId xmlns:p14="http://schemas.microsoft.com/office/powerpoint/2010/main" val="32215681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Slide 3 - HPK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5" name="Picture 24" descr="A picture containing lot, colorful, many, decorated&#10;&#10;Description automatically generated">
            <a:extLst>
              <a:ext uri="{FF2B5EF4-FFF2-40B4-BE49-F238E27FC236}">
                <a16:creationId xmlns:a16="http://schemas.microsoft.com/office/drawing/2014/main" id="{56A09F98-CF91-9043-8401-3ACB74BB3789}"/>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27" name="Picture 26" descr="A picture containing flower, cake, cutting, cut&#10;&#10;Description automatically generated">
            <a:extLst>
              <a:ext uri="{FF2B5EF4-FFF2-40B4-BE49-F238E27FC236}">
                <a16:creationId xmlns:a16="http://schemas.microsoft.com/office/drawing/2014/main" id="{ED330BD4-ED0A-D440-B54E-3E9BBC20A655}"/>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28" name="Picture 27" descr="A close up of a flower&#10;&#10;Description automatically generated">
            <a:extLst>
              <a:ext uri="{FF2B5EF4-FFF2-40B4-BE49-F238E27FC236}">
                <a16:creationId xmlns:a16="http://schemas.microsoft.com/office/drawing/2014/main" id="{86ECB876-34DB-414A-B213-7BF02F014548}"/>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30" name="Picture 29" descr="A close up of a flower&#10;&#10;Description automatically generated">
            <a:extLst>
              <a:ext uri="{FF2B5EF4-FFF2-40B4-BE49-F238E27FC236}">
                <a16:creationId xmlns:a16="http://schemas.microsoft.com/office/drawing/2014/main" id="{0CE49AC2-E29C-494B-81FD-83D335465DE4}"/>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32" name="Picture 31" descr="A picture containing flower, animal, fruit, coral&#10;&#10;Description automatically generated">
            <a:extLst>
              <a:ext uri="{FF2B5EF4-FFF2-40B4-BE49-F238E27FC236}">
                <a16:creationId xmlns:a16="http://schemas.microsoft.com/office/drawing/2014/main" id="{4D7F3670-C198-3649-A010-9D067FEEFE82}"/>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3" name="Picture 32" descr="A picture containing animal, table, colored, colorful&#10;&#10;Description automatically generated">
            <a:extLst>
              <a:ext uri="{FF2B5EF4-FFF2-40B4-BE49-F238E27FC236}">
                <a16:creationId xmlns:a16="http://schemas.microsoft.com/office/drawing/2014/main" id="{0B9B9FD8-0797-B14D-91D7-298F753E0309}"/>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5" name="Picture 4" descr="A picture containing snow, street, covered, fruit&#10;&#10;Description automatically generated">
            <a:extLst>
              <a:ext uri="{FF2B5EF4-FFF2-40B4-BE49-F238E27FC236}">
                <a16:creationId xmlns:a16="http://schemas.microsoft.com/office/drawing/2014/main" id="{A19C39CF-19B1-FE4C-BAB3-3125F4398B36}"/>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8479" y="1149933"/>
            <a:ext cx="3416300" cy="3517900"/>
          </a:xfrm>
          <a:prstGeom prst="rect">
            <a:avLst/>
          </a:prstGeom>
        </p:spPr>
      </p:pic>
    </p:spTree>
    <p:extLst>
      <p:ext uri="{BB962C8B-B14F-4D97-AF65-F5344CB8AC3E}">
        <p14:creationId xmlns:p14="http://schemas.microsoft.com/office/powerpoint/2010/main" val="2793497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Slide 3 - AC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32" descr="A picture containing lot, colorful, many, decorated&#10;&#10;Description automatically generated">
            <a:extLst>
              <a:ext uri="{FF2B5EF4-FFF2-40B4-BE49-F238E27FC236}">
                <a16:creationId xmlns:a16="http://schemas.microsoft.com/office/drawing/2014/main" id="{DA1F35EF-3CA3-EB4D-AA12-D13EAD4ED56B}"/>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34" name="Picture 33" descr="A picture containing flower, cake, cutting, cut&#10;&#10;Description automatically generated">
            <a:extLst>
              <a:ext uri="{FF2B5EF4-FFF2-40B4-BE49-F238E27FC236}">
                <a16:creationId xmlns:a16="http://schemas.microsoft.com/office/drawing/2014/main" id="{40E48B74-155F-0D42-8647-7F6747D8699E}"/>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35" name="Picture 34" descr="A close up of a flower&#10;&#10;Description automatically generated">
            <a:extLst>
              <a:ext uri="{FF2B5EF4-FFF2-40B4-BE49-F238E27FC236}">
                <a16:creationId xmlns:a16="http://schemas.microsoft.com/office/drawing/2014/main" id="{6E44150C-7A6A-F045-BBAD-D63142680E2F}"/>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37" name="Picture 36" descr="A picture containing flower, animal, fruit, coral&#10;&#10;Description automatically generated">
            <a:extLst>
              <a:ext uri="{FF2B5EF4-FFF2-40B4-BE49-F238E27FC236}">
                <a16:creationId xmlns:a16="http://schemas.microsoft.com/office/drawing/2014/main" id="{042C0F4E-FEAF-9F44-9303-C12840BEA732}"/>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8" name="Picture 37" descr="A picture containing animal, table, colored, colorful&#10;&#10;Description automatically generated">
            <a:extLst>
              <a:ext uri="{FF2B5EF4-FFF2-40B4-BE49-F238E27FC236}">
                <a16:creationId xmlns:a16="http://schemas.microsoft.com/office/drawing/2014/main" id="{8002ABA6-E936-604A-BF2E-A479BA075720}"/>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39" name="Picture 38" descr="A picture containing large, board, covered, holding&#10;&#10;Description automatically generated">
            <a:extLst>
              <a:ext uri="{FF2B5EF4-FFF2-40B4-BE49-F238E27FC236}">
                <a16:creationId xmlns:a16="http://schemas.microsoft.com/office/drawing/2014/main" id="{40A029D3-4544-794F-967E-897FEE081E57}"/>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9433979" y="1406525"/>
            <a:ext cx="1132600" cy="1166283"/>
          </a:xfrm>
          <a:prstGeom prst="rect">
            <a:avLst/>
          </a:prstGeom>
          <a:effectLst>
            <a:reflection stA="48000" endPos="57000" dir="5400000" sy="-100000" algn="bl" rotWithShape="0"/>
          </a:effectLst>
        </p:spPr>
      </p:pic>
      <p:pic>
        <p:nvPicPr>
          <p:cNvPr id="5" name="Picture 4" descr="A close up of a flower&#10;&#10;Description automatically generated">
            <a:extLst>
              <a:ext uri="{FF2B5EF4-FFF2-40B4-BE49-F238E27FC236}">
                <a16:creationId xmlns:a16="http://schemas.microsoft.com/office/drawing/2014/main" id="{AFEE9D74-468B-4E41-9488-368F66FE9EE5}"/>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1276" y="1265573"/>
            <a:ext cx="3149600" cy="3454400"/>
          </a:xfrm>
          <a:prstGeom prst="rect">
            <a:avLst/>
          </a:prstGeom>
        </p:spPr>
      </p:pic>
    </p:spTree>
    <p:extLst>
      <p:ext uri="{BB962C8B-B14F-4D97-AF65-F5344CB8AC3E}">
        <p14:creationId xmlns:p14="http://schemas.microsoft.com/office/powerpoint/2010/main" val="1843528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mparison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30D03BD-2A20-496E-AFC7-5F6630D66529}"/>
              </a:ext>
            </a:extLst>
          </p:cNvPr>
          <p:cNvGraphicFramePr>
            <a:graphicFrameLocks noChangeAspect="1"/>
          </p:cNvGraphicFramePr>
          <p:nvPr userDrawn="1">
            <p:custDataLst>
              <p:tags r:id="rId1"/>
            </p:custDataLst>
            <p:extLst>
              <p:ext uri="{D42A27DB-BD31-4B8C-83A1-F6EECF244321}">
                <p14:modId xmlns:p14="http://schemas.microsoft.com/office/powerpoint/2010/main" val="4021718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230D03BD-2A20-496E-AFC7-5F6630D665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1CFA24-F831-479E-B967-C61B15FA4A3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2">
            <a:extLst>
              <a:ext uri="{FF2B5EF4-FFF2-40B4-BE49-F238E27FC236}">
                <a16:creationId xmlns:a16="http://schemas.microsoft.com/office/drawing/2014/main" id="{8E9E4F3A-0945-CF46-9E5C-E309B0E52A4B}"/>
              </a:ext>
            </a:extLst>
          </p:cNvPr>
          <p:cNvSpPr>
            <a:spLocks noGrp="1"/>
          </p:cNvSpPr>
          <p:nvPr>
            <p:ph sz="half" idx="11"/>
          </p:nvPr>
        </p:nvSpPr>
        <p:spPr>
          <a:xfrm>
            <a:off x="322774" y="1792109"/>
            <a:ext cx="5532629" cy="4622827"/>
          </a:xfrm>
          <a:prstGeom prst="rect">
            <a:avLst/>
          </a:prstGeom>
        </p:spPr>
        <p:txBody>
          <a:bodyPr/>
          <a:lstStyle>
            <a:lvl1pPr>
              <a:spcBef>
                <a:spcPts val="600"/>
              </a:spcBef>
              <a:spcAft>
                <a:spcPts val="600"/>
              </a:spcAft>
              <a:defRPr b="1"/>
            </a:lvl1pPr>
            <a:lvl2pPr>
              <a:spcBef>
                <a:spcPts val="600"/>
              </a:spcBef>
              <a:spcAft>
                <a:spcPts val="600"/>
              </a:spcAft>
              <a:defRPr/>
            </a:lvl2pPr>
            <a:lvl3pPr>
              <a:spcBef>
                <a:spcPts val="600"/>
              </a:spcBef>
              <a:spcAft>
                <a:spcPts val="600"/>
              </a:spcAft>
              <a:defRPr/>
            </a:lvl3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0F11E7F6-DDC7-CA45-824A-84E0106EC8D2}"/>
              </a:ext>
            </a:extLst>
          </p:cNvPr>
          <p:cNvSpPr>
            <a:spLocks noGrp="1"/>
          </p:cNvSpPr>
          <p:nvPr>
            <p:ph sz="half" idx="2"/>
          </p:nvPr>
        </p:nvSpPr>
        <p:spPr>
          <a:xfrm>
            <a:off x="6320666" y="1791854"/>
            <a:ext cx="5523549" cy="4618181"/>
          </a:xfrm>
          <a:prstGeom prst="rect">
            <a:avLst/>
          </a:prstGeom>
        </p:spPr>
        <p:txBody>
          <a:bodyPr/>
          <a:lstStyle>
            <a:lvl1pPr>
              <a:spcBef>
                <a:spcPts val="600"/>
              </a:spcBef>
              <a:spcAft>
                <a:spcPts val="600"/>
              </a:spcAft>
              <a:defRPr b="1"/>
            </a:lvl1pPr>
            <a:lvl2pPr>
              <a:spcBef>
                <a:spcPts val="600"/>
              </a:spcBef>
              <a:spcAft>
                <a:spcPts val="600"/>
              </a:spcAft>
              <a:defRPr/>
            </a:lvl2pPr>
            <a:lvl3pPr>
              <a:spcBef>
                <a:spcPts val="600"/>
              </a:spcBef>
              <a:spcAft>
                <a:spcPts val="600"/>
              </a:spcAft>
              <a:defRPr/>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3698CD3-DBF1-443A-BA11-5EE0A4C68B62}"/>
              </a:ext>
            </a:extLst>
          </p:cNvPr>
          <p:cNvSpPr>
            <a:spLocks noGrp="1"/>
          </p:cNvSpPr>
          <p:nvPr>
            <p:ph type="body" sz="quarter" idx="12" hasCustomPrompt="1"/>
          </p:nvPr>
        </p:nvSpPr>
        <p:spPr>
          <a:xfrm>
            <a:off x="321560" y="1187773"/>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11" name="Text Placeholder 3">
            <a:extLst>
              <a:ext uri="{FF2B5EF4-FFF2-40B4-BE49-F238E27FC236}">
                <a16:creationId xmlns:a16="http://schemas.microsoft.com/office/drawing/2014/main" id="{E10F071A-FDA9-4B90-A321-2C8DD985A74F}"/>
              </a:ext>
            </a:extLst>
          </p:cNvPr>
          <p:cNvSpPr>
            <a:spLocks noGrp="1"/>
          </p:cNvSpPr>
          <p:nvPr>
            <p:ph type="body" sz="quarter" idx="13" hasCustomPrompt="1"/>
          </p:nvPr>
        </p:nvSpPr>
        <p:spPr>
          <a:xfrm>
            <a:off x="6311778" y="1224718"/>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8" name="Footer Placeholder 7">
            <a:extLst>
              <a:ext uri="{FF2B5EF4-FFF2-40B4-BE49-F238E27FC236}">
                <a16:creationId xmlns:a16="http://schemas.microsoft.com/office/drawing/2014/main" id="{4CD6B7D5-EFCB-4635-8B4A-007997A786F0}"/>
              </a:ext>
            </a:extLst>
          </p:cNvPr>
          <p:cNvSpPr>
            <a:spLocks noGrp="1"/>
          </p:cNvSpPr>
          <p:nvPr>
            <p:ph type="ftr" sz="quarter" idx="14"/>
          </p:nvPr>
        </p:nvSpPr>
        <p:spPr/>
        <p:txBody>
          <a:bodyPr/>
          <a:lstStyle/>
          <a:p>
            <a:endParaRPr lang="en-US"/>
          </a:p>
        </p:txBody>
      </p:sp>
      <p:sp>
        <p:nvSpPr>
          <p:cNvPr id="12" name="Title Placeholder 1">
            <a:extLst>
              <a:ext uri="{FF2B5EF4-FFF2-40B4-BE49-F238E27FC236}">
                <a16:creationId xmlns:a16="http://schemas.microsoft.com/office/drawing/2014/main" id="{4247B978-C664-4758-8657-BF191545C323}"/>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0375788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Slide 3 - AMPK𝛽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lot, colorful, many, decorated&#10;&#10;Description automatically generated">
            <a:extLst>
              <a:ext uri="{FF2B5EF4-FFF2-40B4-BE49-F238E27FC236}">
                <a16:creationId xmlns:a16="http://schemas.microsoft.com/office/drawing/2014/main" id="{4B1918C7-00A7-384B-ADE8-D44D0C502C72}"/>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14" name="Picture 13" descr="A picture containing flower, cake, cutting, cut&#10;&#10;Description automatically generated">
            <a:extLst>
              <a:ext uri="{FF2B5EF4-FFF2-40B4-BE49-F238E27FC236}">
                <a16:creationId xmlns:a16="http://schemas.microsoft.com/office/drawing/2014/main" id="{55C21F5F-9228-354E-94A4-C03FC8A1F078}"/>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15" name="Picture 14" descr="A close up of a flower&#10;&#10;Description automatically generated">
            <a:extLst>
              <a:ext uri="{FF2B5EF4-FFF2-40B4-BE49-F238E27FC236}">
                <a16:creationId xmlns:a16="http://schemas.microsoft.com/office/drawing/2014/main" id="{373A2D3F-8B48-3441-AA56-25EA3DEAB311}"/>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22" name="Picture 21" descr="A picture containing animal, table, colored, colorful&#10;&#10;Description automatically generated">
            <a:extLst>
              <a:ext uri="{FF2B5EF4-FFF2-40B4-BE49-F238E27FC236}">
                <a16:creationId xmlns:a16="http://schemas.microsoft.com/office/drawing/2014/main" id="{0B0B27B8-B461-4C45-9F77-67FB2C074AF6}"/>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23" name="Picture 22" descr="A picture containing large, board, covered, holding&#10;&#10;Description automatically generated">
            <a:extLst>
              <a:ext uri="{FF2B5EF4-FFF2-40B4-BE49-F238E27FC236}">
                <a16:creationId xmlns:a16="http://schemas.microsoft.com/office/drawing/2014/main" id="{06AECB45-9EDC-5745-8A99-E97012465FF0}"/>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9433979" y="1406525"/>
            <a:ext cx="1132600" cy="1166283"/>
          </a:xfrm>
          <a:prstGeom prst="rect">
            <a:avLst/>
          </a:prstGeom>
          <a:effectLst>
            <a:reflection stA="48000" endPos="57000" dir="5400000" sy="-100000" algn="bl" rotWithShape="0"/>
          </a:effectLst>
        </p:spPr>
      </p:pic>
      <p:pic>
        <p:nvPicPr>
          <p:cNvPr id="24" name="Picture 23" descr="A close up of a flower&#10;&#10;Description automatically generated">
            <a:extLst>
              <a:ext uri="{FF2B5EF4-FFF2-40B4-BE49-F238E27FC236}">
                <a16:creationId xmlns:a16="http://schemas.microsoft.com/office/drawing/2014/main" id="{76EB226E-5807-434D-B844-D360BDFDF185}"/>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10837333" y="1401234"/>
            <a:ext cx="1073024" cy="1176865"/>
          </a:xfrm>
          <a:prstGeom prst="rect">
            <a:avLst/>
          </a:prstGeom>
          <a:effectLst>
            <a:reflection stA="48000" endPos="57000" dir="5400000" sy="-100000" algn="bl" rotWithShape="0"/>
          </a:effectLst>
        </p:spPr>
      </p:pic>
      <p:pic>
        <p:nvPicPr>
          <p:cNvPr id="5" name="Picture 4" descr="A close up of a decorated tree&#10;&#10;Description automatically generated">
            <a:extLst>
              <a:ext uri="{FF2B5EF4-FFF2-40B4-BE49-F238E27FC236}">
                <a16:creationId xmlns:a16="http://schemas.microsoft.com/office/drawing/2014/main" id="{7FC9B265-60D1-6941-A425-3ACB2C183BC0}"/>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3780" y="431334"/>
            <a:ext cx="3302000" cy="4267200"/>
          </a:xfrm>
          <a:prstGeom prst="rect">
            <a:avLst/>
          </a:prstGeom>
        </p:spPr>
      </p:pic>
    </p:spTree>
    <p:extLst>
      <p:ext uri="{BB962C8B-B14F-4D97-AF65-F5344CB8AC3E}">
        <p14:creationId xmlns:p14="http://schemas.microsoft.com/office/powerpoint/2010/main" val="35406634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a:t>
            </a:r>
          </a:p>
          <a:p>
            <a:pPr algn="ctr" defTabSz="457063">
              <a:spcBef>
                <a:spcPts val="0"/>
              </a:spcBef>
              <a:defRPr/>
            </a:pPr>
            <a:r>
              <a:rPr lang="en-US" sz="1500">
                <a:solidFill>
                  <a:schemeClr val="accent6"/>
                </a:solidFill>
              </a:rPr>
              <a:t>Cambridge, MA 02139 USA</a:t>
            </a:r>
          </a:p>
          <a:p>
            <a:pPr algn="ctr" defTabSz="457063">
              <a:spcBef>
                <a:spcPts val="0"/>
              </a:spcBef>
              <a:defRPr/>
            </a:pPr>
            <a:endParaRPr lang="en-US" sz="1500">
              <a:solidFill>
                <a:schemeClr val="accent6"/>
              </a:solidFill>
            </a:endParaRPr>
          </a:p>
          <a:p>
            <a:pPr algn="ctr" defTabSz="457063">
              <a:spcBef>
                <a:spcPts val="0"/>
              </a:spcBef>
              <a:defRPr/>
            </a:pPr>
            <a:r>
              <a:rPr lang="en-US" sz="1500" u="none" err="1">
                <a:solidFill>
                  <a:schemeClr val="accent6"/>
                </a:solidFill>
              </a:rPr>
              <a:t>nimbustx.com</a:t>
            </a:r>
            <a:endParaRPr lang="en-US" sz="1500" u="none">
              <a:solidFill>
                <a:schemeClr val="accent6"/>
              </a:solidFill>
            </a:endParaRPr>
          </a:p>
        </p:txBody>
      </p:sp>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 clock&#10;&#10;Description automatically generated">
            <a:extLst>
              <a:ext uri="{FF2B5EF4-FFF2-40B4-BE49-F238E27FC236}">
                <a16:creationId xmlns:a16="http://schemas.microsoft.com/office/drawing/2014/main" id="{CDC48C86-EA0D-7945-BB17-349F91B49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555" y="2626437"/>
            <a:ext cx="2862072" cy="930526"/>
          </a:xfrm>
          <a:prstGeom prst="rect">
            <a:avLst/>
          </a:prstGeom>
        </p:spPr>
      </p:pic>
    </p:spTree>
    <p:extLst>
      <p:ext uri="{BB962C8B-B14F-4D97-AF65-F5344CB8AC3E}">
        <p14:creationId xmlns:p14="http://schemas.microsoft.com/office/powerpoint/2010/main" val="1531298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Ending Slide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 clock&#10;&#10;Description automatically generated">
            <a:extLst>
              <a:ext uri="{FF2B5EF4-FFF2-40B4-BE49-F238E27FC236}">
                <a16:creationId xmlns:a16="http://schemas.microsoft.com/office/drawing/2014/main" id="{CDC48C86-EA0D-7945-BB17-349F91B49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555" y="358618"/>
            <a:ext cx="2862072" cy="930526"/>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1396392"/>
            <a:ext cx="12192000" cy="323165"/>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 </a:t>
            </a:r>
            <a:r>
              <a:rPr lang="en-US" sz="1500" b="0" i="0" kern="1200">
                <a:solidFill>
                  <a:schemeClr val="accent2"/>
                </a:solidFill>
                <a:effectLst/>
                <a:latin typeface="+mn-lt"/>
                <a:ea typeface="+mn-ea"/>
                <a:cs typeface="+mn-cs"/>
              </a:rPr>
              <a:t>•</a:t>
            </a:r>
            <a:r>
              <a:rPr lang="en-US" sz="1500" b="0" i="0" kern="1200">
                <a:solidFill>
                  <a:schemeClr val="tx1"/>
                </a:solidFill>
                <a:effectLst/>
                <a:latin typeface="+mn-lt"/>
                <a:ea typeface="+mn-ea"/>
                <a:cs typeface="+mn-cs"/>
              </a:rPr>
              <a:t> </a:t>
            </a:r>
            <a:r>
              <a:rPr lang="en-US" sz="1500">
                <a:solidFill>
                  <a:schemeClr val="accent6"/>
                </a:solidFill>
              </a:rPr>
              <a:t>Cambridge, MA 02139 USA </a:t>
            </a:r>
            <a:r>
              <a:rPr lang="en-US" sz="1500" b="0" i="0" kern="1200">
                <a:solidFill>
                  <a:schemeClr val="accent2"/>
                </a:solidFill>
                <a:effectLst/>
                <a:latin typeface="+mn-lt"/>
                <a:ea typeface="+mn-ea"/>
                <a:cs typeface="+mn-cs"/>
              </a:rPr>
              <a:t>•</a:t>
            </a:r>
            <a:r>
              <a:rPr lang="en-US" sz="1500" b="0" i="0" u="none" kern="1200">
                <a:solidFill>
                  <a:schemeClr val="accent6"/>
                </a:solidFill>
                <a:effectLst/>
                <a:latin typeface="+mn-lt"/>
                <a:ea typeface="+mn-ea"/>
                <a:cs typeface="+mn-cs"/>
              </a:rPr>
              <a:t> </a:t>
            </a:r>
            <a:r>
              <a:rPr lang="en-US" sz="1500" u="none" err="1">
                <a:solidFill>
                  <a:schemeClr val="accent6"/>
                </a:solidFill>
              </a:rPr>
              <a:t>nimbustx.com</a:t>
            </a:r>
            <a:endParaRPr lang="en-US" sz="1500" u="none">
              <a:solidFill>
                <a:schemeClr val="accent6"/>
              </a:solidFill>
            </a:endParaRPr>
          </a:p>
        </p:txBody>
      </p:sp>
      <p:sp>
        <p:nvSpPr>
          <p:cNvPr id="4" name="Picture Placeholder 3">
            <a:extLst>
              <a:ext uri="{FF2B5EF4-FFF2-40B4-BE49-F238E27FC236}">
                <a16:creationId xmlns:a16="http://schemas.microsoft.com/office/drawing/2014/main" id="{1BDF089E-47AA-9A47-B7C9-79D66EBDA88E}"/>
              </a:ext>
            </a:extLst>
          </p:cNvPr>
          <p:cNvSpPr>
            <a:spLocks noGrp="1"/>
          </p:cNvSpPr>
          <p:nvPr>
            <p:ph type="pic" sz="quarter" idx="10"/>
          </p:nvPr>
        </p:nvSpPr>
        <p:spPr>
          <a:xfrm>
            <a:off x="0" y="1812758"/>
            <a:ext cx="12191999" cy="4720665"/>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7983224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72EC-AFEA-4165-EACC-84F0A4271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644789-5563-FA20-39C1-73F7AF413A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AA416-5EFF-1EC5-D20D-92B21B35BBFF}"/>
              </a:ext>
            </a:extLst>
          </p:cNvPr>
          <p:cNvSpPr>
            <a:spLocks noGrp="1"/>
          </p:cNvSpPr>
          <p:nvPr>
            <p:ph type="dt" sz="half" idx="10"/>
          </p:nvPr>
        </p:nvSpPr>
        <p:spPr/>
        <p:txBody>
          <a:bodyPr/>
          <a:lstStyle/>
          <a:p>
            <a:fld id="{A34CE76E-DCB0-4B98-A65D-EE6CF250A53F}" type="datetimeFigureOut">
              <a:rPr lang="en-US" smtClean="0"/>
              <a:t>10/7/2024</a:t>
            </a:fld>
            <a:endParaRPr lang="en-US"/>
          </a:p>
        </p:txBody>
      </p:sp>
      <p:sp>
        <p:nvSpPr>
          <p:cNvPr id="5" name="Footer Placeholder 4">
            <a:extLst>
              <a:ext uri="{FF2B5EF4-FFF2-40B4-BE49-F238E27FC236}">
                <a16:creationId xmlns:a16="http://schemas.microsoft.com/office/drawing/2014/main" id="{5AB27E37-E5C4-DB33-E413-1F4EAD4D9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6191A-DE2A-FBA1-F8EF-29416317846F}"/>
              </a:ext>
            </a:extLst>
          </p:cNvPr>
          <p:cNvSpPr>
            <a:spLocks noGrp="1"/>
          </p:cNvSpPr>
          <p:nvPr>
            <p:ph type="sldNum" sz="quarter" idx="12"/>
          </p:nvPr>
        </p:nvSpPr>
        <p:spPr/>
        <p:txBody>
          <a:bodyPr/>
          <a:lstStyle/>
          <a:p>
            <a:fld id="{B152EE60-C26C-4EE9-AFEB-7B43A59BB9D9}" type="slidenum">
              <a:rPr lang="en-US" smtClean="0"/>
              <a:t>‹#›</a:t>
            </a:fld>
            <a:endParaRPr lang="en-US"/>
          </a:p>
        </p:txBody>
      </p:sp>
    </p:spTree>
    <p:extLst>
      <p:ext uri="{BB962C8B-B14F-4D97-AF65-F5344CB8AC3E}">
        <p14:creationId xmlns:p14="http://schemas.microsoft.com/office/powerpoint/2010/main" val="13035038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lide Ma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624E27-793B-414E-8AB8-3A672302CA4A}"/>
              </a:ext>
            </a:extLst>
          </p:cNvPr>
          <p:cNvSpPr/>
          <p:nvPr/>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p:custDataLst>
              <p:tags r:id="rId1"/>
            </p:custDataLst>
            <p:extLst>
              <p:ext uri="{D42A27DB-BD31-4B8C-83A1-F6EECF244321}">
                <p14:modId xmlns:p14="http://schemas.microsoft.com/office/powerpoint/2010/main" val="2297141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3" imgH="476" progId="TCLayout.ActiveDocument.1">
                  <p:embed/>
                </p:oleObj>
              </mc:Choice>
              <mc:Fallback>
                <p:oleObj name="think-cell Slide" r:id="rId6"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5804408"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5810228" cy="1029820"/>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mn-lt"/>
                <a:cs typeface="Arial" panose="020B0604020202020204" pitchFamily="34" charset="0"/>
              </a:defRPr>
            </a:lvl1pPr>
          </a:lstStyle>
          <a:p>
            <a:endParaRPr lang="en-US"/>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mn-lt"/>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8" name="Picture 47" descr="A picture containing light, clock&#10;&#10;Description automatically generated">
            <a:extLst>
              <a:ext uri="{FF2B5EF4-FFF2-40B4-BE49-F238E27FC236}">
                <a16:creationId xmlns:a16="http://schemas.microsoft.com/office/drawing/2014/main" id="{841E3F5E-7CD1-6348-B11A-68D1BCD3D5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2" name="Picture 11" descr="A picture containing holding, colorful, hand, covered&#10;&#10;Description automatically generated">
            <a:extLst>
              <a:ext uri="{FF2B5EF4-FFF2-40B4-BE49-F238E27FC236}">
                <a16:creationId xmlns:a16="http://schemas.microsoft.com/office/drawing/2014/main" id="{5263FDAC-6746-C249-B3F3-8293528B86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
        <p:nvSpPr>
          <p:cNvPr id="13" name="Rectangle 12">
            <a:extLst>
              <a:ext uri="{FF2B5EF4-FFF2-40B4-BE49-F238E27FC236}">
                <a16:creationId xmlns:a16="http://schemas.microsoft.com/office/drawing/2014/main" id="{B65AA210-FDF7-4E2B-8669-3E8EA17399DC}"/>
              </a:ext>
            </a:extLst>
          </p:cNvPr>
          <p:cNvSpPr/>
          <p:nvPr userDrawn="1"/>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hidden="1">
            <a:extLst>
              <a:ext uri="{FF2B5EF4-FFF2-40B4-BE49-F238E27FC236}">
                <a16:creationId xmlns:a16="http://schemas.microsoft.com/office/drawing/2014/main" id="{3D3ADB07-7895-4D43-90EE-F70E7F097821}"/>
              </a:ext>
            </a:extLst>
          </p:cNvPr>
          <p:cNvGraphicFramePr>
            <a:graphicFrameLocks noChangeAspect="1"/>
          </p:cNvGraphicFramePr>
          <p:nvPr userDrawn="1">
            <p:custDataLst>
              <p:tags r:id="rId3"/>
            </p:custDataLst>
            <p:extLst>
              <p:ext uri="{D42A27DB-BD31-4B8C-83A1-F6EECF244321}">
                <p14:modId xmlns:p14="http://schemas.microsoft.com/office/powerpoint/2010/main" val="2957117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6" progId="TCLayout.ActiveDocument.1">
                  <p:embed/>
                </p:oleObj>
              </mc:Choice>
              <mc:Fallback>
                <p:oleObj name="think-cell Slide" r:id="rId10" imgW="473" imgH="476" progId="TCLayout.ActiveDocument.1">
                  <p:embed/>
                  <p:pic>
                    <p:nvPicPr>
                      <p:cNvPr id="19" name="Object 18" hidden="1">
                        <a:extLst>
                          <a:ext uri="{FF2B5EF4-FFF2-40B4-BE49-F238E27FC236}">
                            <a16:creationId xmlns:a16="http://schemas.microsoft.com/office/drawing/2014/main" id="{3D3ADB07-7895-4D43-90EE-F70E7F09782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Rectangle 19" hidden="1">
            <a:extLst>
              <a:ext uri="{FF2B5EF4-FFF2-40B4-BE49-F238E27FC236}">
                <a16:creationId xmlns:a16="http://schemas.microsoft.com/office/drawing/2014/main" id="{4F24D593-4669-4F6A-B695-C0B55537C7C0}"/>
              </a:ext>
            </a:extLst>
          </p:cNvPr>
          <p:cNvSpPr/>
          <p:nvPr userDrawn="1">
            <p:custDataLst>
              <p:tags r:id="rId4"/>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3FD15700-670D-42A7-84A2-31F0E8D631F5}"/>
              </a:ext>
            </a:extLst>
          </p:cNvPr>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2" name="Straight Connector 21">
            <a:extLst>
              <a:ext uri="{FF2B5EF4-FFF2-40B4-BE49-F238E27FC236}">
                <a16:creationId xmlns:a16="http://schemas.microsoft.com/office/drawing/2014/main" id="{08638FF7-82F9-49A1-8B71-8788CF61A49C}"/>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descr="A picture containing light, clock&#10;&#10;Description automatically generated">
            <a:extLst>
              <a:ext uri="{FF2B5EF4-FFF2-40B4-BE49-F238E27FC236}">
                <a16:creationId xmlns:a16="http://schemas.microsoft.com/office/drawing/2014/main" id="{E27EE1B2-F7FD-472F-80A2-A5FD6B59C07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25" name="Picture 24" descr="A picture containing holding, colorful, hand, covered&#10;&#10;Description automatically generated">
            <a:extLst>
              <a:ext uri="{FF2B5EF4-FFF2-40B4-BE49-F238E27FC236}">
                <a16:creationId xmlns:a16="http://schemas.microsoft.com/office/drawing/2014/main" id="{8A43AD73-3437-4AB7-BC6C-E029F5D697B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Tree>
    <p:extLst>
      <p:ext uri="{BB962C8B-B14F-4D97-AF65-F5344CB8AC3E}">
        <p14:creationId xmlns:p14="http://schemas.microsoft.com/office/powerpoint/2010/main" val="4518405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lide Pati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675ED5-9429-4940-AF80-0DD7C3D159CE}"/>
              </a:ext>
            </a:extLst>
          </p:cNvPr>
          <p:cNvSpPr/>
          <p:nvPr/>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icture containing holding, colorful, hand, covered&#10;&#10;Description automatically generated">
            <a:extLst>
              <a:ext uri="{FF2B5EF4-FFF2-40B4-BE49-F238E27FC236}">
                <a16:creationId xmlns:a16="http://schemas.microsoft.com/office/drawing/2014/main" id="{7AF691B1-24D6-AB40-9B3E-9E11A471D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5804408"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5810228" cy="1029820"/>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mn-lt"/>
                <a:cs typeface="Arial" panose="020B0604020202020204" pitchFamily="34" charset="0"/>
              </a:defRPr>
            </a:lvl1pPr>
          </a:lstStyle>
          <a:p>
            <a:endParaRPr lang="en-US" dirty="0"/>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mn-lt"/>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Picture 48" descr="A picture containing light, clock&#10;&#10;Description automatically generated">
            <a:extLst>
              <a:ext uri="{FF2B5EF4-FFF2-40B4-BE49-F238E27FC236}">
                <a16:creationId xmlns:a16="http://schemas.microsoft.com/office/drawing/2014/main" id="{6D8A857F-1A76-A14F-B455-60732C4F5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22" name="Picture 21" descr="A person posing for the camera&#10;&#10;Description automatically generated">
            <a:extLst>
              <a:ext uri="{FF2B5EF4-FFF2-40B4-BE49-F238E27FC236}">
                <a16:creationId xmlns:a16="http://schemas.microsoft.com/office/drawing/2014/main" id="{0D5ABC11-2A85-4F47-A2A6-52B9A8A1ED4B}"/>
              </a:ext>
            </a:extLst>
          </p:cNvPr>
          <p:cNvPicPr>
            <a:picLocks noChangeAspect="1"/>
          </p:cNvPicPr>
          <p:nvPr/>
        </p:nvPicPr>
        <p:blipFill rotWithShape="1">
          <a:blip r:embed="rId8"/>
          <a:srcRect b="2943"/>
          <a:stretch/>
        </p:blipFill>
        <p:spPr>
          <a:xfrm>
            <a:off x="5664198" y="1342978"/>
            <a:ext cx="5924551" cy="5515021"/>
          </a:xfrm>
          <a:prstGeom prst="rect">
            <a:avLst/>
          </a:prstGeom>
        </p:spPr>
      </p:pic>
    </p:spTree>
    <p:extLst>
      <p:ext uri="{BB962C8B-B14F-4D97-AF65-F5344CB8AC3E}">
        <p14:creationId xmlns:p14="http://schemas.microsoft.com/office/powerpoint/2010/main" val="746701998"/>
      </p:ext>
    </p:extLst>
  </p:cSld>
  <p:clrMapOvr>
    <a:masterClrMapping/>
  </p:clrMapOvr>
  <p:hf sldNum="0"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D4DF-A4A9-B44D-8EF9-45E32D8B3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D15D1-8D42-AD43-A36E-199D19C171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8082615-6F65-1E4F-A789-7464F6A30B1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57237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6ABE75-E655-471E-9E3D-415A58AB842F}"/>
              </a:ext>
            </a:extLst>
          </p:cNvPr>
          <p:cNvGraphicFramePr>
            <a:graphicFrameLocks noChangeAspect="1"/>
          </p:cNvGraphicFramePr>
          <p:nvPr>
            <p:custDataLst>
              <p:tags r:id="rId1"/>
            </p:custDataLst>
            <p:extLst>
              <p:ext uri="{D42A27DB-BD31-4B8C-83A1-F6EECF244321}">
                <p14:modId xmlns:p14="http://schemas.microsoft.com/office/powerpoint/2010/main" val="1272918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646ABE75-E655-471E-9E3D-415A58AB84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6A54D1-90B0-4B8C-9EEE-EC61696F2287}"/>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844FF1D1-BA5E-4F73-9A35-1054598EF562}"/>
              </a:ext>
            </a:extLst>
          </p:cNvPr>
          <p:cNvSpPr>
            <a:spLocks noGrp="1"/>
          </p:cNvSpPr>
          <p:nvPr>
            <p:ph type="ftr" sz="quarter" idx="10"/>
          </p:nvPr>
        </p:nvSpPr>
        <p:spPr>
          <a:xfrm>
            <a:off x="1784928" y="6493153"/>
            <a:ext cx="4114800" cy="246888"/>
          </a:xfrm>
        </p:spPr>
        <p:txBody>
          <a:bodyPr/>
          <a:lstStyle/>
          <a:p>
            <a:endParaRPr lang="en-US"/>
          </a:p>
        </p:txBody>
      </p:sp>
      <p:sp>
        <p:nvSpPr>
          <p:cNvPr id="6" name="Title Placeholder 1">
            <a:extLst>
              <a:ext uri="{FF2B5EF4-FFF2-40B4-BE49-F238E27FC236}">
                <a16:creationId xmlns:a16="http://schemas.microsoft.com/office/drawing/2014/main" id="{52F66DB4-3261-49C3-A4CF-897F6A1084D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748257790"/>
      </p:ext>
    </p:extLst>
  </p:cSld>
  <p:clrMapOvr>
    <a:masterClrMapping/>
  </p:clrMapOvr>
  <p:hf sldNum="0"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mparison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30D03BD-2A20-496E-AFC7-5F6630D66529}"/>
              </a:ext>
            </a:extLst>
          </p:cNvPr>
          <p:cNvGraphicFramePr>
            <a:graphicFrameLocks noChangeAspect="1"/>
          </p:cNvGraphicFramePr>
          <p:nvPr>
            <p:custDataLst>
              <p:tags r:id="rId1"/>
            </p:custDataLst>
            <p:extLst>
              <p:ext uri="{D42A27DB-BD31-4B8C-83A1-F6EECF244321}">
                <p14:modId xmlns:p14="http://schemas.microsoft.com/office/powerpoint/2010/main" val="2560548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230D03BD-2A20-496E-AFC7-5F6630D665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1CFA24-F831-479E-B967-C61B15FA4A34}"/>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2">
            <a:extLst>
              <a:ext uri="{FF2B5EF4-FFF2-40B4-BE49-F238E27FC236}">
                <a16:creationId xmlns:a16="http://schemas.microsoft.com/office/drawing/2014/main" id="{8E9E4F3A-0945-CF46-9E5C-E309B0E52A4B}"/>
              </a:ext>
            </a:extLst>
          </p:cNvPr>
          <p:cNvSpPr>
            <a:spLocks noGrp="1"/>
          </p:cNvSpPr>
          <p:nvPr>
            <p:ph sz="half" idx="11"/>
          </p:nvPr>
        </p:nvSpPr>
        <p:spPr>
          <a:xfrm>
            <a:off x="322774" y="1791854"/>
            <a:ext cx="5532629" cy="4622827"/>
          </a:xfrm>
          <a:prstGeom prst="rect">
            <a:avLst/>
          </a:prstGeom>
        </p:spPr>
        <p:txBody>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0F11E7F6-DDC7-CA45-824A-84E0106EC8D2}"/>
              </a:ext>
            </a:extLst>
          </p:cNvPr>
          <p:cNvSpPr>
            <a:spLocks noGrp="1"/>
          </p:cNvSpPr>
          <p:nvPr>
            <p:ph sz="half" idx="2"/>
          </p:nvPr>
        </p:nvSpPr>
        <p:spPr>
          <a:xfrm>
            <a:off x="6320666" y="1791854"/>
            <a:ext cx="5523549" cy="4618181"/>
          </a:xfrm>
          <a:prstGeom prst="rect">
            <a:avLst/>
          </a:prstGeom>
        </p:spPr>
        <p:txBody>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3698CD3-DBF1-443A-BA11-5EE0A4C68B62}"/>
              </a:ext>
            </a:extLst>
          </p:cNvPr>
          <p:cNvSpPr>
            <a:spLocks noGrp="1"/>
          </p:cNvSpPr>
          <p:nvPr>
            <p:ph type="body" sz="quarter" idx="12" hasCustomPrompt="1"/>
          </p:nvPr>
        </p:nvSpPr>
        <p:spPr>
          <a:xfrm>
            <a:off x="321560" y="1187773"/>
            <a:ext cx="5532437" cy="414337"/>
          </a:xfrm>
          <a:prstGeom prst="rect">
            <a:avLst/>
          </a:prstGeom>
        </p:spPr>
        <p:txBody>
          <a:bodyPr/>
          <a:lstStyle>
            <a:lvl1pPr marL="0" indent="0">
              <a:buNone/>
              <a:defRPr b="1">
                <a:solidFill>
                  <a:schemeClr val="accent2"/>
                </a:solidFill>
              </a:defRPr>
            </a:lvl1pPr>
          </a:lstStyle>
          <a:p>
            <a:pPr lvl="0"/>
            <a:r>
              <a:rPr lang="en-US" dirty="0"/>
              <a:t>Title</a:t>
            </a:r>
          </a:p>
        </p:txBody>
      </p:sp>
      <p:sp>
        <p:nvSpPr>
          <p:cNvPr id="11" name="Text Placeholder 3">
            <a:extLst>
              <a:ext uri="{FF2B5EF4-FFF2-40B4-BE49-F238E27FC236}">
                <a16:creationId xmlns:a16="http://schemas.microsoft.com/office/drawing/2014/main" id="{E10F071A-FDA9-4B90-A321-2C8DD985A74F}"/>
              </a:ext>
            </a:extLst>
          </p:cNvPr>
          <p:cNvSpPr>
            <a:spLocks noGrp="1"/>
          </p:cNvSpPr>
          <p:nvPr>
            <p:ph type="body" sz="quarter" idx="13" hasCustomPrompt="1"/>
          </p:nvPr>
        </p:nvSpPr>
        <p:spPr>
          <a:xfrm>
            <a:off x="6311778" y="1187773"/>
            <a:ext cx="5532437" cy="414337"/>
          </a:xfrm>
          <a:prstGeom prst="rect">
            <a:avLst/>
          </a:prstGeom>
        </p:spPr>
        <p:txBody>
          <a:bodyPr/>
          <a:lstStyle>
            <a:lvl1pPr marL="0" indent="0">
              <a:buNone/>
              <a:defRPr b="1">
                <a:solidFill>
                  <a:schemeClr val="accent2"/>
                </a:solidFill>
              </a:defRPr>
            </a:lvl1pPr>
          </a:lstStyle>
          <a:p>
            <a:pPr lvl="0"/>
            <a:r>
              <a:rPr lang="en-US" dirty="0"/>
              <a:t>Title</a:t>
            </a:r>
          </a:p>
        </p:txBody>
      </p:sp>
      <p:sp>
        <p:nvSpPr>
          <p:cNvPr id="8" name="Footer Placeholder 7">
            <a:extLst>
              <a:ext uri="{FF2B5EF4-FFF2-40B4-BE49-F238E27FC236}">
                <a16:creationId xmlns:a16="http://schemas.microsoft.com/office/drawing/2014/main" id="{4CD6B7D5-EFCB-4635-8B4A-007997A786F0}"/>
              </a:ext>
            </a:extLst>
          </p:cNvPr>
          <p:cNvSpPr>
            <a:spLocks noGrp="1"/>
          </p:cNvSpPr>
          <p:nvPr>
            <p:ph type="ftr" sz="quarter" idx="14"/>
          </p:nvPr>
        </p:nvSpPr>
        <p:spPr/>
        <p:txBody>
          <a:bodyPr/>
          <a:lstStyle/>
          <a:p>
            <a:endParaRPr lang="en-US"/>
          </a:p>
        </p:txBody>
      </p:sp>
      <p:sp>
        <p:nvSpPr>
          <p:cNvPr id="12" name="Title Placeholder 1">
            <a:extLst>
              <a:ext uri="{FF2B5EF4-FFF2-40B4-BE49-F238E27FC236}">
                <a16:creationId xmlns:a16="http://schemas.microsoft.com/office/drawing/2014/main" id="{4247B978-C664-4758-8657-BF191545C323}"/>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47607031"/>
      </p:ext>
    </p:extLst>
  </p:cSld>
  <p:clrMapOvr>
    <a:masterClrMapping/>
  </p:clrMapOvr>
  <p:hf sldNum="0"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84141B-3C69-4357-8C8D-0FFC914F57B5}"/>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7192191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6ABE75-E655-471E-9E3D-415A58AB842F}"/>
              </a:ext>
            </a:extLst>
          </p:cNvPr>
          <p:cNvGraphicFramePr>
            <a:graphicFrameLocks noChangeAspect="1"/>
          </p:cNvGraphicFramePr>
          <p:nvPr userDrawn="1">
            <p:custDataLst>
              <p:tags r:id="rId1"/>
            </p:custDataLst>
            <p:extLst>
              <p:ext uri="{D42A27DB-BD31-4B8C-83A1-F6EECF244321}">
                <p14:modId xmlns:p14="http://schemas.microsoft.com/office/powerpoint/2010/main" val="2124142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646ABE75-E655-471E-9E3D-415A58AB84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6A54D1-90B0-4B8C-9EEE-EC61696F2287}"/>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844FF1D1-BA5E-4F73-9A35-1054598EF562}"/>
              </a:ext>
            </a:extLst>
          </p:cNvPr>
          <p:cNvSpPr>
            <a:spLocks noGrp="1"/>
          </p:cNvSpPr>
          <p:nvPr>
            <p:ph type="ftr" sz="quarter" idx="10"/>
          </p:nvPr>
        </p:nvSpPr>
        <p:spPr>
          <a:xfrm>
            <a:off x="1784928" y="6493153"/>
            <a:ext cx="4114800" cy="246888"/>
          </a:xfrm>
        </p:spPr>
        <p:txBody>
          <a:bodyPr/>
          <a:lstStyle/>
          <a:p>
            <a:endParaRPr lang="en-US"/>
          </a:p>
        </p:txBody>
      </p:sp>
      <p:sp>
        <p:nvSpPr>
          <p:cNvPr id="6" name="Title Placeholder 1">
            <a:extLst>
              <a:ext uri="{FF2B5EF4-FFF2-40B4-BE49-F238E27FC236}">
                <a16:creationId xmlns:a16="http://schemas.microsoft.com/office/drawing/2014/main" id="{52F66DB4-3261-49C3-A4CF-897F6A1084D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8805695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Divider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EBE00-543E-8045-92EF-1DF2C81295A6}"/>
              </a:ext>
            </a:extLst>
          </p:cNvPr>
          <p:cNvSpPr/>
          <p:nvPr/>
        </p:nvSpPr>
        <p:spPr>
          <a:xfrm>
            <a:off x="10728960" y="0"/>
            <a:ext cx="146304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Object 4" hidden="1">
            <a:extLst>
              <a:ext uri="{FF2B5EF4-FFF2-40B4-BE49-F238E27FC236}">
                <a16:creationId xmlns:a16="http://schemas.microsoft.com/office/drawing/2014/main" id="{727EF40D-34BB-4A5B-B601-8F8992F894AF}"/>
              </a:ext>
            </a:extLst>
          </p:cNvPr>
          <p:cNvGraphicFramePr>
            <a:graphicFrameLocks noChangeAspect="1"/>
          </p:cNvGraphicFramePr>
          <p:nvPr>
            <p:custDataLst>
              <p:tags r:id="rId1"/>
            </p:custDataLst>
            <p:extLst>
              <p:ext uri="{D42A27DB-BD31-4B8C-83A1-F6EECF244321}">
                <p14:modId xmlns:p14="http://schemas.microsoft.com/office/powerpoint/2010/main" val="2844335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3" imgH="476" progId="TCLayout.ActiveDocument.1">
                  <p:embed/>
                </p:oleObj>
              </mc:Choice>
              <mc:Fallback>
                <p:oleObj name="think-cell Slide" r:id="rId6" imgW="473" imgH="476" progId="TCLayout.ActiveDocument.1">
                  <p:embed/>
                  <p:pic>
                    <p:nvPicPr>
                      <p:cNvPr id="5" name="Object 4" hidden="1">
                        <a:extLst>
                          <a:ext uri="{FF2B5EF4-FFF2-40B4-BE49-F238E27FC236}">
                            <a16:creationId xmlns:a16="http://schemas.microsoft.com/office/drawing/2014/main" id="{727EF40D-34BB-4A5B-B601-8F8992F894A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C355EC9-0EBA-4E62-98AC-480BADB4C9AD}"/>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573022" y="2236822"/>
            <a:ext cx="4295349" cy="1489139"/>
          </a:xfrm>
          <a:prstGeom prst="rect">
            <a:avLst/>
          </a:prstGeom>
        </p:spPr>
        <p:txBody>
          <a:bodyPr anchor="ctr">
            <a:normAutofit/>
          </a:bodyPr>
          <a:lstStyle>
            <a:lvl1pPr algn="l">
              <a:defRPr sz="3500" b="1">
                <a:solidFill>
                  <a:schemeClr val="accent1"/>
                </a:solidFill>
              </a:defRPr>
            </a:lvl1pPr>
          </a:lstStyle>
          <a:p>
            <a:r>
              <a:rPr lang="en-US" dirty="0"/>
              <a:t>Click to edit Master divider style 1</a:t>
            </a:r>
          </a:p>
        </p:txBody>
      </p:sp>
      <p:sp>
        <p:nvSpPr>
          <p:cNvPr id="3" name="Subtitle 2"/>
          <p:cNvSpPr>
            <a:spLocks noGrp="1"/>
          </p:cNvSpPr>
          <p:nvPr>
            <p:ph type="subTitle" idx="1"/>
          </p:nvPr>
        </p:nvSpPr>
        <p:spPr>
          <a:xfrm>
            <a:off x="574609" y="3717453"/>
            <a:ext cx="4289145" cy="1029820"/>
          </a:xfrm>
          <a:prstGeom prst="rect">
            <a:avLst/>
          </a:prstGeom>
        </p:spPr>
        <p:txBody>
          <a:bodyPr anchor="t">
            <a:normAutofit/>
          </a:bodyPr>
          <a:lstStyle>
            <a:lvl1pPr marL="0" indent="0" algn="l">
              <a:buNone/>
              <a:defRPr sz="20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light, clock&#10;&#10;Description automatically generated">
            <a:extLst>
              <a:ext uri="{FF2B5EF4-FFF2-40B4-BE49-F238E27FC236}">
                <a16:creationId xmlns:a16="http://schemas.microsoft.com/office/drawing/2014/main" id="{6FCEE4FB-30D4-DA4F-83D7-3092E9166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2" name="Picture 11" descr="A picture containing holding, colorful, hand, covered&#10;&#10;Description automatically generated">
            <a:extLst>
              <a:ext uri="{FF2B5EF4-FFF2-40B4-BE49-F238E27FC236}">
                <a16:creationId xmlns:a16="http://schemas.microsoft.com/office/drawing/2014/main" id="{B9A88A06-B9EC-CE40-9007-EA5E51A1382D}"/>
              </a:ext>
            </a:extLst>
          </p:cNvPr>
          <p:cNvPicPr>
            <a:picLocks noChangeAspect="1"/>
          </p:cNvPicPr>
          <p:nvPr/>
        </p:nvPicPr>
        <p:blipFill>
          <a:blip r:embed="rId9">
            <a:alphaModFix amt="15000"/>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
        <p:nvSpPr>
          <p:cNvPr id="9" name="Rectangle 8">
            <a:extLst>
              <a:ext uri="{FF2B5EF4-FFF2-40B4-BE49-F238E27FC236}">
                <a16:creationId xmlns:a16="http://schemas.microsoft.com/office/drawing/2014/main" id="{7A5F35DE-D562-455D-87E2-6EE99EA5C237}"/>
              </a:ext>
            </a:extLst>
          </p:cNvPr>
          <p:cNvSpPr/>
          <p:nvPr userDrawn="1"/>
        </p:nvSpPr>
        <p:spPr>
          <a:xfrm>
            <a:off x="10728960" y="0"/>
            <a:ext cx="146304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hidden="1">
            <a:extLst>
              <a:ext uri="{FF2B5EF4-FFF2-40B4-BE49-F238E27FC236}">
                <a16:creationId xmlns:a16="http://schemas.microsoft.com/office/drawing/2014/main" id="{48E82B1E-6330-4B87-A260-23FE467E22A3}"/>
              </a:ext>
            </a:extLst>
          </p:cNvPr>
          <p:cNvGraphicFramePr>
            <a:graphicFrameLocks noChangeAspect="1"/>
          </p:cNvGraphicFramePr>
          <p:nvPr userDrawn="1">
            <p:custDataLst>
              <p:tags r:id="rId3"/>
            </p:custDataLst>
            <p:extLst>
              <p:ext uri="{D42A27DB-BD31-4B8C-83A1-F6EECF244321}">
                <p14:modId xmlns:p14="http://schemas.microsoft.com/office/powerpoint/2010/main" val="519689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6" progId="TCLayout.ActiveDocument.1">
                  <p:embed/>
                </p:oleObj>
              </mc:Choice>
              <mc:Fallback>
                <p:oleObj name="think-cell Slide" r:id="rId10" imgW="473" imgH="476" progId="TCLayout.ActiveDocument.1">
                  <p:embed/>
                  <p:pic>
                    <p:nvPicPr>
                      <p:cNvPr id="10" name="Object 9" hidden="1">
                        <a:extLst>
                          <a:ext uri="{FF2B5EF4-FFF2-40B4-BE49-F238E27FC236}">
                            <a16:creationId xmlns:a16="http://schemas.microsoft.com/office/drawing/2014/main" id="{48E82B1E-6330-4B87-A260-23FE467E22A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4C2E95BB-F146-4980-A224-8B56F6D0DA19}"/>
              </a:ext>
            </a:extLst>
          </p:cNvPr>
          <p:cNvSpPr/>
          <p:nvPr userDrawn="1">
            <p:custDataLst>
              <p:tags r:id="rId4"/>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4" name="Picture 13" descr="A picture containing light, clock&#10;&#10;Description automatically generated">
            <a:extLst>
              <a:ext uri="{FF2B5EF4-FFF2-40B4-BE49-F238E27FC236}">
                <a16:creationId xmlns:a16="http://schemas.microsoft.com/office/drawing/2014/main" id="{45DB2CBC-60F3-4D37-8548-F253015D4A4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5" name="Picture 14" descr="A picture containing holding, colorful, hand, covered&#10;&#10;Description automatically generated">
            <a:extLst>
              <a:ext uri="{FF2B5EF4-FFF2-40B4-BE49-F238E27FC236}">
                <a16:creationId xmlns:a16="http://schemas.microsoft.com/office/drawing/2014/main" id="{93AF9C69-34B3-45A7-B57C-0E1B6F79C962}"/>
              </a:ext>
            </a:extLst>
          </p:cNvPr>
          <p:cNvPicPr>
            <a:picLocks noChangeAspect="1"/>
          </p:cNvPicPr>
          <p:nvPr userDrawn="1"/>
        </p:nvPicPr>
        <p:blipFill>
          <a:blip r:embed="rId9">
            <a:alphaModFix amt="15000"/>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Tree>
    <p:extLst>
      <p:ext uri="{BB962C8B-B14F-4D97-AF65-F5344CB8AC3E}">
        <p14:creationId xmlns:p14="http://schemas.microsoft.com/office/powerpoint/2010/main" val="23008478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ivider Slid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3E26A1-3DC1-47D1-8B99-C7E3E16A59AD}"/>
              </a:ext>
            </a:extLst>
          </p:cNvPr>
          <p:cNvGraphicFramePr>
            <a:graphicFrameLocks noChangeAspect="1"/>
          </p:cNvGraphicFramePr>
          <p:nvPr>
            <p:custDataLst>
              <p:tags r:id="rId1"/>
            </p:custDataLst>
            <p:extLst>
              <p:ext uri="{D42A27DB-BD31-4B8C-83A1-F6EECF244321}">
                <p14:modId xmlns:p14="http://schemas.microsoft.com/office/powerpoint/2010/main" val="3919686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153E26A1-3DC1-47D1-8B99-C7E3E16A59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D16230A-D772-4152-8643-3B47F71D036C}"/>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0" y="1901408"/>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2</a:t>
            </a:r>
          </a:p>
        </p:txBody>
      </p:sp>
      <p:sp>
        <p:nvSpPr>
          <p:cNvPr id="3" name="Subtitle 2"/>
          <p:cNvSpPr>
            <a:spLocks noGrp="1"/>
          </p:cNvSpPr>
          <p:nvPr>
            <p:ph type="subTitle" idx="1"/>
          </p:nvPr>
        </p:nvSpPr>
        <p:spPr>
          <a:xfrm>
            <a:off x="0" y="3429000"/>
            <a:ext cx="12191999" cy="1029820"/>
          </a:xfrm>
          <a:prstGeom prst="rect">
            <a:avLst/>
          </a:prstGeom>
        </p:spPr>
        <p:txBody>
          <a:bodyPr>
            <a:normAutofit/>
          </a:bodyPr>
          <a:lstStyle>
            <a:lvl1pPr marL="0" indent="0" algn="ctr">
              <a:buNone/>
              <a:defRPr sz="20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0487779"/>
      </p:ext>
    </p:extLst>
  </p:cSld>
  <p:clrMapOvr>
    <a:masterClrMapping/>
  </p:clrMapOvr>
  <p:hf sldNum="0"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Divider Slide 3 - WR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5" name="Picture 44" descr="A close up of a flower&#10;&#10;Description automatically generated">
            <a:extLst>
              <a:ext uri="{FF2B5EF4-FFF2-40B4-BE49-F238E27FC236}">
                <a16:creationId xmlns:a16="http://schemas.microsoft.com/office/drawing/2014/main" id="{D36ACFA8-A901-394F-A098-0A13A0B45662}"/>
              </a:ext>
            </a:extLst>
          </p:cNvPr>
          <p:cNvPicPr>
            <a:picLocks noChangeAspect="1"/>
          </p:cNvPicPr>
          <p:nvPr/>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47" name="Picture 46" descr="A picture containing large, board, covered, holding&#10;&#10;Description automatically generated">
            <a:extLst>
              <a:ext uri="{FF2B5EF4-FFF2-40B4-BE49-F238E27FC236}">
                <a16:creationId xmlns:a16="http://schemas.microsoft.com/office/drawing/2014/main" id="{3C2E444E-E4B4-2440-8BB2-5A11B80AC846}"/>
              </a:ext>
            </a:extLst>
          </p:cNvPr>
          <p:cNvPicPr>
            <a:picLocks noChangeAspect="1"/>
          </p:cNvPicPr>
          <p:nvPr/>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48" name="Picture 47" descr="A picture containing flower, cake, cutting, cut&#10;&#10;Description automatically generated">
            <a:extLst>
              <a:ext uri="{FF2B5EF4-FFF2-40B4-BE49-F238E27FC236}">
                <a16:creationId xmlns:a16="http://schemas.microsoft.com/office/drawing/2014/main" id="{42C3FC1B-441C-BB4A-B340-A6DF15B60818}"/>
              </a:ext>
            </a:extLst>
          </p:cNvPr>
          <p:cNvPicPr>
            <a:picLocks noChangeAspect="1"/>
          </p:cNvPicPr>
          <p:nvPr/>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835267" y="1397000"/>
            <a:ext cx="980460" cy="1185332"/>
          </a:xfrm>
          <a:prstGeom prst="rect">
            <a:avLst/>
          </a:prstGeom>
          <a:effectLst>
            <a:reflection stA="48000" endPos="57000" dir="5400000" sy="-100000" algn="bl" rotWithShape="0"/>
          </a:effectLst>
        </p:spPr>
      </p:pic>
      <p:pic>
        <p:nvPicPr>
          <p:cNvPr id="50" name="Picture 49" descr="A picture containing flower, animal, fruit, coral&#10;&#10;Description automatically generated">
            <a:extLst>
              <a:ext uri="{FF2B5EF4-FFF2-40B4-BE49-F238E27FC236}">
                <a16:creationId xmlns:a16="http://schemas.microsoft.com/office/drawing/2014/main" id="{EBB33578-4D2E-8948-930B-1983BC7D2AE2}"/>
              </a:ext>
            </a:extLst>
          </p:cNvPr>
          <p:cNvPicPr>
            <a:picLocks noChangeAspect="1"/>
          </p:cNvPicPr>
          <p:nvPr/>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51" name="Picture 50" descr="A picture containing animal, table, colored, colorful&#10;&#10;Description automatically generated">
            <a:extLst>
              <a:ext uri="{FF2B5EF4-FFF2-40B4-BE49-F238E27FC236}">
                <a16:creationId xmlns:a16="http://schemas.microsoft.com/office/drawing/2014/main" id="{31C998C8-9F27-F041-B1D0-C34F5ECF041F}"/>
              </a:ext>
            </a:extLst>
          </p:cNvPr>
          <p:cNvPicPr>
            <a:picLocks noChangeAspect="1"/>
          </p:cNvPicPr>
          <p:nvPr/>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52" name="Picture 51" descr="A close up of a flower&#10;&#10;Description automatically generated">
            <a:extLst>
              <a:ext uri="{FF2B5EF4-FFF2-40B4-BE49-F238E27FC236}">
                <a16:creationId xmlns:a16="http://schemas.microsoft.com/office/drawing/2014/main" id="{FE2F6F76-28AC-5C47-AD93-2EF3ECA4DC3D}"/>
              </a:ext>
            </a:extLst>
          </p:cNvPr>
          <p:cNvPicPr>
            <a:picLocks noChangeAspect="1"/>
          </p:cNvPicPr>
          <p:nvPr/>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2118784" y="1498600"/>
            <a:ext cx="1017209" cy="982133"/>
          </a:xfrm>
          <a:prstGeom prst="rect">
            <a:avLst/>
          </a:prstGeom>
          <a:effectLst>
            <a:reflection stA="48000" endPos="57000" dir="5400000" sy="-100000" algn="bl" rotWithShape="0"/>
          </a:effectLst>
        </p:spPr>
      </p:pic>
      <p:pic>
        <p:nvPicPr>
          <p:cNvPr id="9" name="Picture 8" descr="A picture containing cake, food, decorated, many&#10;&#10;Description automatically generated">
            <a:extLst>
              <a:ext uri="{FF2B5EF4-FFF2-40B4-BE49-F238E27FC236}">
                <a16:creationId xmlns:a16="http://schemas.microsoft.com/office/drawing/2014/main" id="{75151668-10EF-A741-BD1F-C8CF89C51ABC}"/>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5678" y="2081055"/>
            <a:ext cx="4025323" cy="2320071"/>
          </a:xfrm>
          <a:prstGeom prst="rect">
            <a:avLst/>
          </a:prstGeom>
        </p:spPr>
      </p:pic>
    </p:spTree>
    <p:extLst>
      <p:ext uri="{BB962C8B-B14F-4D97-AF65-F5344CB8AC3E}">
        <p14:creationId xmlns:p14="http://schemas.microsoft.com/office/powerpoint/2010/main" val="2384197630"/>
      </p:ext>
    </p:extLst>
  </p:cSld>
  <p:clrMapOvr>
    <a:masterClrMapping/>
  </p:clrMapOvr>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Divider Slide 3 - Cbl-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animal, table, colored, colorful&#10;&#10;Description automatically generated">
            <a:extLst>
              <a:ext uri="{FF2B5EF4-FFF2-40B4-BE49-F238E27FC236}">
                <a16:creationId xmlns:a16="http://schemas.microsoft.com/office/drawing/2014/main" id="{798DE91B-26CE-FD46-8253-42F2ED39B6C7}"/>
              </a:ext>
            </a:extLst>
          </p:cNvPr>
          <p:cNvPicPr>
            <a:picLocks noChangeAspect="1"/>
          </p:cNvPicPr>
          <p:nvPr/>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15" name="Picture 14" descr="A close up of a flower&#10;&#10;Description automatically generated">
            <a:extLst>
              <a:ext uri="{FF2B5EF4-FFF2-40B4-BE49-F238E27FC236}">
                <a16:creationId xmlns:a16="http://schemas.microsoft.com/office/drawing/2014/main" id="{27061B03-E7D9-254A-9B36-AFB2E2B89BC1}"/>
              </a:ext>
            </a:extLst>
          </p:cNvPr>
          <p:cNvPicPr>
            <a:picLocks noChangeAspect="1"/>
          </p:cNvPicPr>
          <p:nvPr/>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18784" y="1498600"/>
            <a:ext cx="1017209" cy="982133"/>
          </a:xfrm>
          <a:prstGeom prst="rect">
            <a:avLst/>
          </a:prstGeom>
          <a:effectLst>
            <a:reflection stA="48000" endPos="57000" dir="5400000" sy="-100000" algn="bl" rotWithShape="0"/>
          </a:effectLst>
        </p:spPr>
      </p:pic>
      <p:pic>
        <p:nvPicPr>
          <p:cNvPr id="22" name="Picture 21" descr="A picture containing lot, colorful, many, decorated&#10;&#10;Description automatically generated">
            <a:extLst>
              <a:ext uri="{FF2B5EF4-FFF2-40B4-BE49-F238E27FC236}">
                <a16:creationId xmlns:a16="http://schemas.microsoft.com/office/drawing/2014/main" id="{C81F6D05-3F38-7C4C-8E03-B692ADD3EE05}"/>
              </a:ext>
            </a:extLst>
          </p:cNvPr>
          <p:cNvPicPr>
            <a:picLocks noChangeAspect="1"/>
          </p:cNvPicPr>
          <p:nvPr/>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24" name="Picture 23" descr="A close up of a flower&#10;&#10;Description automatically generated">
            <a:extLst>
              <a:ext uri="{FF2B5EF4-FFF2-40B4-BE49-F238E27FC236}">
                <a16:creationId xmlns:a16="http://schemas.microsoft.com/office/drawing/2014/main" id="{EA1E770F-713E-5744-9C7A-A1F7C5F3E38F}"/>
              </a:ext>
            </a:extLst>
          </p:cNvPr>
          <p:cNvPicPr>
            <a:picLocks noChangeAspect="1"/>
          </p:cNvPicPr>
          <p:nvPr/>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25" name="Picture 24" descr="A picture containing large, board, covered, holding&#10;&#10;Description automatically generated">
            <a:extLst>
              <a:ext uri="{FF2B5EF4-FFF2-40B4-BE49-F238E27FC236}">
                <a16:creationId xmlns:a16="http://schemas.microsoft.com/office/drawing/2014/main" id="{C2D1BD11-C73C-D040-AC61-B9C39D1A60E4}"/>
              </a:ext>
            </a:extLst>
          </p:cNvPr>
          <p:cNvPicPr>
            <a:picLocks noChangeAspect="1"/>
          </p:cNvPicPr>
          <p:nvPr/>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29" name="Picture 28" descr="A picture containing flower, animal, fruit, coral&#10;&#10;Description automatically generated">
            <a:extLst>
              <a:ext uri="{FF2B5EF4-FFF2-40B4-BE49-F238E27FC236}">
                <a16:creationId xmlns:a16="http://schemas.microsoft.com/office/drawing/2014/main" id="{3ADFA65D-E208-B74A-B03C-EB127E1E4BFD}"/>
              </a:ext>
            </a:extLst>
          </p:cNvPr>
          <p:cNvPicPr>
            <a:picLocks noChangeAspect="1"/>
          </p:cNvPicPr>
          <p:nvPr/>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5" name="Picture 4" descr="A close up of a tree&#10;&#10;Description automatically generated">
            <a:extLst>
              <a:ext uri="{FF2B5EF4-FFF2-40B4-BE49-F238E27FC236}">
                <a16:creationId xmlns:a16="http://schemas.microsoft.com/office/drawing/2014/main" id="{9A562B07-03FF-AD44-831C-36091666CC35}"/>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3843" y="1051419"/>
            <a:ext cx="3019692" cy="3650673"/>
          </a:xfrm>
          <a:prstGeom prst="rect">
            <a:avLst/>
          </a:prstGeom>
        </p:spPr>
      </p:pic>
    </p:spTree>
    <p:extLst>
      <p:ext uri="{BB962C8B-B14F-4D97-AF65-F5344CB8AC3E}">
        <p14:creationId xmlns:p14="http://schemas.microsoft.com/office/powerpoint/2010/main" val="3521106794"/>
      </p:ext>
    </p:extLst>
  </p:cSld>
  <p:clrMapOvr>
    <a:masterClrMapping/>
  </p:clrMapOvr>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ivider Slide 3 - CTPS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6" name="Picture 35" descr="A close up of a flower&#10;&#10;Description automatically generated">
            <a:extLst>
              <a:ext uri="{FF2B5EF4-FFF2-40B4-BE49-F238E27FC236}">
                <a16:creationId xmlns:a16="http://schemas.microsoft.com/office/drawing/2014/main" id="{A392E49B-4D3A-374F-90E1-1F320028B17C}"/>
              </a:ext>
            </a:extLst>
          </p:cNvPr>
          <p:cNvPicPr>
            <a:picLocks noChangeAspect="1"/>
          </p:cNvPicPr>
          <p:nvPr/>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37" name="Picture 36" descr="A picture containing large, board, covered, holding&#10;&#10;Description automatically generated">
            <a:extLst>
              <a:ext uri="{FF2B5EF4-FFF2-40B4-BE49-F238E27FC236}">
                <a16:creationId xmlns:a16="http://schemas.microsoft.com/office/drawing/2014/main" id="{C1F2F830-1D88-0B46-9C4D-FC0F9493D800}"/>
              </a:ext>
            </a:extLst>
          </p:cNvPr>
          <p:cNvPicPr>
            <a:picLocks noChangeAspect="1"/>
          </p:cNvPicPr>
          <p:nvPr/>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38" name="Picture 37" descr="A picture containing flower, animal, fruit, coral&#10;&#10;Description automatically generated">
            <a:extLst>
              <a:ext uri="{FF2B5EF4-FFF2-40B4-BE49-F238E27FC236}">
                <a16:creationId xmlns:a16="http://schemas.microsoft.com/office/drawing/2014/main" id="{8DDC089D-9961-3B40-BB2F-648341CE087B}"/>
              </a:ext>
            </a:extLst>
          </p:cNvPr>
          <p:cNvPicPr>
            <a:picLocks noChangeAspect="1"/>
          </p:cNvPicPr>
          <p:nvPr/>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9" name="Picture 38" descr="A picture containing animal, table, colored, colorful&#10;&#10;Description automatically generated">
            <a:extLst>
              <a:ext uri="{FF2B5EF4-FFF2-40B4-BE49-F238E27FC236}">
                <a16:creationId xmlns:a16="http://schemas.microsoft.com/office/drawing/2014/main" id="{E43C8977-F694-C048-BAD2-275FF983A359}"/>
              </a:ext>
            </a:extLst>
          </p:cNvPr>
          <p:cNvPicPr>
            <a:picLocks noChangeAspect="1"/>
          </p:cNvPicPr>
          <p:nvPr/>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41" name="Picture 40" descr="A picture containing lot, colorful, many, decorated&#10;&#10;Description automatically generated">
            <a:extLst>
              <a:ext uri="{FF2B5EF4-FFF2-40B4-BE49-F238E27FC236}">
                <a16:creationId xmlns:a16="http://schemas.microsoft.com/office/drawing/2014/main" id="{D87B6914-8A5F-3946-A7A9-305785FC9178}"/>
              </a:ext>
            </a:extLst>
          </p:cNvPr>
          <p:cNvPicPr>
            <a:picLocks noChangeAspect="1"/>
          </p:cNvPicPr>
          <p:nvPr/>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42" name="Picture 41" descr="A picture containing flower, cake, cutting, cut&#10;&#10;Description automatically generated">
            <a:extLst>
              <a:ext uri="{FF2B5EF4-FFF2-40B4-BE49-F238E27FC236}">
                <a16:creationId xmlns:a16="http://schemas.microsoft.com/office/drawing/2014/main" id="{0E7A3C61-AA28-5B46-95BE-EF5D20CF8339}"/>
              </a:ext>
            </a:extLst>
          </p:cNvPr>
          <p:cNvPicPr>
            <a:picLocks noChangeAspect="1"/>
          </p:cNvPicPr>
          <p:nvPr/>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5" name="Picture 4" descr="A close up of a purple flower&#10;&#10;Description automatically generated">
            <a:extLst>
              <a:ext uri="{FF2B5EF4-FFF2-40B4-BE49-F238E27FC236}">
                <a16:creationId xmlns:a16="http://schemas.microsoft.com/office/drawing/2014/main" id="{1B60E3F4-8ABC-2144-B944-6680F8805F24}"/>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8710" y="1583615"/>
            <a:ext cx="3203721" cy="3093248"/>
          </a:xfrm>
          <a:prstGeom prst="rect">
            <a:avLst/>
          </a:prstGeom>
        </p:spPr>
      </p:pic>
    </p:spTree>
    <p:extLst>
      <p:ext uri="{BB962C8B-B14F-4D97-AF65-F5344CB8AC3E}">
        <p14:creationId xmlns:p14="http://schemas.microsoft.com/office/powerpoint/2010/main" val="2721532106"/>
      </p:ext>
    </p:extLst>
  </p:cSld>
  <p:clrMapOvr>
    <a:masterClrMapping/>
  </p:clrMapOvr>
  <p:hf sldNum="0"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ivider Slide 3 - TYK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3" name="Picture 42" descr="A close up of a flower&#10;&#10;Description automatically generated">
            <a:extLst>
              <a:ext uri="{FF2B5EF4-FFF2-40B4-BE49-F238E27FC236}">
                <a16:creationId xmlns:a16="http://schemas.microsoft.com/office/drawing/2014/main" id="{C005E01D-7A0B-0F44-92A8-7CB1BBDA5B70}"/>
              </a:ext>
            </a:extLst>
          </p:cNvPr>
          <p:cNvPicPr>
            <a:picLocks noChangeAspect="1"/>
          </p:cNvPicPr>
          <p:nvPr/>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44" name="Picture 43" descr="A picture containing large, board, covered, holding&#10;&#10;Description automatically generated">
            <a:extLst>
              <a:ext uri="{FF2B5EF4-FFF2-40B4-BE49-F238E27FC236}">
                <a16:creationId xmlns:a16="http://schemas.microsoft.com/office/drawing/2014/main" id="{4A8AC5DD-AAD6-0C4F-B923-75FE47DDB6A0}"/>
              </a:ext>
            </a:extLst>
          </p:cNvPr>
          <p:cNvPicPr>
            <a:picLocks noChangeAspect="1"/>
          </p:cNvPicPr>
          <p:nvPr/>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45" name="Picture 44" descr="A picture containing flower, animal, fruit, coral&#10;&#10;Description automatically generated">
            <a:extLst>
              <a:ext uri="{FF2B5EF4-FFF2-40B4-BE49-F238E27FC236}">
                <a16:creationId xmlns:a16="http://schemas.microsoft.com/office/drawing/2014/main" id="{0ACAF5CA-225C-D64E-8CA4-A03EA42A5091}"/>
              </a:ext>
            </a:extLst>
          </p:cNvPr>
          <p:cNvPicPr>
            <a:picLocks noChangeAspect="1"/>
          </p:cNvPicPr>
          <p:nvPr/>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47" name="Picture 46" descr="A picture containing lot, colorful, many, decorated&#10;&#10;Description automatically generated">
            <a:extLst>
              <a:ext uri="{FF2B5EF4-FFF2-40B4-BE49-F238E27FC236}">
                <a16:creationId xmlns:a16="http://schemas.microsoft.com/office/drawing/2014/main" id="{12110C5D-0CC9-4D4B-A81A-9EC5C2D79A5A}"/>
              </a:ext>
            </a:extLst>
          </p:cNvPr>
          <p:cNvPicPr>
            <a:picLocks noChangeAspect="1"/>
          </p:cNvPicPr>
          <p:nvPr/>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48" name="Picture 47" descr="A picture containing flower, cake, cutting, cut&#10;&#10;Description automatically generated">
            <a:extLst>
              <a:ext uri="{FF2B5EF4-FFF2-40B4-BE49-F238E27FC236}">
                <a16:creationId xmlns:a16="http://schemas.microsoft.com/office/drawing/2014/main" id="{BDB2F7A0-4991-DF45-BBDE-92E3203EC5BB}"/>
              </a:ext>
            </a:extLst>
          </p:cNvPr>
          <p:cNvPicPr>
            <a:picLocks noChangeAspect="1"/>
          </p:cNvPicPr>
          <p:nvPr/>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49" name="Picture 48" descr="A close up of a flower&#10;&#10;Description automatically generated">
            <a:extLst>
              <a:ext uri="{FF2B5EF4-FFF2-40B4-BE49-F238E27FC236}">
                <a16:creationId xmlns:a16="http://schemas.microsoft.com/office/drawing/2014/main" id="{DC00E878-1215-8C47-A63D-F8E8E7A2F215}"/>
              </a:ext>
            </a:extLst>
          </p:cNvPr>
          <p:cNvPicPr>
            <a:picLocks noChangeAspect="1"/>
          </p:cNvPicPr>
          <p:nvPr/>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5" name="Picture 4" descr="A picture containing colorful, necklace, decorated, table&#10;&#10;Description automatically generated">
            <a:extLst>
              <a:ext uri="{FF2B5EF4-FFF2-40B4-BE49-F238E27FC236}">
                <a16:creationId xmlns:a16="http://schemas.microsoft.com/office/drawing/2014/main" id="{4EE0F56B-9555-484C-80DF-4D53CFF46790}"/>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7315" y="1283516"/>
            <a:ext cx="2769845" cy="3352392"/>
          </a:xfrm>
          <a:prstGeom prst="rect">
            <a:avLst/>
          </a:prstGeom>
        </p:spPr>
      </p:pic>
    </p:spTree>
    <p:extLst>
      <p:ext uri="{BB962C8B-B14F-4D97-AF65-F5344CB8AC3E}">
        <p14:creationId xmlns:p14="http://schemas.microsoft.com/office/powerpoint/2010/main" val="37487382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ivider Slide 3 - HPK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5" name="Picture 24" descr="A picture containing lot, colorful, many, decorated&#10;&#10;Description automatically generated">
            <a:extLst>
              <a:ext uri="{FF2B5EF4-FFF2-40B4-BE49-F238E27FC236}">
                <a16:creationId xmlns:a16="http://schemas.microsoft.com/office/drawing/2014/main" id="{56A09F98-CF91-9043-8401-3ACB74BB3789}"/>
              </a:ext>
            </a:extLst>
          </p:cNvPr>
          <p:cNvPicPr>
            <a:picLocks noChangeAspect="1"/>
          </p:cNvPicPr>
          <p:nvPr/>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27" name="Picture 26" descr="A picture containing flower, cake, cutting, cut&#10;&#10;Description automatically generated">
            <a:extLst>
              <a:ext uri="{FF2B5EF4-FFF2-40B4-BE49-F238E27FC236}">
                <a16:creationId xmlns:a16="http://schemas.microsoft.com/office/drawing/2014/main" id="{ED330BD4-ED0A-D440-B54E-3E9BBC20A655}"/>
              </a:ext>
            </a:extLst>
          </p:cNvPr>
          <p:cNvPicPr>
            <a:picLocks noChangeAspect="1"/>
          </p:cNvPicPr>
          <p:nvPr/>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28" name="Picture 27" descr="A close up of a flower&#10;&#10;Description automatically generated">
            <a:extLst>
              <a:ext uri="{FF2B5EF4-FFF2-40B4-BE49-F238E27FC236}">
                <a16:creationId xmlns:a16="http://schemas.microsoft.com/office/drawing/2014/main" id="{86ECB876-34DB-414A-B213-7BF02F014548}"/>
              </a:ext>
            </a:extLst>
          </p:cNvPr>
          <p:cNvPicPr>
            <a:picLocks noChangeAspect="1"/>
          </p:cNvPicPr>
          <p:nvPr/>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30" name="Picture 29" descr="A close up of a flower&#10;&#10;Description automatically generated">
            <a:extLst>
              <a:ext uri="{FF2B5EF4-FFF2-40B4-BE49-F238E27FC236}">
                <a16:creationId xmlns:a16="http://schemas.microsoft.com/office/drawing/2014/main" id="{0CE49AC2-E29C-494B-81FD-83D335465DE4}"/>
              </a:ext>
            </a:extLst>
          </p:cNvPr>
          <p:cNvPicPr>
            <a:picLocks noChangeAspect="1"/>
          </p:cNvPicPr>
          <p:nvPr/>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32" name="Picture 31" descr="A picture containing flower, animal, fruit, coral&#10;&#10;Description automatically generated">
            <a:extLst>
              <a:ext uri="{FF2B5EF4-FFF2-40B4-BE49-F238E27FC236}">
                <a16:creationId xmlns:a16="http://schemas.microsoft.com/office/drawing/2014/main" id="{4D7F3670-C198-3649-A010-9D067FEEFE82}"/>
              </a:ext>
            </a:extLst>
          </p:cNvPr>
          <p:cNvPicPr>
            <a:picLocks noChangeAspect="1"/>
          </p:cNvPicPr>
          <p:nvPr/>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3" name="Picture 32" descr="A picture containing animal, table, colored, colorful&#10;&#10;Description automatically generated">
            <a:extLst>
              <a:ext uri="{FF2B5EF4-FFF2-40B4-BE49-F238E27FC236}">
                <a16:creationId xmlns:a16="http://schemas.microsoft.com/office/drawing/2014/main" id="{0B9B9FD8-0797-B14D-91D7-298F753E0309}"/>
              </a:ext>
            </a:extLst>
          </p:cNvPr>
          <p:cNvPicPr>
            <a:picLocks noChangeAspect="1"/>
          </p:cNvPicPr>
          <p:nvPr/>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5" name="Picture 4" descr="A picture containing snow, street, covered, fruit&#10;&#10;Description automatically generated">
            <a:extLst>
              <a:ext uri="{FF2B5EF4-FFF2-40B4-BE49-F238E27FC236}">
                <a16:creationId xmlns:a16="http://schemas.microsoft.com/office/drawing/2014/main" id="{A19C39CF-19B1-FE4C-BAB3-3125F4398B36}"/>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8479" y="1149933"/>
            <a:ext cx="3416300" cy="3517900"/>
          </a:xfrm>
          <a:prstGeom prst="rect">
            <a:avLst/>
          </a:prstGeom>
        </p:spPr>
      </p:pic>
      <p:pic>
        <p:nvPicPr>
          <p:cNvPr id="11" name="Picture 10" descr="A picture containing lot, colorful, many, decorated&#10;&#10;Description automatically generated">
            <a:extLst>
              <a:ext uri="{FF2B5EF4-FFF2-40B4-BE49-F238E27FC236}">
                <a16:creationId xmlns:a16="http://schemas.microsoft.com/office/drawing/2014/main" id="{4EBD40B2-2A22-4778-95C5-FD1113BE8EEE}"/>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12" name="Picture 11" descr="A picture containing flower, cake, cutting, cut&#10;&#10;Description automatically generated">
            <a:extLst>
              <a:ext uri="{FF2B5EF4-FFF2-40B4-BE49-F238E27FC236}">
                <a16:creationId xmlns:a16="http://schemas.microsoft.com/office/drawing/2014/main" id="{1D126F59-1DC5-4C17-B4C5-58D45B6C2D93}"/>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13" name="Picture 12" descr="A close up of a flower&#10;&#10;Description automatically generated">
            <a:extLst>
              <a:ext uri="{FF2B5EF4-FFF2-40B4-BE49-F238E27FC236}">
                <a16:creationId xmlns:a16="http://schemas.microsoft.com/office/drawing/2014/main" id="{CE3DA147-1B4C-46A8-AC75-2E8DCD3BFA89}"/>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14" name="Picture 13" descr="A close up of a flower&#10;&#10;Description automatically generated">
            <a:extLst>
              <a:ext uri="{FF2B5EF4-FFF2-40B4-BE49-F238E27FC236}">
                <a16:creationId xmlns:a16="http://schemas.microsoft.com/office/drawing/2014/main" id="{0E9058CE-256E-47B3-8BC8-81DD90EFDC7D}"/>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15" name="Picture 14" descr="A picture containing flower, animal, fruit, coral&#10;&#10;Description automatically generated">
            <a:extLst>
              <a:ext uri="{FF2B5EF4-FFF2-40B4-BE49-F238E27FC236}">
                <a16:creationId xmlns:a16="http://schemas.microsoft.com/office/drawing/2014/main" id="{50ECB69F-7A31-4CF5-BC9B-6A85D740C4F8}"/>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16" name="Picture 15" descr="A picture containing animal, table, colored, colorful&#10;&#10;Description automatically generated">
            <a:extLst>
              <a:ext uri="{FF2B5EF4-FFF2-40B4-BE49-F238E27FC236}">
                <a16:creationId xmlns:a16="http://schemas.microsoft.com/office/drawing/2014/main" id="{3F92137F-33F4-4625-9776-EA66310AB9E6}"/>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17" name="Picture 16" descr="A picture containing snow, street, covered, fruit&#10;&#10;Description automatically generated">
            <a:extLst>
              <a:ext uri="{FF2B5EF4-FFF2-40B4-BE49-F238E27FC236}">
                <a16:creationId xmlns:a16="http://schemas.microsoft.com/office/drawing/2014/main" id="{D12A888C-00C1-4344-94DE-A99DFB056699}"/>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8479" y="1149933"/>
            <a:ext cx="3416300" cy="3517900"/>
          </a:xfrm>
          <a:prstGeom prst="rect">
            <a:avLst/>
          </a:prstGeom>
        </p:spPr>
      </p:pic>
    </p:spTree>
    <p:extLst>
      <p:ext uri="{BB962C8B-B14F-4D97-AF65-F5344CB8AC3E}">
        <p14:creationId xmlns:p14="http://schemas.microsoft.com/office/powerpoint/2010/main" val="9713199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ivider Slide 3 - AC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3" name="Picture 32" descr="A picture containing lot, colorful, many, decorated&#10;&#10;Description automatically generated">
            <a:extLst>
              <a:ext uri="{FF2B5EF4-FFF2-40B4-BE49-F238E27FC236}">
                <a16:creationId xmlns:a16="http://schemas.microsoft.com/office/drawing/2014/main" id="{DA1F35EF-3CA3-EB4D-AA12-D13EAD4ED56B}"/>
              </a:ext>
            </a:extLst>
          </p:cNvPr>
          <p:cNvPicPr>
            <a:picLocks noChangeAspect="1"/>
          </p:cNvPicPr>
          <p:nvPr/>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34" name="Picture 33" descr="A picture containing flower, cake, cutting, cut&#10;&#10;Description automatically generated">
            <a:extLst>
              <a:ext uri="{FF2B5EF4-FFF2-40B4-BE49-F238E27FC236}">
                <a16:creationId xmlns:a16="http://schemas.microsoft.com/office/drawing/2014/main" id="{40E48B74-155F-0D42-8647-7F6747D8699E}"/>
              </a:ext>
            </a:extLst>
          </p:cNvPr>
          <p:cNvPicPr>
            <a:picLocks noChangeAspect="1"/>
          </p:cNvPicPr>
          <p:nvPr/>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35" name="Picture 34" descr="A close up of a flower&#10;&#10;Description automatically generated">
            <a:extLst>
              <a:ext uri="{FF2B5EF4-FFF2-40B4-BE49-F238E27FC236}">
                <a16:creationId xmlns:a16="http://schemas.microsoft.com/office/drawing/2014/main" id="{6E44150C-7A6A-F045-BBAD-D63142680E2F}"/>
              </a:ext>
            </a:extLst>
          </p:cNvPr>
          <p:cNvPicPr>
            <a:picLocks noChangeAspect="1"/>
          </p:cNvPicPr>
          <p:nvPr/>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37" name="Picture 36" descr="A picture containing flower, animal, fruit, coral&#10;&#10;Description automatically generated">
            <a:extLst>
              <a:ext uri="{FF2B5EF4-FFF2-40B4-BE49-F238E27FC236}">
                <a16:creationId xmlns:a16="http://schemas.microsoft.com/office/drawing/2014/main" id="{042C0F4E-FEAF-9F44-9303-C12840BEA732}"/>
              </a:ext>
            </a:extLst>
          </p:cNvPr>
          <p:cNvPicPr>
            <a:picLocks noChangeAspect="1"/>
          </p:cNvPicPr>
          <p:nvPr/>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8" name="Picture 37" descr="A picture containing animal, table, colored, colorful&#10;&#10;Description automatically generated">
            <a:extLst>
              <a:ext uri="{FF2B5EF4-FFF2-40B4-BE49-F238E27FC236}">
                <a16:creationId xmlns:a16="http://schemas.microsoft.com/office/drawing/2014/main" id="{8002ABA6-E936-604A-BF2E-A479BA075720}"/>
              </a:ext>
            </a:extLst>
          </p:cNvPr>
          <p:cNvPicPr>
            <a:picLocks noChangeAspect="1"/>
          </p:cNvPicPr>
          <p:nvPr/>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39" name="Picture 38" descr="A picture containing large, board, covered, holding&#10;&#10;Description automatically generated">
            <a:extLst>
              <a:ext uri="{FF2B5EF4-FFF2-40B4-BE49-F238E27FC236}">
                <a16:creationId xmlns:a16="http://schemas.microsoft.com/office/drawing/2014/main" id="{40A029D3-4544-794F-967E-897FEE081E57}"/>
              </a:ext>
            </a:extLst>
          </p:cNvPr>
          <p:cNvPicPr>
            <a:picLocks noChangeAspect="1"/>
          </p:cNvPicPr>
          <p:nvPr/>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9433979" y="1406525"/>
            <a:ext cx="1132600" cy="1166283"/>
          </a:xfrm>
          <a:prstGeom prst="rect">
            <a:avLst/>
          </a:prstGeom>
          <a:effectLst>
            <a:reflection stA="48000" endPos="57000" dir="5400000" sy="-100000" algn="bl" rotWithShape="0"/>
          </a:effectLst>
        </p:spPr>
      </p:pic>
      <p:pic>
        <p:nvPicPr>
          <p:cNvPr id="5" name="Picture 4" descr="A close up of a flower&#10;&#10;Description automatically generated">
            <a:extLst>
              <a:ext uri="{FF2B5EF4-FFF2-40B4-BE49-F238E27FC236}">
                <a16:creationId xmlns:a16="http://schemas.microsoft.com/office/drawing/2014/main" id="{AFEE9D74-468B-4E41-9488-368F66FE9EE5}"/>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1276" y="1265573"/>
            <a:ext cx="3149600" cy="3454400"/>
          </a:xfrm>
          <a:prstGeom prst="rect">
            <a:avLst/>
          </a:prstGeom>
        </p:spPr>
      </p:pic>
    </p:spTree>
    <p:extLst>
      <p:ext uri="{BB962C8B-B14F-4D97-AF65-F5344CB8AC3E}">
        <p14:creationId xmlns:p14="http://schemas.microsoft.com/office/powerpoint/2010/main" val="4273985927"/>
      </p:ext>
    </p:extLst>
  </p:cSld>
  <p:clrMapOvr>
    <a:masterClrMapping/>
  </p:clrMapOvr>
  <p:hf sldNum="0"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Divider Slide 3 - AMPK𝛽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dirty="0"/>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lot, colorful, many, decorated&#10;&#10;Description automatically generated">
            <a:extLst>
              <a:ext uri="{FF2B5EF4-FFF2-40B4-BE49-F238E27FC236}">
                <a16:creationId xmlns:a16="http://schemas.microsoft.com/office/drawing/2014/main" id="{4B1918C7-00A7-384B-ADE8-D44D0C502C72}"/>
              </a:ext>
            </a:extLst>
          </p:cNvPr>
          <p:cNvPicPr>
            <a:picLocks noChangeAspect="1"/>
          </p:cNvPicPr>
          <p:nvPr/>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14" name="Picture 13" descr="A picture containing flower, cake, cutting, cut&#10;&#10;Description automatically generated">
            <a:extLst>
              <a:ext uri="{FF2B5EF4-FFF2-40B4-BE49-F238E27FC236}">
                <a16:creationId xmlns:a16="http://schemas.microsoft.com/office/drawing/2014/main" id="{55C21F5F-9228-354E-94A4-C03FC8A1F078}"/>
              </a:ext>
            </a:extLst>
          </p:cNvPr>
          <p:cNvPicPr>
            <a:picLocks noChangeAspect="1"/>
          </p:cNvPicPr>
          <p:nvPr/>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15" name="Picture 14" descr="A close up of a flower&#10;&#10;Description automatically generated">
            <a:extLst>
              <a:ext uri="{FF2B5EF4-FFF2-40B4-BE49-F238E27FC236}">
                <a16:creationId xmlns:a16="http://schemas.microsoft.com/office/drawing/2014/main" id="{373A2D3F-8B48-3441-AA56-25EA3DEAB311}"/>
              </a:ext>
            </a:extLst>
          </p:cNvPr>
          <p:cNvPicPr>
            <a:picLocks noChangeAspect="1"/>
          </p:cNvPicPr>
          <p:nvPr/>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22" name="Picture 21" descr="A picture containing animal, table, colored, colorful&#10;&#10;Description automatically generated">
            <a:extLst>
              <a:ext uri="{FF2B5EF4-FFF2-40B4-BE49-F238E27FC236}">
                <a16:creationId xmlns:a16="http://schemas.microsoft.com/office/drawing/2014/main" id="{0B0B27B8-B461-4C45-9F77-67FB2C074AF6}"/>
              </a:ext>
            </a:extLst>
          </p:cNvPr>
          <p:cNvPicPr>
            <a:picLocks noChangeAspect="1"/>
          </p:cNvPicPr>
          <p:nvPr/>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23" name="Picture 22" descr="A picture containing large, board, covered, holding&#10;&#10;Description automatically generated">
            <a:extLst>
              <a:ext uri="{FF2B5EF4-FFF2-40B4-BE49-F238E27FC236}">
                <a16:creationId xmlns:a16="http://schemas.microsoft.com/office/drawing/2014/main" id="{06AECB45-9EDC-5745-8A99-E97012465FF0}"/>
              </a:ext>
            </a:extLst>
          </p:cNvPr>
          <p:cNvPicPr>
            <a:picLocks noChangeAspect="1"/>
          </p:cNvPicPr>
          <p:nvPr/>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9433979" y="1406525"/>
            <a:ext cx="1132600" cy="1166283"/>
          </a:xfrm>
          <a:prstGeom prst="rect">
            <a:avLst/>
          </a:prstGeom>
          <a:effectLst>
            <a:reflection stA="48000" endPos="57000" dir="5400000" sy="-100000" algn="bl" rotWithShape="0"/>
          </a:effectLst>
        </p:spPr>
      </p:pic>
      <p:pic>
        <p:nvPicPr>
          <p:cNvPr id="24" name="Picture 23" descr="A close up of a flower&#10;&#10;Description automatically generated">
            <a:extLst>
              <a:ext uri="{FF2B5EF4-FFF2-40B4-BE49-F238E27FC236}">
                <a16:creationId xmlns:a16="http://schemas.microsoft.com/office/drawing/2014/main" id="{76EB226E-5807-434D-B844-D360BDFDF185}"/>
              </a:ext>
            </a:extLst>
          </p:cNvPr>
          <p:cNvPicPr>
            <a:picLocks noChangeAspect="1"/>
          </p:cNvPicPr>
          <p:nvPr/>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10837333" y="1401234"/>
            <a:ext cx="1073024" cy="1176865"/>
          </a:xfrm>
          <a:prstGeom prst="rect">
            <a:avLst/>
          </a:prstGeom>
          <a:effectLst>
            <a:reflection stA="48000" endPos="57000" dir="5400000" sy="-100000" algn="bl" rotWithShape="0"/>
          </a:effectLst>
        </p:spPr>
      </p:pic>
      <p:pic>
        <p:nvPicPr>
          <p:cNvPr id="5" name="Picture 4" descr="A close up of a decorated tree&#10;&#10;Description automatically generated">
            <a:extLst>
              <a:ext uri="{FF2B5EF4-FFF2-40B4-BE49-F238E27FC236}">
                <a16:creationId xmlns:a16="http://schemas.microsoft.com/office/drawing/2014/main" id="{7FC9B265-60D1-6941-A425-3ACB2C183BC0}"/>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3780" y="431334"/>
            <a:ext cx="3302000" cy="4267200"/>
          </a:xfrm>
          <a:prstGeom prst="rect">
            <a:avLst/>
          </a:prstGeom>
        </p:spPr>
      </p:pic>
    </p:spTree>
    <p:extLst>
      <p:ext uri="{BB962C8B-B14F-4D97-AF65-F5344CB8AC3E}">
        <p14:creationId xmlns:p14="http://schemas.microsoft.com/office/powerpoint/2010/main" val="2448406904"/>
      </p:ext>
    </p:extLst>
  </p:cSld>
  <p:clrMapOvr>
    <a:masterClrMapping/>
  </p:clrMapOvr>
  <p:hf sldNum="0"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Ending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4F3A6B-1EB4-BA4E-85D0-444BD85868A6}"/>
              </a:ext>
            </a:extLst>
          </p:cNvPr>
          <p:cNvSpPr/>
          <p:nvPr/>
        </p:nvSpPr>
        <p:spPr>
          <a:xfrm>
            <a:off x="0" y="3916072"/>
            <a:ext cx="12192000" cy="1015663"/>
          </a:xfrm>
          <a:prstGeom prst="rect">
            <a:avLst/>
          </a:prstGeom>
        </p:spPr>
        <p:txBody>
          <a:bodyPr wrap="square">
            <a:spAutoFit/>
          </a:bodyPr>
          <a:lstStyle/>
          <a:p>
            <a:pPr algn="ctr" defTabSz="457063">
              <a:spcBef>
                <a:spcPts val="0"/>
              </a:spcBef>
              <a:defRPr/>
            </a:pPr>
            <a:r>
              <a:rPr lang="en-US" sz="1500" dirty="0">
                <a:solidFill>
                  <a:schemeClr val="accent6"/>
                </a:solidFill>
              </a:rPr>
              <a:t>130 Prospect Street, Third Floor</a:t>
            </a:r>
          </a:p>
          <a:p>
            <a:pPr algn="ctr" defTabSz="457063">
              <a:spcBef>
                <a:spcPts val="0"/>
              </a:spcBef>
              <a:defRPr/>
            </a:pPr>
            <a:r>
              <a:rPr lang="en-US" sz="1500" dirty="0">
                <a:solidFill>
                  <a:schemeClr val="accent6"/>
                </a:solidFill>
              </a:rPr>
              <a:t>Cambridge, MA 02139 USA</a:t>
            </a:r>
          </a:p>
          <a:p>
            <a:pPr algn="ctr" defTabSz="457063">
              <a:spcBef>
                <a:spcPts val="0"/>
              </a:spcBef>
              <a:defRPr/>
            </a:pPr>
            <a:endParaRPr lang="en-US" sz="1500" dirty="0">
              <a:solidFill>
                <a:schemeClr val="accent6"/>
              </a:solidFill>
            </a:endParaRPr>
          </a:p>
          <a:p>
            <a:pPr algn="ctr" defTabSz="457063">
              <a:spcBef>
                <a:spcPts val="0"/>
              </a:spcBef>
              <a:defRPr/>
            </a:pPr>
            <a:r>
              <a:rPr lang="en-US" sz="1500" u="none" dirty="0" err="1">
                <a:solidFill>
                  <a:schemeClr val="accent6"/>
                </a:solidFill>
              </a:rPr>
              <a:t>nimbustx.com</a:t>
            </a:r>
            <a:endParaRPr lang="en-US" sz="1500" u="none" dirty="0">
              <a:solidFill>
                <a:schemeClr val="accent6"/>
              </a:solidFill>
            </a:endParaRPr>
          </a:p>
        </p:txBody>
      </p:sp>
      <p:sp>
        <p:nvSpPr>
          <p:cNvPr id="2" name="Rectangle 1">
            <a:extLst>
              <a:ext uri="{FF2B5EF4-FFF2-40B4-BE49-F238E27FC236}">
                <a16:creationId xmlns:a16="http://schemas.microsoft.com/office/drawing/2014/main" id="{603B4AD9-EEE6-439C-B9C5-E8B13F3863A4}"/>
              </a:ext>
            </a:extLst>
          </p:cNvPr>
          <p:cNvSpPr/>
          <p:nvPr/>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ight, clock&#10;&#10;Description automatically generated">
            <a:extLst>
              <a:ext uri="{FF2B5EF4-FFF2-40B4-BE49-F238E27FC236}">
                <a16:creationId xmlns:a16="http://schemas.microsoft.com/office/drawing/2014/main" id="{CDC48C86-EA0D-7945-BB17-349F91B49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555" y="2626437"/>
            <a:ext cx="2862072" cy="930526"/>
          </a:xfrm>
          <a:prstGeom prst="rect">
            <a:avLst/>
          </a:prstGeom>
        </p:spPr>
      </p:pic>
    </p:spTree>
    <p:extLst>
      <p:ext uri="{BB962C8B-B14F-4D97-AF65-F5344CB8AC3E}">
        <p14:creationId xmlns:p14="http://schemas.microsoft.com/office/powerpoint/2010/main" val="372355579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84141B-3C69-4357-8C8D-0FFC914F57B5}"/>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979703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Ending Slide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3B4AD9-EEE6-439C-B9C5-E8B13F3863A4}"/>
              </a:ext>
            </a:extLst>
          </p:cNvPr>
          <p:cNvSpPr/>
          <p:nvPr/>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ight, clock&#10;&#10;Description automatically generated">
            <a:extLst>
              <a:ext uri="{FF2B5EF4-FFF2-40B4-BE49-F238E27FC236}">
                <a16:creationId xmlns:a16="http://schemas.microsoft.com/office/drawing/2014/main" id="{CDC48C86-EA0D-7945-BB17-349F91B49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555" y="358618"/>
            <a:ext cx="2862072" cy="930526"/>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p:nvSpPr>
        <p:spPr>
          <a:xfrm>
            <a:off x="0" y="1396392"/>
            <a:ext cx="12192000" cy="323165"/>
          </a:xfrm>
          <a:prstGeom prst="rect">
            <a:avLst/>
          </a:prstGeom>
        </p:spPr>
        <p:txBody>
          <a:bodyPr wrap="square">
            <a:spAutoFit/>
          </a:bodyPr>
          <a:lstStyle/>
          <a:p>
            <a:pPr algn="ctr" defTabSz="457063">
              <a:spcBef>
                <a:spcPts val="0"/>
              </a:spcBef>
              <a:defRPr/>
            </a:pPr>
            <a:r>
              <a:rPr lang="en-US" sz="1500" dirty="0">
                <a:solidFill>
                  <a:schemeClr val="accent6"/>
                </a:solidFill>
              </a:rPr>
              <a:t>130 Prospect Street, Third Floor </a:t>
            </a:r>
            <a:r>
              <a:rPr lang="en-US" sz="1500" b="0" i="0" kern="1200" dirty="0">
                <a:solidFill>
                  <a:schemeClr val="accent2"/>
                </a:solidFill>
                <a:effectLst/>
                <a:latin typeface="+mn-lt"/>
                <a:ea typeface="+mn-ea"/>
                <a:cs typeface="+mn-cs"/>
              </a:rPr>
              <a:t>•</a:t>
            </a:r>
            <a:r>
              <a:rPr lang="en-US" sz="1500" b="0" i="0" kern="1200" dirty="0">
                <a:solidFill>
                  <a:schemeClr val="tx1"/>
                </a:solidFill>
                <a:effectLst/>
                <a:latin typeface="+mn-lt"/>
                <a:ea typeface="+mn-ea"/>
                <a:cs typeface="+mn-cs"/>
              </a:rPr>
              <a:t> </a:t>
            </a:r>
            <a:r>
              <a:rPr lang="en-US" sz="1500" dirty="0">
                <a:solidFill>
                  <a:schemeClr val="accent6"/>
                </a:solidFill>
              </a:rPr>
              <a:t>Cambridge, MA 02139 USA </a:t>
            </a:r>
            <a:r>
              <a:rPr lang="en-US" sz="1500" b="0" i="0" kern="1200" dirty="0">
                <a:solidFill>
                  <a:schemeClr val="accent2"/>
                </a:solidFill>
                <a:effectLst/>
                <a:latin typeface="+mn-lt"/>
                <a:ea typeface="+mn-ea"/>
                <a:cs typeface="+mn-cs"/>
              </a:rPr>
              <a:t>•</a:t>
            </a:r>
            <a:r>
              <a:rPr lang="en-US" sz="1500" b="0" i="0" u="none" kern="1200" dirty="0">
                <a:solidFill>
                  <a:schemeClr val="accent6"/>
                </a:solidFill>
                <a:effectLst/>
                <a:latin typeface="+mn-lt"/>
                <a:ea typeface="+mn-ea"/>
                <a:cs typeface="+mn-cs"/>
              </a:rPr>
              <a:t> </a:t>
            </a:r>
            <a:r>
              <a:rPr lang="en-US" sz="1500" u="none" dirty="0" err="1">
                <a:solidFill>
                  <a:schemeClr val="accent6"/>
                </a:solidFill>
              </a:rPr>
              <a:t>nimbustx.com</a:t>
            </a:r>
            <a:endParaRPr lang="en-US" sz="1500" u="none" dirty="0">
              <a:solidFill>
                <a:schemeClr val="accent6"/>
              </a:solidFill>
            </a:endParaRPr>
          </a:p>
        </p:txBody>
      </p:sp>
      <p:sp>
        <p:nvSpPr>
          <p:cNvPr id="4" name="Picture Placeholder 3">
            <a:extLst>
              <a:ext uri="{FF2B5EF4-FFF2-40B4-BE49-F238E27FC236}">
                <a16:creationId xmlns:a16="http://schemas.microsoft.com/office/drawing/2014/main" id="{1BDF089E-47AA-9A47-B7C9-79D66EBDA88E}"/>
              </a:ext>
            </a:extLst>
          </p:cNvPr>
          <p:cNvSpPr>
            <a:spLocks noGrp="1"/>
          </p:cNvSpPr>
          <p:nvPr>
            <p:ph type="pic" sz="quarter" idx="10"/>
          </p:nvPr>
        </p:nvSpPr>
        <p:spPr>
          <a:xfrm>
            <a:off x="0" y="1812758"/>
            <a:ext cx="12191999" cy="4720665"/>
          </a:xfr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9F2ADD6B-3C73-4497-83CA-1E175B96CBB1}"/>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light, clock&#10;&#10;Description automatically generated">
            <a:extLst>
              <a:ext uri="{FF2B5EF4-FFF2-40B4-BE49-F238E27FC236}">
                <a16:creationId xmlns:a16="http://schemas.microsoft.com/office/drawing/2014/main" id="{D1D2E394-3421-4038-A778-42587071E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555" y="358618"/>
            <a:ext cx="2862072" cy="930526"/>
          </a:xfrm>
          <a:prstGeom prst="rect">
            <a:avLst/>
          </a:prstGeom>
        </p:spPr>
      </p:pic>
      <p:sp>
        <p:nvSpPr>
          <p:cNvPr id="8" name="Rectangle 7">
            <a:extLst>
              <a:ext uri="{FF2B5EF4-FFF2-40B4-BE49-F238E27FC236}">
                <a16:creationId xmlns:a16="http://schemas.microsoft.com/office/drawing/2014/main" id="{6F286E9F-81F9-406C-906E-D74675348082}"/>
              </a:ext>
            </a:extLst>
          </p:cNvPr>
          <p:cNvSpPr/>
          <p:nvPr userDrawn="1"/>
        </p:nvSpPr>
        <p:spPr>
          <a:xfrm>
            <a:off x="0" y="1396392"/>
            <a:ext cx="12192000" cy="323165"/>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 </a:t>
            </a:r>
            <a:r>
              <a:rPr lang="en-US" sz="1500" b="0" i="0" kern="1200">
                <a:solidFill>
                  <a:schemeClr val="accent2"/>
                </a:solidFill>
                <a:effectLst/>
                <a:latin typeface="+mn-lt"/>
                <a:ea typeface="+mn-ea"/>
                <a:cs typeface="+mn-cs"/>
              </a:rPr>
              <a:t>•</a:t>
            </a:r>
            <a:r>
              <a:rPr lang="en-US" sz="1500" b="0" i="0" kern="1200">
                <a:solidFill>
                  <a:schemeClr val="tx1"/>
                </a:solidFill>
                <a:effectLst/>
                <a:latin typeface="+mn-lt"/>
                <a:ea typeface="+mn-ea"/>
                <a:cs typeface="+mn-cs"/>
              </a:rPr>
              <a:t> </a:t>
            </a:r>
            <a:r>
              <a:rPr lang="en-US" sz="1500">
                <a:solidFill>
                  <a:schemeClr val="accent6"/>
                </a:solidFill>
              </a:rPr>
              <a:t>Cambridge, MA 02139 USA </a:t>
            </a:r>
            <a:r>
              <a:rPr lang="en-US" sz="1500" b="0" i="0" kern="1200">
                <a:solidFill>
                  <a:schemeClr val="accent2"/>
                </a:solidFill>
                <a:effectLst/>
                <a:latin typeface="+mn-lt"/>
                <a:ea typeface="+mn-ea"/>
                <a:cs typeface="+mn-cs"/>
              </a:rPr>
              <a:t>•</a:t>
            </a:r>
            <a:r>
              <a:rPr lang="en-US" sz="1500" b="0" i="0" u="none" kern="1200">
                <a:solidFill>
                  <a:schemeClr val="accent6"/>
                </a:solidFill>
                <a:effectLst/>
                <a:latin typeface="+mn-lt"/>
                <a:ea typeface="+mn-ea"/>
                <a:cs typeface="+mn-cs"/>
              </a:rPr>
              <a:t> </a:t>
            </a:r>
            <a:r>
              <a:rPr lang="en-US" sz="1500" u="none" err="1">
                <a:solidFill>
                  <a:schemeClr val="accent6"/>
                </a:solidFill>
              </a:rPr>
              <a:t>nimbustx.com</a:t>
            </a:r>
            <a:endParaRPr lang="en-US" sz="1500" u="none">
              <a:solidFill>
                <a:schemeClr val="accent6"/>
              </a:solidFill>
            </a:endParaRPr>
          </a:p>
        </p:txBody>
      </p:sp>
    </p:spTree>
    <p:extLst>
      <p:ext uri="{BB962C8B-B14F-4D97-AF65-F5344CB8AC3E}">
        <p14:creationId xmlns:p14="http://schemas.microsoft.com/office/powerpoint/2010/main" val="7684551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00C346-364E-4B14-8EFD-527827E1E564}"/>
              </a:ext>
            </a:extLst>
          </p:cNvPr>
          <p:cNvGraphicFramePr>
            <a:graphicFrameLocks noChangeAspect="1"/>
          </p:cNvGraphicFramePr>
          <p:nvPr userDrawn="1">
            <p:custDataLst>
              <p:tags r:id="rId1"/>
            </p:custDataLst>
            <p:extLst>
              <p:ext uri="{D42A27DB-BD31-4B8C-83A1-F6EECF244321}">
                <p14:modId xmlns:p14="http://schemas.microsoft.com/office/powerpoint/2010/main" val="1730768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 name="Object 3" hidden="1">
                        <a:extLst>
                          <a:ext uri="{FF2B5EF4-FFF2-40B4-BE49-F238E27FC236}">
                            <a16:creationId xmlns:a16="http://schemas.microsoft.com/office/drawing/2014/main" id="{C900C346-364E-4B14-8EFD-527827E1E5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034062-B31C-4562-A17D-99755EF6D82F}"/>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56BDEB2E-4A1B-F249-B5E7-7381CF19EEBC}"/>
              </a:ext>
            </a:extLst>
          </p:cNvPr>
          <p:cNvSpPr>
            <a:spLocks noGrp="1"/>
          </p:cNvSpPr>
          <p:nvPr>
            <p:ph idx="1"/>
          </p:nvPr>
        </p:nvSpPr>
        <p:spPr>
          <a:xfrm>
            <a:off x="322775" y="1099127"/>
            <a:ext cx="11521440" cy="4921063"/>
          </a:xfrm>
          <a:prstGeom prst="rect">
            <a:avLst/>
          </a:prstGeom>
        </p:spPr>
        <p:txBody>
          <a:bodyPr vert="horz" lIns="91440" tIns="45720" rIns="91440" bIns="45720" rtlCol="0">
            <a:noAutofit/>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E36F406D-1EC0-4883-9486-0B34795D001A}"/>
              </a:ext>
            </a:extLst>
          </p:cNvPr>
          <p:cNvSpPr>
            <a:spLocks noGrp="1"/>
          </p:cNvSpPr>
          <p:nvPr>
            <p:ph type="ftr" sz="quarter" idx="10"/>
          </p:nvPr>
        </p:nvSpPr>
        <p:spPr/>
        <p:txBody>
          <a:bodyPr/>
          <a:lstStyle/>
          <a:p>
            <a:endParaRPr lang="en-US"/>
          </a:p>
        </p:txBody>
      </p:sp>
      <p:sp>
        <p:nvSpPr>
          <p:cNvPr id="7" name="Title Placeholder 1">
            <a:extLst>
              <a:ext uri="{FF2B5EF4-FFF2-40B4-BE49-F238E27FC236}">
                <a16:creationId xmlns:a16="http://schemas.microsoft.com/office/drawing/2014/main" id="{B8695F9B-787F-4E34-BC48-E04C6251F3E2}"/>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6187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ing_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ACDC2D-24D6-2047-9B96-06560154E4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69555" y="2626437"/>
            <a:ext cx="2860084" cy="927384"/>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a:t>
            </a:r>
          </a:p>
          <a:p>
            <a:pPr algn="ctr" defTabSz="457063">
              <a:spcBef>
                <a:spcPts val="0"/>
              </a:spcBef>
              <a:defRPr/>
            </a:pPr>
            <a:r>
              <a:rPr lang="en-US" sz="1500">
                <a:solidFill>
                  <a:schemeClr val="accent6"/>
                </a:solidFill>
              </a:rPr>
              <a:t>Cambridge, MA 02139 USA</a:t>
            </a:r>
          </a:p>
          <a:p>
            <a:pPr algn="ctr" defTabSz="457063">
              <a:spcBef>
                <a:spcPts val="0"/>
              </a:spcBef>
              <a:defRPr/>
            </a:pPr>
            <a:endParaRPr lang="en-US" sz="1500">
              <a:solidFill>
                <a:schemeClr val="accent6"/>
              </a:solidFill>
            </a:endParaRPr>
          </a:p>
          <a:p>
            <a:pPr algn="ctr" defTabSz="457063">
              <a:spcBef>
                <a:spcPts val="0"/>
              </a:spcBef>
              <a:defRPr/>
            </a:pPr>
            <a:r>
              <a:rPr lang="en-US" sz="1500" u="none" err="1">
                <a:solidFill>
                  <a:schemeClr val="accent6"/>
                </a:solidFill>
              </a:rPr>
              <a:t>nimbustx.com</a:t>
            </a:r>
            <a:endParaRPr lang="en-US" sz="1500" u="none">
              <a:solidFill>
                <a:schemeClr val="accent6"/>
              </a:solidFill>
            </a:endParaRPr>
          </a:p>
        </p:txBody>
      </p:sp>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20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860AA72-C59C-4686-9511-EA77FD61F5F7}"/>
              </a:ext>
            </a:extLst>
          </p:cNvPr>
          <p:cNvGraphicFramePr>
            <a:graphicFrameLocks noChangeAspect="1"/>
          </p:cNvGraphicFramePr>
          <p:nvPr userDrawn="1">
            <p:custDataLst>
              <p:tags r:id="rId1"/>
            </p:custDataLst>
            <p:extLst>
              <p:ext uri="{D42A27DB-BD31-4B8C-83A1-F6EECF244321}">
                <p14:modId xmlns:p14="http://schemas.microsoft.com/office/powerpoint/2010/main" val="30412115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8860AA72-C59C-4686-9511-EA77FD61F5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3A31890-156E-4FC0-B07C-6357F516A4C3}"/>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9" name="Picture 8" descr="A picture containing water, blue, large, man&#10;&#10;Description automatically generated">
            <a:extLst>
              <a:ext uri="{FF2B5EF4-FFF2-40B4-BE49-F238E27FC236}">
                <a16:creationId xmlns:a16="http://schemas.microsoft.com/office/drawing/2014/main" id="{E6DC5E0A-3942-D54C-B812-C3823DE0BAF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13" name="Rectangle 12">
            <a:extLst>
              <a:ext uri="{FF2B5EF4-FFF2-40B4-BE49-F238E27FC236}">
                <a16:creationId xmlns:a16="http://schemas.microsoft.com/office/drawing/2014/main" id="{608F1F7C-A58B-2047-86A9-899DA201E5F3}"/>
              </a:ext>
            </a:extLst>
          </p:cNvPr>
          <p:cNvSpPr/>
          <p:nvPr userDrawn="1"/>
        </p:nvSpPr>
        <p:spPr>
          <a:xfrm>
            <a:off x="0" y="11874"/>
            <a:ext cx="12192000" cy="6869875"/>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1875"/>
            <a:ext cx="10315457" cy="6881750"/>
          </a:xfrm>
          <a:prstGeom prst="rect">
            <a:avLst/>
          </a:prstGeom>
        </p:spPr>
      </p:pic>
      <p:pic>
        <p:nvPicPr>
          <p:cNvPr id="11" name="Picture 10">
            <a:extLst>
              <a:ext uri="{FF2B5EF4-FFF2-40B4-BE49-F238E27FC236}">
                <a16:creationId xmlns:a16="http://schemas.microsoft.com/office/drawing/2014/main" id="{4F6CEE7F-173B-B742-818D-99B312CBE71D}"/>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2" y="1029894"/>
            <a:ext cx="1786526" cy="579987"/>
          </a:xfrm>
          <a:prstGeom prst="rect">
            <a:avLst/>
          </a:prstGeom>
        </p:spPr>
      </p:pic>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545592" y="2149920"/>
            <a:ext cx="6330696" cy="1489139"/>
          </a:xfrm>
        </p:spPr>
        <p:txBody>
          <a:bodyPr anchor="ctr">
            <a:normAutofit/>
          </a:bodyPr>
          <a:lstStyle>
            <a:lvl1pPr algn="l">
              <a:defRPr sz="43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39772" y="3630551"/>
            <a:ext cx="6330696" cy="1029820"/>
          </a:xfrm>
        </p:spPr>
        <p:txBody>
          <a:bodyPr anchor="ctr">
            <a:norm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18344628-D534-234A-ACFE-2850F9F7E81C}"/>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563563" y="5462981"/>
            <a:ext cx="3265932" cy="365125"/>
          </a:xfrm>
          <a:prstGeom prst="rect">
            <a:avLst/>
          </a:prstGeom>
        </p:spPr>
        <p:txBody>
          <a:bodyPr anchor="ctr"/>
          <a:lstStyle>
            <a:lvl1pPr>
              <a:defRPr sz="1100">
                <a:solidFill>
                  <a:schemeClr val="bg1"/>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98044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D6C5C0E-EDD2-4772-9C95-787FFCF3EB16}"/>
              </a:ext>
            </a:extLst>
          </p:cNvPr>
          <p:cNvGraphicFramePr>
            <a:graphicFrameLocks noChangeAspect="1"/>
          </p:cNvGraphicFramePr>
          <p:nvPr userDrawn="1">
            <p:custDataLst>
              <p:tags r:id="rId1"/>
            </p:custDataLst>
            <p:extLst>
              <p:ext uri="{D42A27DB-BD31-4B8C-83A1-F6EECF244321}">
                <p14:modId xmlns:p14="http://schemas.microsoft.com/office/powerpoint/2010/main" val="1877013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D6C5C0E-EDD2-4772-9C95-787FFCF3EB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0536116-5816-433A-B398-F53B5C6FC690}"/>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61" name="Picture 60" descr="A picture containing water, blue, large, man&#10;&#10;Description automatically generated">
            <a:extLst>
              <a:ext uri="{FF2B5EF4-FFF2-40B4-BE49-F238E27FC236}">
                <a16:creationId xmlns:a16="http://schemas.microsoft.com/office/drawing/2014/main" id="{B4075383-B49E-449B-8110-1FE77C8EF6D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62" name="Rectangle 61">
            <a:extLst>
              <a:ext uri="{FF2B5EF4-FFF2-40B4-BE49-F238E27FC236}">
                <a16:creationId xmlns:a16="http://schemas.microsoft.com/office/drawing/2014/main" id="{D0A0EB46-B461-44B7-8325-E9B696C6ADD3}"/>
              </a:ext>
            </a:extLst>
          </p:cNvPr>
          <p:cNvSpPr/>
          <p:nvPr userDrawn="1"/>
        </p:nvSpPr>
        <p:spPr>
          <a:xfrm>
            <a:off x="0" y="11874"/>
            <a:ext cx="12192000" cy="6869875"/>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A picture containing light, sitting, street, holding&#10;&#10;Description automatically generated">
            <a:extLst>
              <a:ext uri="{FF2B5EF4-FFF2-40B4-BE49-F238E27FC236}">
                <a16:creationId xmlns:a16="http://schemas.microsoft.com/office/drawing/2014/main" id="{118CB96C-DA61-4937-9B04-8F10F1002C3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1875"/>
            <a:ext cx="10315457" cy="6881750"/>
          </a:xfrm>
          <a:prstGeom prst="rect">
            <a:avLst/>
          </a:prstGeom>
        </p:spPr>
      </p:pic>
      <p:sp>
        <p:nvSpPr>
          <p:cNvPr id="64" name="Rectangle 63">
            <a:extLst>
              <a:ext uri="{FF2B5EF4-FFF2-40B4-BE49-F238E27FC236}">
                <a16:creationId xmlns:a16="http://schemas.microsoft.com/office/drawing/2014/main" id="{2A96B0C4-4939-4C5B-B6CD-AFF1BB7ED1E2}"/>
              </a:ext>
            </a:extLst>
          </p:cNvPr>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9" name="Picture 68">
            <a:extLst>
              <a:ext uri="{FF2B5EF4-FFF2-40B4-BE49-F238E27FC236}">
                <a16:creationId xmlns:a16="http://schemas.microsoft.com/office/drawing/2014/main" id="{96A27FCB-4299-4315-9031-9B9AF3AEFC95}"/>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2" y="1029894"/>
            <a:ext cx="1786526" cy="579987"/>
          </a:xfrm>
          <a:prstGeom prst="rect">
            <a:avLst/>
          </a:prstGeom>
        </p:spPr>
      </p:pic>
      <p:pic>
        <p:nvPicPr>
          <p:cNvPr id="71" name="Picture 70" descr="A person posing for the camera&#10;&#10;Description automatically generated">
            <a:extLst>
              <a:ext uri="{FF2B5EF4-FFF2-40B4-BE49-F238E27FC236}">
                <a16:creationId xmlns:a16="http://schemas.microsoft.com/office/drawing/2014/main" id="{37E45AD0-2297-4B89-A826-361CA5737F28}"/>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4842877" y="762001"/>
            <a:ext cx="7823427" cy="6117771"/>
          </a:xfrm>
          <a:prstGeom prst="rect">
            <a:avLst/>
          </a:prstGeom>
        </p:spPr>
      </p:pic>
      <p:sp>
        <p:nvSpPr>
          <p:cNvPr id="15" name="Title 1">
            <a:extLst>
              <a:ext uri="{FF2B5EF4-FFF2-40B4-BE49-F238E27FC236}">
                <a16:creationId xmlns:a16="http://schemas.microsoft.com/office/drawing/2014/main" id="{B75E411D-EA0E-41FA-85BE-D5CA2CDC94D3}"/>
              </a:ext>
            </a:extLst>
          </p:cNvPr>
          <p:cNvSpPr>
            <a:spLocks noGrp="1"/>
          </p:cNvSpPr>
          <p:nvPr>
            <p:ph type="ctrTitle"/>
          </p:nvPr>
        </p:nvSpPr>
        <p:spPr>
          <a:xfrm>
            <a:off x="545592" y="2149920"/>
            <a:ext cx="6330696" cy="1489139"/>
          </a:xfrm>
        </p:spPr>
        <p:txBody>
          <a:bodyPr anchor="ctr">
            <a:normAutofit/>
          </a:bodyPr>
          <a:lstStyle>
            <a:lvl1pPr algn="l">
              <a:defRPr sz="4300" b="1">
                <a:solidFill>
                  <a:schemeClr val="bg1"/>
                </a:solidFill>
              </a:defRPr>
            </a:lvl1pPr>
          </a:lstStyle>
          <a:p>
            <a:r>
              <a:rPr lang="en-US"/>
              <a:t>Click to edit Master title style</a:t>
            </a:r>
          </a:p>
        </p:txBody>
      </p:sp>
      <p:sp>
        <p:nvSpPr>
          <p:cNvPr id="16" name="Subtitle 2">
            <a:extLst>
              <a:ext uri="{FF2B5EF4-FFF2-40B4-BE49-F238E27FC236}">
                <a16:creationId xmlns:a16="http://schemas.microsoft.com/office/drawing/2014/main" id="{38495427-7651-4DA7-8A51-42C07D7DBA9C}"/>
              </a:ext>
            </a:extLst>
          </p:cNvPr>
          <p:cNvSpPr>
            <a:spLocks noGrp="1"/>
          </p:cNvSpPr>
          <p:nvPr>
            <p:ph type="subTitle" idx="1"/>
          </p:nvPr>
        </p:nvSpPr>
        <p:spPr>
          <a:xfrm>
            <a:off x="539772" y="3630551"/>
            <a:ext cx="6330696" cy="1029820"/>
          </a:xfrm>
        </p:spPr>
        <p:txBody>
          <a:bodyPr anchor="ctr">
            <a:norm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7" name="Straight Connector 16">
            <a:extLst>
              <a:ext uri="{FF2B5EF4-FFF2-40B4-BE49-F238E27FC236}">
                <a16:creationId xmlns:a16="http://schemas.microsoft.com/office/drawing/2014/main" id="{FBA732E2-4B43-4C17-97E8-B0E3412871DC}"/>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97F8E77B-34CD-4622-97BB-7E7F242C1944}"/>
              </a:ext>
            </a:extLst>
          </p:cNvPr>
          <p:cNvSpPr>
            <a:spLocks noGrp="1"/>
          </p:cNvSpPr>
          <p:nvPr>
            <p:ph type="dt" sz="half" idx="10"/>
          </p:nvPr>
        </p:nvSpPr>
        <p:spPr>
          <a:xfrm>
            <a:off x="563563" y="5462981"/>
            <a:ext cx="3265932" cy="365125"/>
          </a:xfrm>
          <a:prstGeom prst="rect">
            <a:avLst/>
          </a:prstGeom>
        </p:spPr>
        <p:txBody>
          <a:bodyPr anchor="ctr"/>
          <a:lstStyle>
            <a:lvl1pPr>
              <a:defRPr sz="1100">
                <a:solidFill>
                  <a:schemeClr val="bg1"/>
                </a:solidFill>
                <a:latin typeface="Arial" panose="020B0604020202020204" pitchFamily="34" charset="0"/>
                <a:cs typeface="Arial" panose="020B0604020202020204" pitchFamily="34" charset="0"/>
              </a:defRPr>
            </a:lvl1pPr>
          </a:lstStyle>
          <a:p>
            <a:endParaRPr lang="en-US"/>
          </a:p>
        </p:txBody>
      </p:sp>
      <p:sp>
        <p:nvSpPr>
          <p:cNvPr id="19" name="Footer Placeholder 4">
            <a:extLst>
              <a:ext uri="{FF2B5EF4-FFF2-40B4-BE49-F238E27FC236}">
                <a16:creationId xmlns:a16="http://schemas.microsoft.com/office/drawing/2014/main" id="{D83DFDA9-0DC6-496B-91B5-2ED642B07D75}"/>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69723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4651A20-2908-425F-A8D4-07480279E30D}"/>
              </a:ext>
            </a:extLst>
          </p:cNvPr>
          <p:cNvGraphicFramePr>
            <a:graphicFrameLocks noChangeAspect="1"/>
          </p:cNvGraphicFramePr>
          <p:nvPr userDrawn="1">
            <p:custDataLst>
              <p:tags r:id="rId1"/>
            </p:custDataLst>
            <p:extLst>
              <p:ext uri="{D42A27DB-BD31-4B8C-83A1-F6EECF244321}">
                <p14:modId xmlns:p14="http://schemas.microsoft.com/office/powerpoint/2010/main" val="1526647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44651A20-2908-425F-A8D4-07480279E3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E4D3071-BF7E-4207-B97F-0E7166ABE082}"/>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pic>
        <p:nvPicPr>
          <p:cNvPr id="8" name="Picture 7" descr="A picture containing light, sitting, street, holding&#10;&#10;Description automatically generated">
            <a:extLst>
              <a:ext uri="{FF2B5EF4-FFF2-40B4-BE49-F238E27FC236}">
                <a16:creationId xmlns:a16="http://schemas.microsoft.com/office/drawing/2014/main" id="{A8CFF0AD-E1BC-934D-91DB-3E6CBE51D176}"/>
              </a:ext>
            </a:extLst>
          </p:cNvPr>
          <p:cNvPicPr>
            <a:picLocks noChangeAspect="1"/>
          </p:cNvPicPr>
          <p:nvPr userDrawn="1"/>
        </p:nvPicPr>
        <p:blipFill rotWithShape="1">
          <a:blip r:embed="rId7" cstate="email">
            <a:alphaModFix amt="15000"/>
            <a:extLst>
              <a:ext uri="{28A0092B-C50C-407E-A947-70E740481C1C}">
                <a14:useLocalDpi xmlns:a14="http://schemas.microsoft.com/office/drawing/2010/main"/>
              </a:ext>
            </a:extLst>
          </a:blip>
          <a:srcRect/>
          <a:stretch/>
        </p:blipFill>
        <p:spPr>
          <a:xfrm>
            <a:off x="1876518" y="11875"/>
            <a:ext cx="10315457"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25"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3022" y="2236822"/>
            <a:ext cx="4295349" cy="1489139"/>
          </a:xfrm>
        </p:spPr>
        <p:txBody>
          <a:bodyPr anchor="ctr">
            <a:normAutofit/>
          </a:bodyPr>
          <a:lstStyle>
            <a:lvl1pPr algn="l">
              <a:defRPr sz="3500" b="1">
                <a:solidFill>
                  <a:schemeClr val="bg1"/>
                </a:solidFill>
              </a:defRPr>
            </a:lvl1pPr>
          </a:lstStyle>
          <a:p>
            <a:r>
              <a:rPr lang="en-US"/>
              <a:t>Click to edit Master divider style 2</a:t>
            </a:r>
          </a:p>
        </p:txBody>
      </p:sp>
      <p:sp>
        <p:nvSpPr>
          <p:cNvPr id="3" name="Subtitle 2"/>
          <p:cNvSpPr>
            <a:spLocks noGrp="1"/>
          </p:cNvSpPr>
          <p:nvPr>
            <p:ph type="subTitle" idx="1"/>
          </p:nvPr>
        </p:nvSpPr>
        <p:spPr>
          <a:xfrm>
            <a:off x="574609" y="3717453"/>
            <a:ext cx="4289145" cy="1029820"/>
          </a:xfrm>
        </p:spPr>
        <p:txBody>
          <a:bodyPr anchor="ctr">
            <a:normAutofit/>
          </a:bodyPr>
          <a:lstStyle>
            <a:lvl1pPr marL="0" indent="0" algn="l">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CA53C88C-ACB8-9D4E-B5FD-6391D2DFDD28}"/>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1" y="1029894"/>
            <a:ext cx="1789671" cy="579987"/>
          </a:xfrm>
          <a:prstGeom prst="rect">
            <a:avLst/>
          </a:prstGeom>
        </p:spPr>
      </p:pic>
    </p:spTree>
    <p:extLst>
      <p:ext uri="{BB962C8B-B14F-4D97-AF65-F5344CB8AC3E}">
        <p14:creationId xmlns:p14="http://schemas.microsoft.com/office/powerpoint/2010/main" val="221348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3CD6C0B-F654-4D3A-8124-3597754B9BFB}"/>
              </a:ext>
            </a:extLst>
          </p:cNvPr>
          <p:cNvGraphicFramePr>
            <a:graphicFrameLocks noChangeAspect="1"/>
          </p:cNvGraphicFramePr>
          <p:nvPr userDrawn="1">
            <p:custDataLst>
              <p:tags r:id="rId1"/>
            </p:custDataLst>
            <p:extLst>
              <p:ext uri="{D42A27DB-BD31-4B8C-83A1-F6EECF244321}">
                <p14:modId xmlns:p14="http://schemas.microsoft.com/office/powerpoint/2010/main" val="20569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1" name="Object 10" hidden="1">
                        <a:extLst>
                          <a:ext uri="{FF2B5EF4-FFF2-40B4-BE49-F238E27FC236}">
                            <a16:creationId xmlns:a16="http://schemas.microsoft.com/office/drawing/2014/main" id="{F3CD6C0B-F654-4D3A-8124-3597754B9B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8D0BCD6B-CFC5-43A8-BCF0-E1F4FAD43D91}"/>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35" name="Rectangle 34">
            <a:extLst>
              <a:ext uri="{FF2B5EF4-FFF2-40B4-BE49-F238E27FC236}">
                <a16:creationId xmlns:a16="http://schemas.microsoft.com/office/drawing/2014/main" id="{15AA58D9-2AE6-4CC3-8F4F-A71ECA65CDB9}"/>
              </a:ext>
            </a:extLst>
          </p:cNvPr>
          <p:cNvSpPr/>
          <p:nvPr userDrawn="1"/>
        </p:nvSpPr>
        <p:spPr>
          <a:xfrm>
            <a:off x="284672" y="5850992"/>
            <a:ext cx="11849215" cy="9256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545592" y="2149920"/>
            <a:ext cx="6330696" cy="1489139"/>
          </a:xfrm>
          <a:prstGeom prst="rect">
            <a:avLst/>
          </a:prstGeom>
        </p:spPr>
        <p:txBody>
          <a:bodyPr anchor="b">
            <a:normAutofit/>
          </a:bodyPr>
          <a:lstStyle>
            <a:lvl1pPr algn="l">
              <a:defRPr sz="4300"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39772" y="3630551"/>
            <a:ext cx="6330696" cy="1029820"/>
          </a:xfrm>
          <a:prstGeom prst="rect">
            <a:avLst/>
          </a:prstGeom>
        </p:spPr>
        <p:txBody>
          <a:bodyPr anchor="ctr">
            <a:normAutofit/>
          </a:bodyPr>
          <a:lstStyle>
            <a:lvl1pPr marL="0" indent="0" algn="l">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Arial" panose="020B0604020202020204" pitchFamily="34" charset="0"/>
                <a:cs typeface="Arial" panose="020B0604020202020204" pitchFamily="34" charset="0"/>
              </a:defRPr>
            </a:lvl1pPr>
          </a:lstStyle>
          <a:p>
            <a:endParaRPr lang="en-US"/>
          </a:p>
        </p:txBody>
      </p:sp>
      <p:cxnSp>
        <p:nvCxnSpPr>
          <p:cNvPr id="16" name="Straight Connector 15">
            <a:extLst>
              <a:ext uri="{FF2B5EF4-FFF2-40B4-BE49-F238E27FC236}">
                <a16:creationId xmlns:a16="http://schemas.microsoft.com/office/drawing/2014/main" id="{8EE891AE-77C4-B048-BC9D-8C9AB066DEB0}"/>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65A926E-95F1-4005-ABE6-0A1AF0255D4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
        <p:nvSpPr>
          <p:cNvPr id="14" name="Rectangle 13">
            <a:extLst>
              <a:ext uri="{FF2B5EF4-FFF2-40B4-BE49-F238E27FC236}">
                <a16:creationId xmlns:a16="http://schemas.microsoft.com/office/drawing/2014/main" id="{0E30EBEE-DBD4-874F-937A-33113B93F980}"/>
              </a:ext>
            </a:extLst>
          </p:cNvPr>
          <p:cNvSpPr/>
          <p:nvPr userDrawn="1"/>
        </p:nvSpPr>
        <p:spPr>
          <a:xfrm>
            <a:off x="10311063" y="0"/>
            <a:ext cx="1880937" cy="17205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936"/>
            <a:ext cx="10315457" cy="6881750"/>
          </a:xfrm>
          <a:prstGeom prst="rect">
            <a:avLst/>
          </a:prstGeom>
        </p:spPr>
      </p:pic>
      <p:pic>
        <p:nvPicPr>
          <p:cNvPr id="33" name="Picture 32" descr="A person posing for the camera&#10;&#10;Description automatically generated">
            <a:extLst>
              <a:ext uri="{FF2B5EF4-FFF2-40B4-BE49-F238E27FC236}">
                <a16:creationId xmlns:a16="http://schemas.microsoft.com/office/drawing/2014/main" id="{09BD8A7B-13A3-48B0-B972-B3DED8FAC03C}"/>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4842877" y="762001"/>
            <a:ext cx="7823427" cy="6117771"/>
          </a:xfrm>
          <a:prstGeom prst="rect">
            <a:avLst/>
          </a:prstGeom>
        </p:spPr>
      </p:pic>
    </p:spTree>
    <p:extLst>
      <p:ext uri="{BB962C8B-B14F-4D97-AF65-F5344CB8AC3E}">
        <p14:creationId xmlns:p14="http://schemas.microsoft.com/office/powerpoint/2010/main" val="670525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Divider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158F8F2-096A-4CBB-8DC0-34F0EFD030D0}"/>
              </a:ext>
            </a:extLst>
          </p:cNvPr>
          <p:cNvGraphicFramePr>
            <a:graphicFrameLocks noChangeAspect="1"/>
          </p:cNvGraphicFramePr>
          <p:nvPr userDrawn="1">
            <p:custDataLst>
              <p:tags r:id="rId1"/>
            </p:custDataLst>
            <p:extLst>
              <p:ext uri="{D42A27DB-BD31-4B8C-83A1-F6EECF244321}">
                <p14:modId xmlns:p14="http://schemas.microsoft.com/office/powerpoint/2010/main" val="2179099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B158F8F2-096A-4CBB-8DC0-34F0EFD030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7E4E01D-CA69-4B15-AA82-114231466B60}"/>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0"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901408"/>
            <a:ext cx="12192000" cy="1489139"/>
          </a:xfrm>
        </p:spPr>
        <p:txBody>
          <a:bodyPr anchor="ctr">
            <a:normAutofit/>
          </a:bodyPr>
          <a:lstStyle>
            <a:lvl1pPr algn="ctr">
              <a:defRPr sz="3500" b="1">
                <a:solidFill>
                  <a:schemeClr val="bg1"/>
                </a:solidFill>
              </a:defRPr>
            </a:lvl1pPr>
          </a:lstStyle>
          <a:p>
            <a:r>
              <a:rPr lang="en-US"/>
              <a:t>Click to edit Master divider style 4</a:t>
            </a:r>
          </a:p>
        </p:txBody>
      </p:sp>
      <p:sp>
        <p:nvSpPr>
          <p:cNvPr id="3" name="Subtitle 2"/>
          <p:cNvSpPr>
            <a:spLocks noGrp="1"/>
          </p:cNvSpPr>
          <p:nvPr>
            <p:ph type="subTitle" idx="1"/>
          </p:nvPr>
        </p:nvSpPr>
        <p:spPr>
          <a:xfrm>
            <a:off x="0" y="3429000"/>
            <a:ext cx="12191999" cy="1029820"/>
          </a:xfrm>
        </p:spPr>
        <p:txBody>
          <a:bodyPr anchor="ctr">
            <a:normAutofit/>
          </a:bodyPr>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4" name="Picture 23">
            <a:extLst>
              <a:ext uri="{FF2B5EF4-FFF2-40B4-BE49-F238E27FC236}">
                <a16:creationId xmlns:a16="http://schemas.microsoft.com/office/drawing/2014/main" id="{FFF1FB77-CB87-C34F-9A90-249E38A34439}"/>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 r="4696"/>
          <a:stretch/>
        </p:blipFill>
        <p:spPr>
          <a:xfrm>
            <a:off x="10775483" y="6281579"/>
            <a:ext cx="1042379" cy="338906"/>
          </a:xfrm>
          <a:prstGeom prst="rect">
            <a:avLst/>
          </a:prstGeom>
        </p:spPr>
      </p:pic>
      <p:sp>
        <p:nvSpPr>
          <p:cNvPr id="12" name="Slide Number Placeholder 5">
            <a:extLst>
              <a:ext uri="{FF2B5EF4-FFF2-40B4-BE49-F238E27FC236}">
                <a16:creationId xmlns:a16="http://schemas.microsoft.com/office/drawing/2014/main" id="{F69BB3B8-FDB6-48BD-A2B1-C1A3E416A10E}"/>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bg1"/>
                </a:solidFill>
                <a:latin typeface="Arial" panose="020B0604020202020204" pitchFamily="34" charset="0"/>
                <a:cs typeface="Arial" panose="020B0604020202020204" pitchFamily="34" charset="0"/>
              </a:rPr>
              <a:pPr algn="l"/>
              <a:t>‹#›</a:t>
            </a:fld>
            <a:endParaRPr lang="en-US" sz="10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DA992A-B612-4E65-BA34-04DAE1FFFFE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bg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bg1"/>
                </a:solidFill>
                <a:latin typeface="Arial" panose="020B0604020202020204" pitchFamily="34" charset="0"/>
                <a:ea typeface="+mn-ea"/>
                <a:cs typeface="Arial" panose="020B0604020202020204" pitchFamily="34" charset="0"/>
              </a:rPr>
              <a:t>Confidential</a:t>
            </a:r>
          </a:p>
        </p:txBody>
      </p:sp>
      <p:sp>
        <p:nvSpPr>
          <p:cNvPr id="14" name="Footer Placeholder 4">
            <a:extLst>
              <a:ext uri="{FF2B5EF4-FFF2-40B4-BE49-F238E27FC236}">
                <a16:creationId xmlns:a16="http://schemas.microsoft.com/office/drawing/2014/main" id="{EE57C398-7983-4DD9-8C92-D587083194BE}"/>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Tree>
    <p:extLst>
      <p:ext uri="{BB962C8B-B14F-4D97-AF65-F5344CB8AC3E}">
        <p14:creationId xmlns:p14="http://schemas.microsoft.com/office/powerpoint/2010/main" val="769858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009F21-7862-4D56-8518-E8571C7319F8}"/>
              </a:ext>
            </a:extLst>
          </p:cNvPr>
          <p:cNvGraphicFramePr>
            <a:graphicFrameLocks noChangeAspect="1"/>
          </p:cNvGraphicFramePr>
          <p:nvPr userDrawn="1">
            <p:custDataLst>
              <p:tags r:id="rId1"/>
            </p:custDataLst>
            <p:extLst>
              <p:ext uri="{D42A27DB-BD31-4B8C-83A1-F6EECF244321}">
                <p14:modId xmlns:p14="http://schemas.microsoft.com/office/powerpoint/2010/main" val="3948088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Object 7" hidden="1">
                        <a:extLst>
                          <a:ext uri="{FF2B5EF4-FFF2-40B4-BE49-F238E27FC236}">
                            <a16:creationId xmlns:a16="http://schemas.microsoft.com/office/drawing/2014/main" id="{E8009F21-7862-4D56-8518-E8571C7319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8462933-0E89-49A7-A5D8-59CF2C006D6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4" name="Picture 3" descr="A picture containing water, blue, large, man&#10;&#10;Description automatically generated">
            <a:extLst>
              <a:ext uri="{FF2B5EF4-FFF2-40B4-BE49-F238E27FC236}">
                <a16:creationId xmlns:a16="http://schemas.microsoft.com/office/drawing/2014/main" id="{826785B2-AD6E-47BB-96D0-2FD12E36740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88" y="3176"/>
            <a:ext cx="12192000" cy="6881750"/>
          </a:xfrm>
          <a:prstGeom prst="rect">
            <a:avLst/>
          </a:prstGeom>
        </p:spPr>
      </p:pic>
      <p:sp>
        <p:nvSpPr>
          <p:cNvPr id="5" name="Rectangle 4">
            <a:extLst>
              <a:ext uri="{FF2B5EF4-FFF2-40B4-BE49-F238E27FC236}">
                <a16:creationId xmlns:a16="http://schemas.microsoft.com/office/drawing/2014/main" id="{210543F5-C75E-4FD5-8077-96F8B9B5D5F0}"/>
              </a:ext>
            </a:extLst>
          </p:cNvPr>
          <p:cNvSpPr/>
          <p:nvPr userDrawn="1"/>
        </p:nvSpPr>
        <p:spPr>
          <a:xfrm>
            <a:off x="-12504" y="3176"/>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485F7A16-3F67-40FD-95D4-BA944748E4D3}"/>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 r="4696"/>
          <a:stretch/>
        </p:blipFill>
        <p:spPr>
          <a:xfrm>
            <a:off x="10887413" y="6474479"/>
            <a:ext cx="928104" cy="301752"/>
          </a:xfrm>
          <a:prstGeom prst="rect">
            <a:avLst/>
          </a:prstGeom>
        </p:spPr>
      </p:pic>
      <p:sp>
        <p:nvSpPr>
          <p:cNvPr id="2" name="Title 1">
            <a:extLst>
              <a:ext uri="{FF2B5EF4-FFF2-40B4-BE49-F238E27FC236}">
                <a16:creationId xmlns:a16="http://schemas.microsoft.com/office/drawing/2014/main" id="{6B9BA144-9F53-4BE2-8DBC-F0ACD4CBD5A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7D35BD25-C1AE-4F01-9345-385A5E97CEE1}"/>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bg1"/>
                </a:solidFill>
                <a:latin typeface="Arial" panose="020B0604020202020204" pitchFamily="34" charset="0"/>
                <a:cs typeface="Arial" panose="020B0604020202020204" pitchFamily="34" charset="0"/>
              </a:rPr>
              <a:pPr algn="l"/>
              <a:t>‹#›</a:t>
            </a:fld>
            <a:endParaRPr lang="en-US" sz="10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0620EC2-1542-45C4-AD51-03776738D26D}"/>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bg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bg1"/>
                </a:solidFill>
                <a:latin typeface="Arial" panose="020B0604020202020204" pitchFamily="34" charset="0"/>
                <a:ea typeface="+mn-ea"/>
                <a:cs typeface="Arial" panose="020B0604020202020204" pitchFamily="34" charset="0"/>
              </a:rPr>
              <a:t>Confidential</a:t>
            </a:r>
          </a:p>
        </p:txBody>
      </p:sp>
      <p:sp>
        <p:nvSpPr>
          <p:cNvPr id="16" name="Footer Placeholder 4">
            <a:extLst>
              <a:ext uri="{FF2B5EF4-FFF2-40B4-BE49-F238E27FC236}">
                <a16:creationId xmlns:a16="http://schemas.microsoft.com/office/drawing/2014/main" id="{03E687FC-6D74-4D62-AC6A-1AE383B633E0}"/>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9" name="Text Placeholder 8">
            <a:extLst>
              <a:ext uri="{FF2B5EF4-FFF2-40B4-BE49-F238E27FC236}">
                <a16:creationId xmlns:a16="http://schemas.microsoft.com/office/drawing/2014/main" id="{D98D9C83-FC02-495F-8F39-428B69E55A97}"/>
              </a:ext>
            </a:extLst>
          </p:cNvPr>
          <p:cNvSpPr>
            <a:spLocks noGrp="1"/>
          </p:cNvSpPr>
          <p:nvPr>
            <p:ph type="body" sz="quarter" idx="10"/>
          </p:nvPr>
        </p:nvSpPr>
        <p:spPr>
          <a:xfrm>
            <a:off x="322263" y="1090613"/>
            <a:ext cx="11522075" cy="5116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115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nding_Slide">
    <p:spTree>
      <p:nvGrpSpPr>
        <p:cNvPr id="1" name=""/>
        <p:cNvGrpSpPr/>
        <p:nvPr/>
      </p:nvGrpSpPr>
      <p:grpSpPr>
        <a:xfrm>
          <a:off x="0" y="0"/>
          <a:ext cx="0" cy="0"/>
          <a:chOff x="0" y="0"/>
          <a:chExt cx="0" cy="0"/>
        </a:xfrm>
      </p:grpSpPr>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0"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BA73D5A-EA42-7146-BCCA-F708F7272E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73638" y="2626438"/>
            <a:ext cx="2844723" cy="922016"/>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bg1"/>
                </a:solidFill>
              </a:rPr>
              <a:t>130 Prospect Street, Third Floor</a:t>
            </a:r>
          </a:p>
          <a:p>
            <a:pPr algn="ctr" defTabSz="457063">
              <a:spcBef>
                <a:spcPts val="0"/>
              </a:spcBef>
              <a:defRPr/>
            </a:pPr>
            <a:r>
              <a:rPr lang="en-US" sz="1500">
                <a:solidFill>
                  <a:schemeClr val="bg1"/>
                </a:solidFill>
              </a:rPr>
              <a:t>Cambridge, MA 02139 USA</a:t>
            </a:r>
          </a:p>
          <a:p>
            <a:pPr algn="ctr" defTabSz="457063">
              <a:spcBef>
                <a:spcPts val="0"/>
              </a:spcBef>
              <a:defRPr/>
            </a:pPr>
            <a:endParaRPr lang="en-US" sz="1500">
              <a:solidFill>
                <a:schemeClr val="bg1"/>
              </a:solidFill>
            </a:endParaRPr>
          </a:p>
          <a:p>
            <a:pPr algn="ctr" defTabSz="457063">
              <a:spcBef>
                <a:spcPts val="0"/>
              </a:spcBef>
              <a:defRPr/>
            </a:pPr>
            <a:r>
              <a:rPr lang="en-US" sz="1500" u="none" err="1">
                <a:solidFill>
                  <a:schemeClr val="bg1"/>
                </a:solidFill>
              </a:rPr>
              <a:t>nimbustx.com</a:t>
            </a:r>
            <a:endParaRPr lang="en-US" sz="1500" u="none">
              <a:solidFill>
                <a:schemeClr val="bg1"/>
              </a:solidFill>
            </a:endParaRPr>
          </a:p>
        </p:txBody>
      </p:sp>
    </p:spTree>
    <p:extLst>
      <p:ext uri="{BB962C8B-B14F-4D97-AF65-F5344CB8AC3E}">
        <p14:creationId xmlns:p14="http://schemas.microsoft.com/office/powerpoint/2010/main" val="1985560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22897-EB0E-47BC-800A-8A3B729E561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CB3C23B-834A-4E1D-A20E-E705216411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12756E-0E49-4C1A-AA1C-087C3866B712}"/>
              </a:ext>
            </a:extLst>
          </p:cNvPr>
          <p:cNvSpPr>
            <a:spLocks noGrp="1"/>
          </p:cNvSpPr>
          <p:nvPr>
            <p:ph type="sldNum" sz="quarter" idx="12"/>
          </p:nvPr>
        </p:nvSpPr>
        <p:spPr/>
        <p:txBody>
          <a:bodyPr/>
          <a:lstStyle/>
          <a:p>
            <a:fld id="{8A609F75-F78E-4138-BFBA-1FCD07ABBC2C}" type="slidenum">
              <a:rPr lang="en-US" smtClean="0"/>
              <a:t>‹#›</a:t>
            </a:fld>
            <a:endParaRPr lang="en-US"/>
          </a:p>
        </p:txBody>
      </p:sp>
    </p:spTree>
    <p:extLst>
      <p:ext uri="{BB962C8B-B14F-4D97-AF65-F5344CB8AC3E}">
        <p14:creationId xmlns:p14="http://schemas.microsoft.com/office/powerpoint/2010/main" val="105728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with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952EBDB-1B88-4547-813A-7817BD84B0F1}" type="slidenum">
              <a:rPr lang="en-US" smtClean="0"/>
              <a:pPr/>
              <a:t>‹#›</a:t>
            </a:fld>
            <a:endParaRPr lang="en-US"/>
          </a:p>
        </p:txBody>
      </p:sp>
      <p:sp>
        <p:nvSpPr>
          <p:cNvPr id="8" name="Text Placeholder 7"/>
          <p:cNvSpPr>
            <a:spLocks noGrp="1"/>
          </p:cNvSpPr>
          <p:nvPr>
            <p:ph type="body" sz="quarter" idx="13"/>
          </p:nvPr>
        </p:nvSpPr>
        <p:spPr>
          <a:xfrm>
            <a:off x="613346" y="1267547"/>
            <a:ext cx="11069638" cy="4791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098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Ma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624E27-793B-414E-8AB8-3A672302CA4A}"/>
              </a:ext>
            </a:extLst>
          </p:cNvPr>
          <p:cNvSpPr/>
          <p:nvPr userDrawn="1"/>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extLst>
              <p:ext uri="{D42A27DB-BD31-4B8C-83A1-F6EECF244321}">
                <p14:modId xmlns:p14="http://schemas.microsoft.com/office/powerpoint/2010/main" val="914253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5804408"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5810228" cy="1029820"/>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mn-lt"/>
                <a:cs typeface="Arial" panose="020B0604020202020204" pitchFamily="34" charset="0"/>
              </a:defRPr>
            </a:lvl1pPr>
          </a:lstStyle>
          <a:p>
            <a:endParaRPr lang="en-US"/>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mn-lt"/>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8" name="Picture 47" descr="A picture containing light, clock&#10;&#10;Description automatically generated">
            <a:extLst>
              <a:ext uri="{FF2B5EF4-FFF2-40B4-BE49-F238E27FC236}">
                <a16:creationId xmlns:a16="http://schemas.microsoft.com/office/drawing/2014/main" id="{841E3F5E-7CD1-6348-B11A-68D1BCD3D58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2" name="Picture 11" descr="A picture containing holding, colorful, hand, covered&#10;&#10;Description automatically generated">
            <a:extLst>
              <a:ext uri="{FF2B5EF4-FFF2-40B4-BE49-F238E27FC236}">
                <a16:creationId xmlns:a16="http://schemas.microsoft.com/office/drawing/2014/main" id="{5263FDAC-6746-C249-B3F3-8293528B86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Tree>
    <p:extLst>
      <p:ext uri="{BB962C8B-B14F-4D97-AF65-F5344CB8AC3E}">
        <p14:creationId xmlns:p14="http://schemas.microsoft.com/office/powerpoint/2010/main" val="2130168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ati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675ED5-9429-4940-AF80-0DD7C3D159CE}"/>
              </a:ext>
            </a:extLst>
          </p:cNvPr>
          <p:cNvSpPr/>
          <p:nvPr userDrawn="1"/>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holding, colorful, hand, covered&#10;&#10;Description automatically generated">
            <a:extLst>
              <a:ext uri="{FF2B5EF4-FFF2-40B4-BE49-F238E27FC236}">
                <a16:creationId xmlns:a16="http://schemas.microsoft.com/office/drawing/2014/main" id="{7AF691B1-24D6-AB40-9B3E-9E11A471D2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5804408"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5810228" cy="1029820"/>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mn-lt"/>
                <a:cs typeface="Arial" panose="020B0604020202020204" pitchFamily="34" charset="0"/>
              </a:defRPr>
            </a:lvl1pPr>
          </a:lstStyle>
          <a:p>
            <a:endParaRPr lang="en-US"/>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mn-lt"/>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Picture 48" descr="A picture containing light, clock&#10;&#10;Description automatically generated">
            <a:extLst>
              <a:ext uri="{FF2B5EF4-FFF2-40B4-BE49-F238E27FC236}">
                <a16:creationId xmlns:a16="http://schemas.microsoft.com/office/drawing/2014/main" id="{6D8A857F-1A76-A14F-B455-60732C4F567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22" name="Picture 21" descr="A person posing for the camera&#10;&#10;Description automatically generated">
            <a:extLst>
              <a:ext uri="{FF2B5EF4-FFF2-40B4-BE49-F238E27FC236}">
                <a16:creationId xmlns:a16="http://schemas.microsoft.com/office/drawing/2014/main" id="{0D5ABC11-2A85-4F47-A2A6-52B9A8A1ED4B}"/>
              </a:ext>
            </a:extLst>
          </p:cNvPr>
          <p:cNvPicPr>
            <a:picLocks noChangeAspect="1"/>
          </p:cNvPicPr>
          <p:nvPr userDrawn="1"/>
        </p:nvPicPr>
        <p:blipFill rotWithShape="1">
          <a:blip r:embed="rId8"/>
          <a:srcRect b="2943"/>
          <a:stretch/>
        </p:blipFill>
        <p:spPr>
          <a:xfrm>
            <a:off x="5664198" y="1342978"/>
            <a:ext cx="5924551" cy="5515021"/>
          </a:xfrm>
          <a:prstGeom prst="rect">
            <a:avLst/>
          </a:prstGeom>
        </p:spPr>
      </p:pic>
    </p:spTree>
    <p:extLst>
      <p:ext uri="{BB962C8B-B14F-4D97-AF65-F5344CB8AC3E}">
        <p14:creationId xmlns:p14="http://schemas.microsoft.com/office/powerpoint/2010/main" val="1502592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D4DF-A4A9-B44D-8EF9-45E32D8B3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D15D1-8D42-AD43-A36E-199D19C171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8082615-6F65-1E4F-A789-7464F6A30B1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46836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6ABE75-E655-471E-9E3D-415A58AB842F}"/>
              </a:ext>
            </a:extLst>
          </p:cNvPr>
          <p:cNvGraphicFramePr>
            <a:graphicFrameLocks noChangeAspect="1"/>
          </p:cNvGraphicFramePr>
          <p:nvPr userDrawn="1">
            <p:custDataLst>
              <p:tags r:id="rId1"/>
            </p:custDataLst>
            <p:extLst>
              <p:ext uri="{D42A27DB-BD31-4B8C-83A1-F6EECF244321}">
                <p14:modId xmlns:p14="http://schemas.microsoft.com/office/powerpoint/2010/main" val="797252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646ABE75-E655-471E-9E3D-415A58AB84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6A54D1-90B0-4B8C-9EEE-EC61696F2287}"/>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844FF1D1-BA5E-4F73-9A35-1054598EF562}"/>
              </a:ext>
            </a:extLst>
          </p:cNvPr>
          <p:cNvSpPr>
            <a:spLocks noGrp="1"/>
          </p:cNvSpPr>
          <p:nvPr>
            <p:ph type="ftr" sz="quarter" idx="10"/>
          </p:nvPr>
        </p:nvSpPr>
        <p:spPr>
          <a:xfrm>
            <a:off x="1784928" y="6493153"/>
            <a:ext cx="4114800" cy="246888"/>
          </a:xfrm>
        </p:spPr>
        <p:txBody>
          <a:bodyPr/>
          <a:lstStyle/>
          <a:p>
            <a:endParaRPr lang="en-US"/>
          </a:p>
        </p:txBody>
      </p:sp>
      <p:sp>
        <p:nvSpPr>
          <p:cNvPr id="6" name="Title Placeholder 1">
            <a:extLst>
              <a:ext uri="{FF2B5EF4-FFF2-40B4-BE49-F238E27FC236}">
                <a16:creationId xmlns:a16="http://schemas.microsoft.com/office/drawing/2014/main" id="{52F66DB4-3261-49C3-A4CF-897F6A1084D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588248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30D03BD-2A20-496E-AFC7-5F6630D66529}"/>
              </a:ext>
            </a:extLst>
          </p:cNvPr>
          <p:cNvGraphicFramePr>
            <a:graphicFrameLocks noChangeAspect="1"/>
          </p:cNvGraphicFramePr>
          <p:nvPr userDrawn="1">
            <p:custDataLst>
              <p:tags r:id="rId1"/>
            </p:custDataLst>
            <p:extLst>
              <p:ext uri="{D42A27DB-BD31-4B8C-83A1-F6EECF244321}">
                <p14:modId xmlns:p14="http://schemas.microsoft.com/office/powerpoint/2010/main" val="4080075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230D03BD-2A20-496E-AFC7-5F6630D665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1CFA24-F831-479E-B967-C61B15FA4A3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2">
            <a:extLst>
              <a:ext uri="{FF2B5EF4-FFF2-40B4-BE49-F238E27FC236}">
                <a16:creationId xmlns:a16="http://schemas.microsoft.com/office/drawing/2014/main" id="{8E9E4F3A-0945-CF46-9E5C-E309B0E52A4B}"/>
              </a:ext>
            </a:extLst>
          </p:cNvPr>
          <p:cNvSpPr>
            <a:spLocks noGrp="1"/>
          </p:cNvSpPr>
          <p:nvPr>
            <p:ph sz="half" idx="11"/>
          </p:nvPr>
        </p:nvSpPr>
        <p:spPr>
          <a:xfrm>
            <a:off x="322774" y="1791854"/>
            <a:ext cx="5532629" cy="4622827"/>
          </a:xfrm>
          <a:prstGeom prst="rect">
            <a:avLst/>
          </a:prstGeom>
        </p:spPr>
        <p:txBody>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0F11E7F6-DDC7-CA45-824A-84E0106EC8D2}"/>
              </a:ext>
            </a:extLst>
          </p:cNvPr>
          <p:cNvSpPr>
            <a:spLocks noGrp="1"/>
          </p:cNvSpPr>
          <p:nvPr>
            <p:ph sz="half" idx="2"/>
          </p:nvPr>
        </p:nvSpPr>
        <p:spPr>
          <a:xfrm>
            <a:off x="6320666" y="1791854"/>
            <a:ext cx="5523549" cy="4618181"/>
          </a:xfrm>
          <a:prstGeom prst="rect">
            <a:avLst/>
          </a:prstGeom>
        </p:spPr>
        <p:txBody>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3698CD3-DBF1-443A-BA11-5EE0A4C68B62}"/>
              </a:ext>
            </a:extLst>
          </p:cNvPr>
          <p:cNvSpPr>
            <a:spLocks noGrp="1"/>
          </p:cNvSpPr>
          <p:nvPr>
            <p:ph type="body" sz="quarter" idx="12" hasCustomPrompt="1"/>
          </p:nvPr>
        </p:nvSpPr>
        <p:spPr>
          <a:xfrm>
            <a:off x="321560" y="1187773"/>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11" name="Text Placeholder 3">
            <a:extLst>
              <a:ext uri="{FF2B5EF4-FFF2-40B4-BE49-F238E27FC236}">
                <a16:creationId xmlns:a16="http://schemas.microsoft.com/office/drawing/2014/main" id="{E10F071A-FDA9-4B90-A321-2C8DD985A74F}"/>
              </a:ext>
            </a:extLst>
          </p:cNvPr>
          <p:cNvSpPr>
            <a:spLocks noGrp="1"/>
          </p:cNvSpPr>
          <p:nvPr>
            <p:ph type="body" sz="quarter" idx="13" hasCustomPrompt="1"/>
          </p:nvPr>
        </p:nvSpPr>
        <p:spPr>
          <a:xfrm>
            <a:off x="6311778" y="1187773"/>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8" name="Footer Placeholder 7">
            <a:extLst>
              <a:ext uri="{FF2B5EF4-FFF2-40B4-BE49-F238E27FC236}">
                <a16:creationId xmlns:a16="http://schemas.microsoft.com/office/drawing/2014/main" id="{4CD6B7D5-EFCB-4635-8B4A-007997A786F0}"/>
              </a:ext>
            </a:extLst>
          </p:cNvPr>
          <p:cNvSpPr>
            <a:spLocks noGrp="1"/>
          </p:cNvSpPr>
          <p:nvPr>
            <p:ph type="ftr" sz="quarter" idx="14"/>
          </p:nvPr>
        </p:nvSpPr>
        <p:spPr/>
        <p:txBody>
          <a:bodyPr/>
          <a:lstStyle/>
          <a:p>
            <a:endParaRPr lang="en-US"/>
          </a:p>
        </p:txBody>
      </p:sp>
      <p:sp>
        <p:nvSpPr>
          <p:cNvPr id="12" name="Title Placeholder 1">
            <a:extLst>
              <a:ext uri="{FF2B5EF4-FFF2-40B4-BE49-F238E27FC236}">
                <a16:creationId xmlns:a16="http://schemas.microsoft.com/office/drawing/2014/main" id="{4247B978-C664-4758-8657-BF191545C323}"/>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608096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7EF40D-34BB-4A5B-B601-8F8992F894AF}"/>
              </a:ext>
            </a:extLst>
          </p:cNvPr>
          <p:cNvGraphicFramePr>
            <a:graphicFrameLocks noChangeAspect="1"/>
          </p:cNvGraphicFramePr>
          <p:nvPr userDrawn="1">
            <p:custDataLst>
              <p:tags r:id="rId1"/>
            </p:custDataLst>
            <p:extLst>
              <p:ext uri="{D42A27DB-BD31-4B8C-83A1-F6EECF244321}">
                <p14:modId xmlns:p14="http://schemas.microsoft.com/office/powerpoint/2010/main" val="508377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727EF40D-34BB-4A5B-B601-8F8992F894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C355EC9-0EBA-4E62-98AC-480BADB4C9AD}"/>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573022" y="2236822"/>
            <a:ext cx="4295349" cy="1489139"/>
          </a:xfrm>
          <a:prstGeom prst="rect">
            <a:avLst/>
          </a:prstGeom>
        </p:spPr>
        <p:txBody>
          <a:bodyPr anchor="ctr">
            <a:normAutofit/>
          </a:bodyPr>
          <a:lstStyle>
            <a:lvl1pPr algn="l">
              <a:defRPr sz="3500" b="1">
                <a:solidFill>
                  <a:schemeClr val="accent1"/>
                </a:solidFill>
              </a:defRPr>
            </a:lvl1pPr>
          </a:lstStyle>
          <a:p>
            <a:r>
              <a:rPr lang="en-US"/>
              <a:t>Click to edit Master divider style 2</a:t>
            </a:r>
          </a:p>
        </p:txBody>
      </p:sp>
      <p:sp>
        <p:nvSpPr>
          <p:cNvPr id="3" name="Subtitle 2"/>
          <p:cNvSpPr>
            <a:spLocks noGrp="1"/>
          </p:cNvSpPr>
          <p:nvPr>
            <p:ph type="subTitle" idx="1"/>
          </p:nvPr>
        </p:nvSpPr>
        <p:spPr>
          <a:xfrm>
            <a:off x="574609" y="3717453"/>
            <a:ext cx="4289145" cy="1029820"/>
          </a:xfrm>
          <a:prstGeom prst="rect">
            <a:avLst/>
          </a:prstGeom>
        </p:spPr>
        <p:txBody>
          <a:bodyPr anchor="ctr">
            <a:normAutofit/>
          </a:bodyPr>
          <a:lstStyle>
            <a:lvl1pPr marL="0" indent="0" algn="l">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52B81669-AF61-457E-A074-BDAC5534A308}"/>
              </a:ext>
            </a:extLst>
          </p:cNvPr>
          <p:cNvSpPr/>
          <p:nvPr userDrawn="1"/>
        </p:nvSpPr>
        <p:spPr>
          <a:xfrm>
            <a:off x="10187709" y="0"/>
            <a:ext cx="2004291" cy="10991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ight, sitting, street, holding&#10;&#10;Description automatically generated">
            <a:extLst>
              <a:ext uri="{FF2B5EF4-FFF2-40B4-BE49-F238E27FC236}">
                <a16:creationId xmlns:a16="http://schemas.microsoft.com/office/drawing/2014/main" id="{A8CFF0AD-E1BC-934D-91DB-3E6CBE51D176}"/>
              </a:ext>
            </a:extLst>
          </p:cNvPr>
          <p:cNvPicPr>
            <a:picLocks noChangeAspect="1"/>
          </p:cNvPicPr>
          <p:nvPr userDrawn="1"/>
        </p:nvPicPr>
        <p:blipFill rotWithShape="1">
          <a:blip r:embed="rId6" cstate="email">
            <a:alphaModFix amt="15000"/>
            <a:extLst>
              <a:ext uri="{28A0092B-C50C-407E-A947-70E740481C1C}">
                <a14:useLocalDpi xmlns:a14="http://schemas.microsoft.com/office/drawing/2010/main"/>
              </a:ext>
            </a:extLst>
          </a:blip>
          <a:srcRect/>
          <a:stretch/>
        </p:blipFill>
        <p:spPr>
          <a:xfrm>
            <a:off x="1876518" y="-157"/>
            <a:ext cx="10315457" cy="6881750"/>
          </a:xfrm>
          <a:prstGeom prst="rect">
            <a:avLst/>
          </a:prstGeom>
        </p:spPr>
      </p:pic>
      <p:pic>
        <p:nvPicPr>
          <p:cNvPr id="12" name="Picture 11">
            <a:extLst>
              <a:ext uri="{FF2B5EF4-FFF2-40B4-BE49-F238E27FC236}">
                <a16:creationId xmlns:a16="http://schemas.microsoft.com/office/drawing/2014/main" id="{D9088E52-0F91-AA40-9FCC-A058436DE723}"/>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Tree>
    <p:extLst>
      <p:ext uri="{BB962C8B-B14F-4D97-AF65-F5344CB8AC3E}">
        <p14:creationId xmlns:p14="http://schemas.microsoft.com/office/powerpoint/2010/main" val="3130825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84141B-3C69-4357-8C8D-0FFC914F57B5}"/>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3233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EBE00-543E-8045-92EF-1DF2C81295A6}"/>
              </a:ext>
            </a:extLst>
          </p:cNvPr>
          <p:cNvSpPr/>
          <p:nvPr userDrawn="1"/>
        </p:nvSpPr>
        <p:spPr>
          <a:xfrm>
            <a:off x="10728960" y="0"/>
            <a:ext cx="146304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727EF40D-34BB-4A5B-B601-8F8992F894AF}"/>
              </a:ext>
            </a:extLst>
          </p:cNvPr>
          <p:cNvGraphicFramePr>
            <a:graphicFrameLocks noChangeAspect="1"/>
          </p:cNvGraphicFramePr>
          <p:nvPr userDrawn="1">
            <p:custDataLst>
              <p:tags r:id="rId1"/>
            </p:custDataLst>
            <p:extLst>
              <p:ext uri="{D42A27DB-BD31-4B8C-83A1-F6EECF244321}">
                <p14:modId xmlns:p14="http://schemas.microsoft.com/office/powerpoint/2010/main" val="11416563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727EF40D-34BB-4A5B-B601-8F8992F894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C355EC9-0EBA-4E62-98AC-480BADB4C9AD}"/>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573022" y="2236822"/>
            <a:ext cx="4295349" cy="1489139"/>
          </a:xfrm>
          <a:prstGeom prst="rect">
            <a:avLst/>
          </a:prstGeom>
        </p:spPr>
        <p:txBody>
          <a:bodyPr anchor="ctr">
            <a:normAutofit/>
          </a:bodyPr>
          <a:lstStyle>
            <a:lvl1pPr algn="l">
              <a:defRPr sz="3500" b="1">
                <a:solidFill>
                  <a:schemeClr val="accent1"/>
                </a:solidFill>
              </a:defRPr>
            </a:lvl1pPr>
          </a:lstStyle>
          <a:p>
            <a:r>
              <a:rPr lang="en-US"/>
              <a:t>Click to edit Master divider style 1</a:t>
            </a:r>
          </a:p>
        </p:txBody>
      </p:sp>
      <p:sp>
        <p:nvSpPr>
          <p:cNvPr id="3" name="Subtitle 2"/>
          <p:cNvSpPr>
            <a:spLocks noGrp="1"/>
          </p:cNvSpPr>
          <p:nvPr>
            <p:ph type="subTitle" idx="1"/>
          </p:nvPr>
        </p:nvSpPr>
        <p:spPr>
          <a:xfrm>
            <a:off x="574609" y="3717453"/>
            <a:ext cx="4289145" cy="1029820"/>
          </a:xfrm>
          <a:prstGeom prst="rect">
            <a:avLst/>
          </a:prstGeom>
        </p:spPr>
        <p:txBody>
          <a:bodyPr anchor="t">
            <a:normAutofit/>
          </a:bodyPr>
          <a:lstStyle>
            <a:lvl1pPr marL="0" indent="0" algn="l">
              <a:buNone/>
              <a:defRPr sz="20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picture containing light, clock&#10;&#10;Description automatically generated">
            <a:extLst>
              <a:ext uri="{FF2B5EF4-FFF2-40B4-BE49-F238E27FC236}">
                <a16:creationId xmlns:a16="http://schemas.microsoft.com/office/drawing/2014/main" id="{6FCEE4FB-30D4-DA4F-83D7-3092E91667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2" name="Picture 11" descr="A picture containing holding, colorful, hand, covered&#10;&#10;Description automatically generated">
            <a:extLst>
              <a:ext uri="{FF2B5EF4-FFF2-40B4-BE49-F238E27FC236}">
                <a16:creationId xmlns:a16="http://schemas.microsoft.com/office/drawing/2014/main" id="{B9A88A06-B9EC-CE40-9007-EA5E51A1382D}"/>
              </a:ext>
            </a:extLst>
          </p:cNvPr>
          <p:cNvPicPr>
            <a:picLocks noChangeAspect="1"/>
          </p:cNvPicPr>
          <p:nvPr userDrawn="1"/>
        </p:nvPicPr>
        <p:blipFill>
          <a:blip r:embed="rId7">
            <a:alphaModFix amt="15000"/>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Tree>
    <p:extLst>
      <p:ext uri="{BB962C8B-B14F-4D97-AF65-F5344CB8AC3E}">
        <p14:creationId xmlns:p14="http://schemas.microsoft.com/office/powerpoint/2010/main" val="1110020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3E26A1-3DC1-47D1-8B99-C7E3E16A59AD}"/>
              </a:ext>
            </a:extLst>
          </p:cNvPr>
          <p:cNvGraphicFramePr>
            <a:graphicFrameLocks noChangeAspect="1"/>
          </p:cNvGraphicFramePr>
          <p:nvPr userDrawn="1">
            <p:custDataLst>
              <p:tags r:id="rId1"/>
            </p:custDataLst>
            <p:extLst>
              <p:ext uri="{D42A27DB-BD31-4B8C-83A1-F6EECF244321}">
                <p14:modId xmlns:p14="http://schemas.microsoft.com/office/powerpoint/2010/main" val="629437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153E26A1-3DC1-47D1-8B99-C7E3E16A59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D16230A-D772-4152-8643-3B47F71D036C}"/>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0" y="1901408"/>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2</a:t>
            </a:r>
          </a:p>
        </p:txBody>
      </p:sp>
      <p:sp>
        <p:nvSpPr>
          <p:cNvPr id="3" name="Subtitle 2"/>
          <p:cNvSpPr>
            <a:spLocks noGrp="1"/>
          </p:cNvSpPr>
          <p:nvPr>
            <p:ph type="subTitle" idx="1"/>
          </p:nvPr>
        </p:nvSpPr>
        <p:spPr>
          <a:xfrm>
            <a:off x="0" y="3429000"/>
            <a:ext cx="12191999" cy="1029820"/>
          </a:xfrm>
          <a:prstGeom prst="rect">
            <a:avLst/>
          </a:prstGeom>
        </p:spPr>
        <p:txBody>
          <a:bodyPr>
            <a:normAutofit/>
          </a:bodyPr>
          <a:lstStyle>
            <a:lvl1pPr marL="0" indent="0" algn="ctr">
              <a:buNone/>
              <a:defRPr sz="20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12465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3 - WR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5" name="Picture 44" descr="A close up of a flower&#10;&#10;Description automatically generated">
            <a:extLst>
              <a:ext uri="{FF2B5EF4-FFF2-40B4-BE49-F238E27FC236}">
                <a16:creationId xmlns:a16="http://schemas.microsoft.com/office/drawing/2014/main" id="{D36ACFA8-A901-394F-A098-0A13A0B45662}"/>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47" name="Picture 46" descr="A picture containing large, board, covered, holding&#10;&#10;Description automatically generated">
            <a:extLst>
              <a:ext uri="{FF2B5EF4-FFF2-40B4-BE49-F238E27FC236}">
                <a16:creationId xmlns:a16="http://schemas.microsoft.com/office/drawing/2014/main" id="{3C2E444E-E4B4-2440-8BB2-5A11B80AC846}"/>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48" name="Picture 47" descr="A picture containing flower, cake, cutting, cut&#10;&#10;Description automatically generated">
            <a:extLst>
              <a:ext uri="{FF2B5EF4-FFF2-40B4-BE49-F238E27FC236}">
                <a16:creationId xmlns:a16="http://schemas.microsoft.com/office/drawing/2014/main" id="{42C3FC1B-441C-BB4A-B340-A6DF15B60818}"/>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835267" y="1397000"/>
            <a:ext cx="980460" cy="1185332"/>
          </a:xfrm>
          <a:prstGeom prst="rect">
            <a:avLst/>
          </a:prstGeom>
          <a:effectLst>
            <a:reflection stA="48000" endPos="57000" dir="5400000" sy="-100000" algn="bl" rotWithShape="0"/>
          </a:effectLst>
        </p:spPr>
      </p:pic>
      <p:pic>
        <p:nvPicPr>
          <p:cNvPr id="50" name="Picture 49" descr="A picture containing flower, animal, fruit, coral&#10;&#10;Description automatically generated">
            <a:extLst>
              <a:ext uri="{FF2B5EF4-FFF2-40B4-BE49-F238E27FC236}">
                <a16:creationId xmlns:a16="http://schemas.microsoft.com/office/drawing/2014/main" id="{EBB33578-4D2E-8948-930B-1983BC7D2AE2}"/>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51" name="Picture 50" descr="A picture containing animal, table, colored, colorful&#10;&#10;Description automatically generated">
            <a:extLst>
              <a:ext uri="{FF2B5EF4-FFF2-40B4-BE49-F238E27FC236}">
                <a16:creationId xmlns:a16="http://schemas.microsoft.com/office/drawing/2014/main" id="{31C998C8-9F27-F041-B1D0-C34F5ECF041F}"/>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52" name="Picture 51" descr="A close up of a flower&#10;&#10;Description automatically generated">
            <a:extLst>
              <a:ext uri="{FF2B5EF4-FFF2-40B4-BE49-F238E27FC236}">
                <a16:creationId xmlns:a16="http://schemas.microsoft.com/office/drawing/2014/main" id="{FE2F6F76-28AC-5C47-AD93-2EF3ECA4DC3D}"/>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2118784" y="1498600"/>
            <a:ext cx="1017209" cy="982133"/>
          </a:xfrm>
          <a:prstGeom prst="rect">
            <a:avLst/>
          </a:prstGeom>
          <a:effectLst>
            <a:reflection stA="48000" endPos="57000" dir="5400000" sy="-100000" algn="bl" rotWithShape="0"/>
          </a:effectLst>
        </p:spPr>
      </p:pic>
      <p:pic>
        <p:nvPicPr>
          <p:cNvPr id="9" name="Picture 8" descr="A picture containing cake, food, decorated, many&#10;&#10;Description automatically generated">
            <a:extLst>
              <a:ext uri="{FF2B5EF4-FFF2-40B4-BE49-F238E27FC236}">
                <a16:creationId xmlns:a16="http://schemas.microsoft.com/office/drawing/2014/main" id="{75151668-10EF-A741-BD1F-C8CF89C51ABC}"/>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5678" y="2081055"/>
            <a:ext cx="4025323" cy="2320071"/>
          </a:xfrm>
          <a:prstGeom prst="rect">
            <a:avLst/>
          </a:prstGeom>
        </p:spPr>
      </p:pic>
    </p:spTree>
    <p:extLst>
      <p:ext uri="{BB962C8B-B14F-4D97-AF65-F5344CB8AC3E}">
        <p14:creationId xmlns:p14="http://schemas.microsoft.com/office/powerpoint/2010/main" val="3484488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3 - Cbl-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animal, table, colored, colorful&#10;&#10;Description automatically generated">
            <a:extLst>
              <a:ext uri="{FF2B5EF4-FFF2-40B4-BE49-F238E27FC236}">
                <a16:creationId xmlns:a16="http://schemas.microsoft.com/office/drawing/2014/main" id="{798DE91B-26CE-FD46-8253-42F2ED39B6C7}"/>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15" name="Picture 14" descr="A close up of a flower&#10;&#10;Description automatically generated">
            <a:extLst>
              <a:ext uri="{FF2B5EF4-FFF2-40B4-BE49-F238E27FC236}">
                <a16:creationId xmlns:a16="http://schemas.microsoft.com/office/drawing/2014/main" id="{27061B03-E7D9-254A-9B36-AFB2E2B89BC1}"/>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18784" y="1498600"/>
            <a:ext cx="1017209" cy="982133"/>
          </a:xfrm>
          <a:prstGeom prst="rect">
            <a:avLst/>
          </a:prstGeom>
          <a:effectLst>
            <a:reflection stA="48000" endPos="57000" dir="5400000" sy="-100000" algn="bl" rotWithShape="0"/>
          </a:effectLst>
        </p:spPr>
      </p:pic>
      <p:pic>
        <p:nvPicPr>
          <p:cNvPr id="22" name="Picture 21" descr="A picture containing lot, colorful, many, decorated&#10;&#10;Description automatically generated">
            <a:extLst>
              <a:ext uri="{FF2B5EF4-FFF2-40B4-BE49-F238E27FC236}">
                <a16:creationId xmlns:a16="http://schemas.microsoft.com/office/drawing/2014/main" id="{C81F6D05-3F38-7C4C-8E03-B692ADD3EE05}"/>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24" name="Picture 23" descr="A close up of a flower&#10;&#10;Description automatically generated">
            <a:extLst>
              <a:ext uri="{FF2B5EF4-FFF2-40B4-BE49-F238E27FC236}">
                <a16:creationId xmlns:a16="http://schemas.microsoft.com/office/drawing/2014/main" id="{EA1E770F-713E-5744-9C7A-A1F7C5F3E38F}"/>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25" name="Picture 24" descr="A picture containing large, board, covered, holding&#10;&#10;Description automatically generated">
            <a:extLst>
              <a:ext uri="{FF2B5EF4-FFF2-40B4-BE49-F238E27FC236}">
                <a16:creationId xmlns:a16="http://schemas.microsoft.com/office/drawing/2014/main" id="{C2D1BD11-C73C-D040-AC61-B9C39D1A60E4}"/>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29" name="Picture 28" descr="A picture containing flower, animal, fruit, coral&#10;&#10;Description automatically generated">
            <a:extLst>
              <a:ext uri="{FF2B5EF4-FFF2-40B4-BE49-F238E27FC236}">
                <a16:creationId xmlns:a16="http://schemas.microsoft.com/office/drawing/2014/main" id="{3ADFA65D-E208-B74A-B03C-EB127E1E4BFD}"/>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5" name="Picture 4" descr="A close up of a tree&#10;&#10;Description automatically generated">
            <a:extLst>
              <a:ext uri="{FF2B5EF4-FFF2-40B4-BE49-F238E27FC236}">
                <a16:creationId xmlns:a16="http://schemas.microsoft.com/office/drawing/2014/main" id="{9A562B07-03FF-AD44-831C-36091666CC35}"/>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3843" y="1051419"/>
            <a:ext cx="3019692" cy="3650673"/>
          </a:xfrm>
          <a:prstGeom prst="rect">
            <a:avLst/>
          </a:prstGeom>
        </p:spPr>
      </p:pic>
    </p:spTree>
    <p:extLst>
      <p:ext uri="{BB962C8B-B14F-4D97-AF65-F5344CB8AC3E}">
        <p14:creationId xmlns:p14="http://schemas.microsoft.com/office/powerpoint/2010/main" val="2805055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3 - CTPS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6" name="Picture 35" descr="A close up of a flower&#10;&#10;Description automatically generated">
            <a:extLst>
              <a:ext uri="{FF2B5EF4-FFF2-40B4-BE49-F238E27FC236}">
                <a16:creationId xmlns:a16="http://schemas.microsoft.com/office/drawing/2014/main" id="{A392E49B-4D3A-374F-90E1-1F320028B17C}"/>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37" name="Picture 36" descr="A picture containing large, board, covered, holding&#10;&#10;Description automatically generated">
            <a:extLst>
              <a:ext uri="{FF2B5EF4-FFF2-40B4-BE49-F238E27FC236}">
                <a16:creationId xmlns:a16="http://schemas.microsoft.com/office/drawing/2014/main" id="{C1F2F830-1D88-0B46-9C4D-FC0F9493D800}"/>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38" name="Picture 37" descr="A picture containing flower, animal, fruit, coral&#10;&#10;Description automatically generated">
            <a:extLst>
              <a:ext uri="{FF2B5EF4-FFF2-40B4-BE49-F238E27FC236}">
                <a16:creationId xmlns:a16="http://schemas.microsoft.com/office/drawing/2014/main" id="{8DDC089D-9961-3B40-BB2F-648341CE087B}"/>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9" name="Picture 38" descr="A picture containing animal, table, colored, colorful&#10;&#10;Description automatically generated">
            <a:extLst>
              <a:ext uri="{FF2B5EF4-FFF2-40B4-BE49-F238E27FC236}">
                <a16:creationId xmlns:a16="http://schemas.microsoft.com/office/drawing/2014/main" id="{E43C8977-F694-C048-BAD2-275FF983A359}"/>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3479799" y="1381125"/>
            <a:ext cx="1005590" cy="1217083"/>
          </a:xfrm>
          <a:prstGeom prst="rect">
            <a:avLst/>
          </a:prstGeom>
          <a:effectLst>
            <a:reflection stA="48000" endPos="57000" dir="5400000" sy="-100000" algn="bl" rotWithShape="0"/>
          </a:effectLst>
        </p:spPr>
      </p:pic>
      <p:pic>
        <p:nvPicPr>
          <p:cNvPr id="41" name="Picture 40" descr="A picture containing lot, colorful, many, decorated&#10;&#10;Description automatically generated">
            <a:extLst>
              <a:ext uri="{FF2B5EF4-FFF2-40B4-BE49-F238E27FC236}">
                <a16:creationId xmlns:a16="http://schemas.microsoft.com/office/drawing/2014/main" id="{D87B6914-8A5F-3946-A7A9-305785FC9178}"/>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42" name="Picture 41" descr="A picture containing flower, cake, cutting, cut&#10;&#10;Description automatically generated">
            <a:extLst>
              <a:ext uri="{FF2B5EF4-FFF2-40B4-BE49-F238E27FC236}">
                <a16:creationId xmlns:a16="http://schemas.microsoft.com/office/drawing/2014/main" id="{0E7A3C61-AA28-5B46-95BE-EF5D20CF8339}"/>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5" name="Picture 4" descr="A close up of a purple flower&#10;&#10;Description automatically generated">
            <a:extLst>
              <a:ext uri="{FF2B5EF4-FFF2-40B4-BE49-F238E27FC236}">
                <a16:creationId xmlns:a16="http://schemas.microsoft.com/office/drawing/2014/main" id="{1B60E3F4-8ABC-2144-B944-6680F8805F24}"/>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8710" y="1583615"/>
            <a:ext cx="3203721" cy="3093248"/>
          </a:xfrm>
          <a:prstGeom prst="rect">
            <a:avLst/>
          </a:prstGeom>
        </p:spPr>
      </p:pic>
    </p:spTree>
    <p:extLst>
      <p:ext uri="{BB962C8B-B14F-4D97-AF65-F5344CB8AC3E}">
        <p14:creationId xmlns:p14="http://schemas.microsoft.com/office/powerpoint/2010/main" val="1608179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3 - TYK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3" name="Picture 42" descr="A close up of a flower&#10;&#10;Description automatically generated">
            <a:extLst>
              <a:ext uri="{FF2B5EF4-FFF2-40B4-BE49-F238E27FC236}">
                <a16:creationId xmlns:a16="http://schemas.microsoft.com/office/drawing/2014/main" id="{C005E01D-7A0B-0F44-92A8-7CB1BBDA5B70}"/>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44" name="Picture 43" descr="A picture containing large, board, covered, holding&#10;&#10;Description automatically generated">
            <a:extLst>
              <a:ext uri="{FF2B5EF4-FFF2-40B4-BE49-F238E27FC236}">
                <a16:creationId xmlns:a16="http://schemas.microsoft.com/office/drawing/2014/main" id="{4A8AC5DD-AAD6-0C4F-B923-75FE47DDB6A0}"/>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8163980" y="1406525"/>
            <a:ext cx="1132600" cy="1166283"/>
          </a:xfrm>
          <a:prstGeom prst="rect">
            <a:avLst/>
          </a:prstGeom>
          <a:effectLst>
            <a:reflection stA="48000" endPos="57000" dir="5400000" sy="-100000" algn="bl" rotWithShape="0"/>
          </a:effectLst>
        </p:spPr>
      </p:pic>
      <p:pic>
        <p:nvPicPr>
          <p:cNvPr id="45" name="Picture 44" descr="A picture containing flower, animal, fruit, coral&#10;&#10;Description automatically generated">
            <a:extLst>
              <a:ext uri="{FF2B5EF4-FFF2-40B4-BE49-F238E27FC236}">
                <a16:creationId xmlns:a16="http://schemas.microsoft.com/office/drawing/2014/main" id="{0ACAF5CA-225C-D64E-8CA4-A03EA42A5091}"/>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47" name="Picture 46" descr="A picture containing lot, colorful, many, decorated&#10;&#10;Description automatically generated">
            <a:extLst>
              <a:ext uri="{FF2B5EF4-FFF2-40B4-BE49-F238E27FC236}">
                <a16:creationId xmlns:a16="http://schemas.microsoft.com/office/drawing/2014/main" id="{12110C5D-0CC9-4D4B-A81A-9EC5C2D79A5A}"/>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48" name="Picture 47" descr="A picture containing flower, cake, cutting, cut&#10;&#10;Description automatically generated">
            <a:extLst>
              <a:ext uri="{FF2B5EF4-FFF2-40B4-BE49-F238E27FC236}">
                <a16:creationId xmlns:a16="http://schemas.microsoft.com/office/drawing/2014/main" id="{BDB2F7A0-4991-DF45-BBDE-92E3203EC5BB}"/>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49" name="Picture 48" descr="A close up of a flower&#10;&#10;Description automatically generated">
            <a:extLst>
              <a:ext uri="{FF2B5EF4-FFF2-40B4-BE49-F238E27FC236}">
                <a16:creationId xmlns:a16="http://schemas.microsoft.com/office/drawing/2014/main" id="{DC00E878-1215-8C47-A63D-F8E8E7A2F215}"/>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5" name="Picture 4" descr="A picture containing colorful, necklace, decorated, table&#10;&#10;Description automatically generated">
            <a:extLst>
              <a:ext uri="{FF2B5EF4-FFF2-40B4-BE49-F238E27FC236}">
                <a16:creationId xmlns:a16="http://schemas.microsoft.com/office/drawing/2014/main" id="{4EE0F56B-9555-484C-80DF-4D53CFF46790}"/>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7315" y="1283516"/>
            <a:ext cx="2769845" cy="3352392"/>
          </a:xfrm>
          <a:prstGeom prst="rect">
            <a:avLst/>
          </a:prstGeom>
        </p:spPr>
      </p:pic>
    </p:spTree>
    <p:extLst>
      <p:ext uri="{BB962C8B-B14F-4D97-AF65-F5344CB8AC3E}">
        <p14:creationId xmlns:p14="http://schemas.microsoft.com/office/powerpoint/2010/main" val="200830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3 - HPK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5" name="Picture 24" descr="A picture containing lot, colorful, many, decorated&#10;&#10;Description automatically generated">
            <a:extLst>
              <a:ext uri="{FF2B5EF4-FFF2-40B4-BE49-F238E27FC236}">
                <a16:creationId xmlns:a16="http://schemas.microsoft.com/office/drawing/2014/main" id="{56A09F98-CF91-9043-8401-3ACB74BB3789}"/>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27" name="Picture 26" descr="A picture containing flower, cake, cutting, cut&#10;&#10;Description automatically generated">
            <a:extLst>
              <a:ext uri="{FF2B5EF4-FFF2-40B4-BE49-F238E27FC236}">
                <a16:creationId xmlns:a16="http://schemas.microsoft.com/office/drawing/2014/main" id="{ED330BD4-ED0A-D440-B54E-3E9BBC20A655}"/>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28" name="Picture 27" descr="A close up of a flower&#10;&#10;Description automatically generated">
            <a:extLst>
              <a:ext uri="{FF2B5EF4-FFF2-40B4-BE49-F238E27FC236}">
                <a16:creationId xmlns:a16="http://schemas.microsoft.com/office/drawing/2014/main" id="{86ECB876-34DB-414A-B213-7BF02F014548}"/>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30" name="Picture 29" descr="A close up of a flower&#10;&#10;Description automatically generated">
            <a:extLst>
              <a:ext uri="{FF2B5EF4-FFF2-40B4-BE49-F238E27FC236}">
                <a16:creationId xmlns:a16="http://schemas.microsoft.com/office/drawing/2014/main" id="{0CE49AC2-E29C-494B-81FD-83D335465DE4}"/>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9516533" y="1401234"/>
            <a:ext cx="1073024" cy="1176865"/>
          </a:xfrm>
          <a:prstGeom prst="rect">
            <a:avLst/>
          </a:prstGeom>
          <a:effectLst>
            <a:reflection stA="48000" endPos="57000" dir="5400000" sy="-100000" algn="bl" rotWithShape="0"/>
          </a:effectLst>
        </p:spPr>
      </p:pic>
      <p:pic>
        <p:nvPicPr>
          <p:cNvPr id="32" name="Picture 31" descr="A picture containing flower, animal, fruit, coral&#10;&#10;Description automatically generated">
            <a:extLst>
              <a:ext uri="{FF2B5EF4-FFF2-40B4-BE49-F238E27FC236}">
                <a16:creationId xmlns:a16="http://schemas.microsoft.com/office/drawing/2014/main" id="{4D7F3670-C198-3649-A010-9D067FEEFE82}"/>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3" name="Picture 32" descr="A picture containing animal, table, colored, colorful&#10;&#10;Description automatically generated">
            <a:extLst>
              <a:ext uri="{FF2B5EF4-FFF2-40B4-BE49-F238E27FC236}">
                <a16:creationId xmlns:a16="http://schemas.microsoft.com/office/drawing/2014/main" id="{0B9B9FD8-0797-B14D-91D7-298F753E0309}"/>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5" name="Picture 4" descr="A picture containing snow, street, covered, fruit&#10;&#10;Description automatically generated">
            <a:extLst>
              <a:ext uri="{FF2B5EF4-FFF2-40B4-BE49-F238E27FC236}">
                <a16:creationId xmlns:a16="http://schemas.microsoft.com/office/drawing/2014/main" id="{A19C39CF-19B1-FE4C-BAB3-3125F4398B36}"/>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8479" y="1149933"/>
            <a:ext cx="3416300" cy="3517900"/>
          </a:xfrm>
          <a:prstGeom prst="rect">
            <a:avLst/>
          </a:prstGeom>
        </p:spPr>
      </p:pic>
    </p:spTree>
    <p:extLst>
      <p:ext uri="{BB962C8B-B14F-4D97-AF65-F5344CB8AC3E}">
        <p14:creationId xmlns:p14="http://schemas.microsoft.com/office/powerpoint/2010/main" val="4219935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3 - AC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32" descr="A picture containing lot, colorful, many, decorated&#10;&#10;Description automatically generated">
            <a:extLst>
              <a:ext uri="{FF2B5EF4-FFF2-40B4-BE49-F238E27FC236}">
                <a16:creationId xmlns:a16="http://schemas.microsoft.com/office/drawing/2014/main" id="{DA1F35EF-3CA3-EB4D-AA12-D13EAD4ED56B}"/>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34" name="Picture 33" descr="A picture containing flower, cake, cutting, cut&#10;&#10;Description automatically generated">
            <a:extLst>
              <a:ext uri="{FF2B5EF4-FFF2-40B4-BE49-F238E27FC236}">
                <a16:creationId xmlns:a16="http://schemas.microsoft.com/office/drawing/2014/main" id="{40E48B74-155F-0D42-8647-7F6747D8699E}"/>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35" name="Picture 34" descr="A close up of a flower&#10;&#10;Description automatically generated">
            <a:extLst>
              <a:ext uri="{FF2B5EF4-FFF2-40B4-BE49-F238E27FC236}">
                <a16:creationId xmlns:a16="http://schemas.microsoft.com/office/drawing/2014/main" id="{6E44150C-7A6A-F045-BBAD-D63142680E2F}"/>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37" name="Picture 36" descr="A picture containing flower, animal, fruit, coral&#10;&#10;Description automatically generated">
            <a:extLst>
              <a:ext uri="{FF2B5EF4-FFF2-40B4-BE49-F238E27FC236}">
                <a16:creationId xmlns:a16="http://schemas.microsoft.com/office/drawing/2014/main" id="{042C0F4E-FEAF-9F44-9303-C12840BEA732}"/>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10885204" y="1325033"/>
            <a:ext cx="1028599" cy="1329266"/>
          </a:xfrm>
          <a:prstGeom prst="rect">
            <a:avLst/>
          </a:prstGeom>
          <a:effectLst>
            <a:reflection stA="48000" endPos="57000" dir="5400000" sy="-100000" algn="bl" rotWithShape="0"/>
          </a:effectLst>
        </p:spPr>
      </p:pic>
      <p:pic>
        <p:nvPicPr>
          <p:cNvPr id="38" name="Picture 37" descr="A picture containing animal, table, colored, colorful&#10;&#10;Description automatically generated">
            <a:extLst>
              <a:ext uri="{FF2B5EF4-FFF2-40B4-BE49-F238E27FC236}">
                <a16:creationId xmlns:a16="http://schemas.microsoft.com/office/drawing/2014/main" id="{8002ABA6-E936-604A-BF2E-A479BA075720}"/>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39" name="Picture 38" descr="A picture containing large, board, covered, holding&#10;&#10;Description automatically generated">
            <a:extLst>
              <a:ext uri="{FF2B5EF4-FFF2-40B4-BE49-F238E27FC236}">
                <a16:creationId xmlns:a16="http://schemas.microsoft.com/office/drawing/2014/main" id="{40A029D3-4544-794F-967E-897FEE081E57}"/>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9433979" y="1406525"/>
            <a:ext cx="1132600" cy="1166283"/>
          </a:xfrm>
          <a:prstGeom prst="rect">
            <a:avLst/>
          </a:prstGeom>
          <a:effectLst>
            <a:reflection stA="48000" endPos="57000" dir="5400000" sy="-100000" algn="bl" rotWithShape="0"/>
          </a:effectLst>
        </p:spPr>
      </p:pic>
      <p:pic>
        <p:nvPicPr>
          <p:cNvPr id="5" name="Picture 4" descr="A close up of a flower&#10;&#10;Description automatically generated">
            <a:extLst>
              <a:ext uri="{FF2B5EF4-FFF2-40B4-BE49-F238E27FC236}">
                <a16:creationId xmlns:a16="http://schemas.microsoft.com/office/drawing/2014/main" id="{AFEE9D74-468B-4E41-9488-368F66FE9EE5}"/>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1276" y="1265573"/>
            <a:ext cx="3149600" cy="3454400"/>
          </a:xfrm>
          <a:prstGeom prst="rect">
            <a:avLst/>
          </a:prstGeom>
        </p:spPr>
      </p:pic>
    </p:spTree>
    <p:extLst>
      <p:ext uri="{BB962C8B-B14F-4D97-AF65-F5344CB8AC3E}">
        <p14:creationId xmlns:p14="http://schemas.microsoft.com/office/powerpoint/2010/main" val="2075554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3 - AMPK𝛽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lot, colorful, many, decorated&#10;&#10;Description automatically generated">
            <a:extLst>
              <a:ext uri="{FF2B5EF4-FFF2-40B4-BE49-F238E27FC236}">
                <a16:creationId xmlns:a16="http://schemas.microsoft.com/office/drawing/2014/main" id="{4B1918C7-00A7-384B-ADE8-D44D0C502C72}"/>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tretch>
            <a:fillRect/>
          </a:stretch>
        </p:blipFill>
        <p:spPr>
          <a:xfrm>
            <a:off x="556687" y="1576494"/>
            <a:ext cx="1433706" cy="826344"/>
          </a:xfrm>
          <a:prstGeom prst="rect">
            <a:avLst/>
          </a:prstGeom>
          <a:effectLst>
            <a:reflection stA="48000" endPos="57000" dir="5400000" sy="-100000" algn="bl" rotWithShape="0"/>
            <a:softEdge rad="0"/>
          </a:effectLst>
        </p:spPr>
      </p:pic>
      <p:pic>
        <p:nvPicPr>
          <p:cNvPr id="14" name="Picture 13" descr="A picture containing flower, cake, cutting, cut&#10;&#10;Description automatically generated">
            <a:extLst>
              <a:ext uri="{FF2B5EF4-FFF2-40B4-BE49-F238E27FC236}">
                <a16:creationId xmlns:a16="http://schemas.microsoft.com/office/drawing/2014/main" id="{55C21F5F-9228-354E-94A4-C03FC8A1F078}"/>
              </a:ext>
            </a:extLst>
          </p:cNvPr>
          <p:cNvPicPr>
            <a:picLocks noChangeAspect="1"/>
          </p:cNvPicPr>
          <p:nvPr userDrawn="1"/>
        </p:nvPicPr>
        <p:blipFill>
          <a:blip r:embed="rId4" cstate="email">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2139133" y="1397000"/>
            <a:ext cx="980460" cy="1185332"/>
          </a:xfrm>
          <a:prstGeom prst="rect">
            <a:avLst/>
          </a:prstGeom>
          <a:effectLst>
            <a:reflection stA="48000" endPos="57000" dir="5400000" sy="-100000" algn="bl" rotWithShape="0"/>
          </a:effectLst>
        </p:spPr>
      </p:pic>
      <p:pic>
        <p:nvPicPr>
          <p:cNvPr id="15" name="Picture 14" descr="A close up of a flower&#10;&#10;Description automatically generated">
            <a:extLst>
              <a:ext uri="{FF2B5EF4-FFF2-40B4-BE49-F238E27FC236}">
                <a16:creationId xmlns:a16="http://schemas.microsoft.com/office/drawing/2014/main" id="{373A2D3F-8B48-3441-AA56-25EA3DEAB311}"/>
              </a:ext>
            </a:extLst>
          </p:cNvPr>
          <p:cNvPicPr>
            <a:picLocks noChangeAspect="1"/>
          </p:cNvPicPr>
          <p:nvPr userDrawn="1"/>
        </p:nvPicPr>
        <p:blipFill>
          <a:blip r:embed="rId6" cstate="email">
            <a:alphaModFix amt="40000"/>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3541184" y="1498600"/>
            <a:ext cx="1017209" cy="982133"/>
          </a:xfrm>
          <a:prstGeom prst="rect">
            <a:avLst/>
          </a:prstGeom>
          <a:effectLst>
            <a:reflection stA="48000" endPos="57000" dir="5400000" sy="-100000" algn="bl" rotWithShape="0"/>
          </a:effectLst>
        </p:spPr>
      </p:pic>
      <p:pic>
        <p:nvPicPr>
          <p:cNvPr id="22" name="Picture 21" descr="A picture containing animal, table, colored, colorful&#10;&#10;Description automatically generated">
            <a:extLst>
              <a:ext uri="{FF2B5EF4-FFF2-40B4-BE49-F238E27FC236}">
                <a16:creationId xmlns:a16="http://schemas.microsoft.com/office/drawing/2014/main" id="{0B0B27B8-B461-4C45-9F77-67FB2C074AF6}"/>
              </a:ext>
            </a:extLst>
          </p:cNvPr>
          <p:cNvPicPr>
            <a:picLocks noChangeAspect="1"/>
          </p:cNvPicPr>
          <p:nvPr userDrawn="1"/>
        </p:nvPicPr>
        <p:blipFill>
          <a:blip r:embed="rId8" cstate="email">
            <a:alphaModFix amt="40000"/>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tretch>
            <a:fillRect/>
          </a:stretch>
        </p:blipFill>
        <p:spPr>
          <a:xfrm>
            <a:off x="8238064" y="1381125"/>
            <a:ext cx="1005590" cy="1217083"/>
          </a:xfrm>
          <a:prstGeom prst="rect">
            <a:avLst/>
          </a:prstGeom>
          <a:effectLst>
            <a:reflection stA="48000" endPos="57000" dir="5400000" sy="-100000" algn="bl" rotWithShape="0"/>
          </a:effectLst>
        </p:spPr>
      </p:pic>
      <p:pic>
        <p:nvPicPr>
          <p:cNvPr id="23" name="Picture 22" descr="A picture containing large, board, covered, holding&#10;&#10;Description automatically generated">
            <a:extLst>
              <a:ext uri="{FF2B5EF4-FFF2-40B4-BE49-F238E27FC236}">
                <a16:creationId xmlns:a16="http://schemas.microsoft.com/office/drawing/2014/main" id="{06AECB45-9EDC-5745-8A99-E97012465FF0}"/>
              </a:ext>
            </a:extLst>
          </p:cNvPr>
          <p:cNvPicPr>
            <a:picLocks noChangeAspect="1"/>
          </p:cNvPicPr>
          <p:nvPr userDrawn="1"/>
        </p:nvPicPr>
        <p:blipFill>
          <a:blip r:embed="rId10" cstate="email">
            <a:alphaModFix amt="40000"/>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val="0"/>
              </a:ext>
            </a:extLst>
          </a:blip>
          <a:stretch>
            <a:fillRect/>
          </a:stretch>
        </p:blipFill>
        <p:spPr>
          <a:xfrm>
            <a:off x="9433979" y="1406525"/>
            <a:ext cx="1132600" cy="1166283"/>
          </a:xfrm>
          <a:prstGeom prst="rect">
            <a:avLst/>
          </a:prstGeom>
          <a:effectLst>
            <a:reflection stA="48000" endPos="57000" dir="5400000" sy="-100000" algn="bl" rotWithShape="0"/>
          </a:effectLst>
        </p:spPr>
      </p:pic>
      <p:pic>
        <p:nvPicPr>
          <p:cNvPr id="24" name="Picture 23" descr="A close up of a flower&#10;&#10;Description automatically generated">
            <a:extLst>
              <a:ext uri="{FF2B5EF4-FFF2-40B4-BE49-F238E27FC236}">
                <a16:creationId xmlns:a16="http://schemas.microsoft.com/office/drawing/2014/main" id="{76EB226E-5807-434D-B844-D360BDFDF185}"/>
              </a:ext>
            </a:extLst>
          </p:cNvPr>
          <p:cNvPicPr>
            <a:picLocks noChangeAspect="1"/>
          </p:cNvPicPr>
          <p:nvPr userDrawn="1"/>
        </p:nvPicPr>
        <p:blipFill>
          <a:blip r:embed="rId12" cstate="email">
            <a:alphaModFix amt="40000"/>
            <a:extLst>
              <a:ext uri="{BEBA8EAE-BF5A-486C-A8C5-ECC9F3942E4B}">
                <a14:imgProps xmlns:a14="http://schemas.microsoft.com/office/drawing/2010/main">
                  <a14:imgLayer r:embed="rId13">
                    <a14:imgEffect>
                      <a14:artisticBlur radius="5"/>
                    </a14:imgEffect>
                  </a14:imgLayer>
                </a14:imgProps>
              </a:ext>
              <a:ext uri="{28A0092B-C50C-407E-A947-70E740481C1C}">
                <a14:useLocalDpi xmlns:a14="http://schemas.microsoft.com/office/drawing/2010/main" val="0"/>
              </a:ext>
            </a:extLst>
          </a:blip>
          <a:stretch>
            <a:fillRect/>
          </a:stretch>
        </p:blipFill>
        <p:spPr>
          <a:xfrm>
            <a:off x="10837333" y="1401234"/>
            <a:ext cx="1073024" cy="1176865"/>
          </a:xfrm>
          <a:prstGeom prst="rect">
            <a:avLst/>
          </a:prstGeom>
          <a:effectLst>
            <a:reflection stA="48000" endPos="57000" dir="5400000" sy="-100000" algn="bl" rotWithShape="0"/>
          </a:effectLst>
        </p:spPr>
      </p:pic>
      <p:pic>
        <p:nvPicPr>
          <p:cNvPr id="5" name="Picture 4" descr="A close up of a decorated tree&#10;&#10;Description automatically generated">
            <a:extLst>
              <a:ext uri="{FF2B5EF4-FFF2-40B4-BE49-F238E27FC236}">
                <a16:creationId xmlns:a16="http://schemas.microsoft.com/office/drawing/2014/main" id="{7FC9B265-60D1-6941-A425-3ACB2C183BC0}"/>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3780" y="431334"/>
            <a:ext cx="3302000" cy="4267200"/>
          </a:xfrm>
          <a:prstGeom prst="rect">
            <a:avLst/>
          </a:prstGeom>
        </p:spPr>
      </p:pic>
    </p:spTree>
    <p:extLst>
      <p:ext uri="{BB962C8B-B14F-4D97-AF65-F5344CB8AC3E}">
        <p14:creationId xmlns:p14="http://schemas.microsoft.com/office/powerpoint/2010/main" val="180957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descr="A picture containing decorated, colorful, many, display&#10;&#10;Description automatically generated">
            <a:extLst>
              <a:ext uri="{FF2B5EF4-FFF2-40B4-BE49-F238E27FC236}">
                <a16:creationId xmlns:a16="http://schemas.microsoft.com/office/drawing/2014/main" id="{516DD785-BB01-FF4A-BE37-3AABDC3DB986}"/>
              </a:ext>
            </a:extLst>
          </p:cNvPr>
          <p:cNvPicPr>
            <a:picLocks noChangeAspect="1"/>
          </p:cNvPicPr>
          <p:nvPr userDrawn="1"/>
        </p:nvPicPr>
        <p:blipFill>
          <a:blip r:embed="rId2" cstate="email">
            <a:alphaModFix amt="2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909514" y="2563874"/>
            <a:ext cx="1445337" cy="818898"/>
          </a:xfrm>
          <a:prstGeom prst="rect">
            <a:avLst/>
          </a:prstGeom>
        </p:spPr>
      </p:pic>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4" cstate="email">
            <a:alphaModFix amt="7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7139499" y="2056957"/>
            <a:ext cx="1858792" cy="1858792"/>
          </a:xfrm>
          <a:prstGeom prst="rect">
            <a:avLst/>
          </a:prstGeom>
        </p:spPr>
      </p:pic>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2520406" y="2542257"/>
            <a:ext cx="972523" cy="91701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8" cstate="email">
            <a:alphaModFix amt="2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9971077"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8818008"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3658484" y="2444898"/>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animal, table, colored, colorful&#10;&#10;Description automatically generated">
            <a:extLst>
              <a:ext uri="{FF2B5EF4-FFF2-40B4-BE49-F238E27FC236}">
                <a16:creationId xmlns:a16="http://schemas.microsoft.com/office/drawing/2014/main" id="{FFC7ADD2-BBBC-0045-82EE-76E0458EDD77}"/>
              </a:ext>
            </a:extLst>
          </p:cNvPr>
          <p:cNvPicPr>
            <a:picLocks noChangeAspect="1"/>
          </p:cNvPicPr>
          <p:nvPr userDrawn="1"/>
        </p:nvPicPr>
        <p:blipFill>
          <a:blip r:embed="rId14" cstate="email">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795021" y="1413118"/>
            <a:ext cx="2601959" cy="3188148"/>
          </a:xfrm>
          <a:prstGeom prst="rect">
            <a:avLst/>
          </a:prstGeom>
        </p:spPr>
      </p:pic>
    </p:spTree>
    <p:extLst>
      <p:ext uri="{BB962C8B-B14F-4D97-AF65-F5344CB8AC3E}">
        <p14:creationId xmlns:p14="http://schemas.microsoft.com/office/powerpoint/2010/main" val="1529064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a:t>
            </a:r>
          </a:p>
          <a:p>
            <a:pPr algn="ctr" defTabSz="457063">
              <a:spcBef>
                <a:spcPts val="0"/>
              </a:spcBef>
              <a:defRPr/>
            </a:pPr>
            <a:r>
              <a:rPr lang="en-US" sz="1500">
                <a:solidFill>
                  <a:schemeClr val="accent6"/>
                </a:solidFill>
              </a:rPr>
              <a:t>Cambridge, MA 02139 USA</a:t>
            </a:r>
          </a:p>
          <a:p>
            <a:pPr algn="ctr" defTabSz="457063">
              <a:spcBef>
                <a:spcPts val="0"/>
              </a:spcBef>
              <a:defRPr/>
            </a:pPr>
            <a:endParaRPr lang="en-US" sz="1500">
              <a:solidFill>
                <a:schemeClr val="accent6"/>
              </a:solidFill>
            </a:endParaRPr>
          </a:p>
          <a:p>
            <a:pPr algn="ctr" defTabSz="457063">
              <a:spcBef>
                <a:spcPts val="0"/>
              </a:spcBef>
              <a:defRPr/>
            </a:pPr>
            <a:r>
              <a:rPr lang="en-US" sz="1500" u="none" err="1">
                <a:solidFill>
                  <a:schemeClr val="accent6"/>
                </a:solidFill>
              </a:rPr>
              <a:t>nimbustx.com</a:t>
            </a:r>
            <a:endParaRPr lang="en-US" sz="1500" u="none">
              <a:solidFill>
                <a:schemeClr val="accent6"/>
              </a:solidFill>
            </a:endParaRPr>
          </a:p>
        </p:txBody>
      </p:sp>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 clock&#10;&#10;Description automatically generated">
            <a:extLst>
              <a:ext uri="{FF2B5EF4-FFF2-40B4-BE49-F238E27FC236}">
                <a16:creationId xmlns:a16="http://schemas.microsoft.com/office/drawing/2014/main" id="{CDC48C86-EA0D-7945-BB17-349F91B49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555" y="2626437"/>
            <a:ext cx="2862072" cy="930526"/>
          </a:xfrm>
          <a:prstGeom prst="rect">
            <a:avLst/>
          </a:prstGeom>
        </p:spPr>
      </p:pic>
    </p:spTree>
    <p:extLst>
      <p:ext uri="{BB962C8B-B14F-4D97-AF65-F5344CB8AC3E}">
        <p14:creationId xmlns:p14="http://schemas.microsoft.com/office/powerpoint/2010/main" val="1496000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ing Slide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 clock&#10;&#10;Description automatically generated">
            <a:extLst>
              <a:ext uri="{FF2B5EF4-FFF2-40B4-BE49-F238E27FC236}">
                <a16:creationId xmlns:a16="http://schemas.microsoft.com/office/drawing/2014/main" id="{CDC48C86-EA0D-7945-BB17-349F91B49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555" y="358618"/>
            <a:ext cx="2862072" cy="930526"/>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1396392"/>
            <a:ext cx="12192000" cy="323165"/>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 </a:t>
            </a:r>
            <a:r>
              <a:rPr lang="en-US" sz="1500" b="0" i="0" kern="1200">
                <a:solidFill>
                  <a:schemeClr val="accent2"/>
                </a:solidFill>
                <a:effectLst/>
                <a:latin typeface="+mn-lt"/>
                <a:ea typeface="+mn-ea"/>
                <a:cs typeface="+mn-cs"/>
              </a:rPr>
              <a:t>•</a:t>
            </a:r>
            <a:r>
              <a:rPr lang="en-US" sz="1500" b="0" i="0" kern="1200">
                <a:solidFill>
                  <a:schemeClr val="tx1"/>
                </a:solidFill>
                <a:effectLst/>
                <a:latin typeface="+mn-lt"/>
                <a:ea typeface="+mn-ea"/>
                <a:cs typeface="+mn-cs"/>
              </a:rPr>
              <a:t> </a:t>
            </a:r>
            <a:r>
              <a:rPr lang="en-US" sz="1500">
                <a:solidFill>
                  <a:schemeClr val="accent6"/>
                </a:solidFill>
              </a:rPr>
              <a:t>Cambridge, MA 02139 USA </a:t>
            </a:r>
            <a:r>
              <a:rPr lang="en-US" sz="1500" b="0" i="0" kern="1200">
                <a:solidFill>
                  <a:schemeClr val="accent2"/>
                </a:solidFill>
                <a:effectLst/>
                <a:latin typeface="+mn-lt"/>
                <a:ea typeface="+mn-ea"/>
                <a:cs typeface="+mn-cs"/>
              </a:rPr>
              <a:t>•</a:t>
            </a:r>
            <a:r>
              <a:rPr lang="en-US" sz="1500" b="0" i="0" u="none" kern="1200">
                <a:solidFill>
                  <a:schemeClr val="accent6"/>
                </a:solidFill>
                <a:effectLst/>
                <a:latin typeface="+mn-lt"/>
                <a:ea typeface="+mn-ea"/>
                <a:cs typeface="+mn-cs"/>
              </a:rPr>
              <a:t> </a:t>
            </a:r>
            <a:r>
              <a:rPr lang="en-US" sz="1500" u="none" err="1">
                <a:solidFill>
                  <a:schemeClr val="accent6"/>
                </a:solidFill>
              </a:rPr>
              <a:t>nimbustx.com</a:t>
            </a:r>
            <a:endParaRPr lang="en-US" sz="1500" u="none">
              <a:solidFill>
                <a:schemeClr val="accent6"/>
              </a:solidFill>
            </a:endParaRPr>
          </a:p>
        </p:txBody>
      </p:sp>
      <p:sp>
        <p:nvSpPr>
          <p:cNvPr id="4" name="Picture Placeholder 3">
            <a:extLst>
              <a:ext uri="{FF2B5EF4-FFF2-40B4-BE49-F238E27FC236}">
                <a16:creationId xmlns:a16="http://schemas.microsoft.com/office/drawing/2014/main" id="{1BDF089E-47AA-9A47-B7C9-79D66EBDA88E}"/>
              </a:ext>
            </a:extLst>
          </p:cNvPr>
          <p:cNvSpPr>
            <a:spLocks noGrp="1"/>
          </p:cNvSpPr>
          <p:nvPr>
            <p:ph type="pic" sz="quarter" idx="10"/>
          </p:nvPr>
        </p:nvSpPr>
        <p:spPr>
          <a:xfrm>
            <a:off x="0" y="1812758"/>
            <a:ext cx="12191999" cy="4720665"/>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558026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with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952EBDB-1B88-4547-813A-7817BD84B0F1}" type="slidenum">
              <a:rPr lang="en-US" smtClean="0"/>
              <a:t>‹#›</a:t>
            </a:fld>
            <a:endParaRPr lang="en-US"/>
          </a:p>
        </p:txBody>
      </p:sp>
      <p:sp>
        <p:nvSpPr>
          <p:cNvPr id="8" name="Text Placeholder 7"/>
          <p:cNvSpPr>
            <a:spLocks noGrp="1"/>
          </p:cNvSpPr>
          <p:nvPr>
            <p:ph type="body" sz="quarter" idx="13"/>
          </p:nvPr>
        </p:nvSpPr>
        <p:spPr>
          <a:xfrm>
            <a:off x="613346" y="1267547"/>
            <a:ext cx="11069638" cy="4791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9539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omparison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30D03BD-2A20-496E-AFC7-5F6630D66529}"/>
              </a:ext>
            </a:extLst>
          </p:cNvPr>
          <p:cNvGraphicFramePr>
            <a:graphicFrameLocks noChangeAspect="1"/>
          </p:cNvGraphicFramePr>
          <p:nvPr userDrawn="1">
            <p:custDataLst>
              <p:tags r:id="rId1"/>
            </p:custDataLst>
            <p:extLst>
              <p:ext uri="{D42A27DB-BD31-4B8C-83A1-F6EECF244321}">
                <p14:modId xmlns:p14="http://schemas.microsoft.com/office/powerpoint/2010/main" val="3660150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230D03BD-2A20-496E-AFC7-5F6630D665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1CFA24-F831-479E-B967-C61B15FA4A3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2">
            <a:extLst>
              <a:ext uri="{FF2B5EF4-FFF2-40B4-BE49-F238E27FC236}">
                <a16:creationId xmlns:a16="http://schemas.microsoft.com/office/drawing/2014/main" id="{8E9E4F3A-0945-CF46-9E5C-E309B0E52A4B}"/>
              </a:ext>
            </a:extLst>
          </p:cNvPr>
          <p:cNvSpPr>
            <a:spLocks noGrp="1"/>
          </p:cNvSpPr>
          <p:nvPr>
            <p:ph sz="half" idx="11"/>
          </p:nvPr>
        </p:nvSpPr>
        <p:spPr>
          <a:xfrm>
            <a:off x="322774" y="1792109"/>
            <a:ext cx="5532629" cy="4622827"/>
          </a:xfrm>
          <a:prstGeom prst="rect">
            <a:avLst/>
          </a:prstGeom>
        </p:spPr>
        <p:txBody>
          <a:bodyPr/>
          <a:lstStyle>
            <a:lvl1pPr>
              <a:spcBef>
                <a:spcPts val="600"/>
              </a:spcBef>
              <a:spcAft>
                <a:spcPts val="600"/>
              </a:spcAft>
              <a:defRPr b="1"/>
            </a:lvl1pPr>
            <a:lvl2pPr>
              <a:spcBef>
                <a:spcPts val="600"/>
              </a:spcBef>
              <a:spcAft>
                <a:spcPts val="600"/>
              </a:spcAft>
              <a:defRPr/>
            </a:lvl2pPr>
            <a:lvl3pPr>
              <a:spcBef>
                <a:spcPts val="600"/>
              </a:spcBef>
              <a:spcAft>
                <a:spcPts val="600"/>
              </a:spcAft>
              <a:defRPr/>
            </a:lvl3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0F11E7F6-DDC7-CA45-824A-84E0106EC8D2}"/>
              </a:ext>
            </a:extLst>
          </p:cNvPr>
          <p:cNvSpPr>
            <a:spLocks noGrp="1"/>
          </p:cNvSpPr>
          <p:nvPr>
            <p:ph sz="half" idx="2"/>
          </p:nvPr>
        </p:nvSpPr>
        <p:spPr>
          <a:xfrm>
            <a:off x="6320666" y="1791854"/>
            <a:ext cx="5523549" cy="4618181"/>
          </a:xfrm>
          <a:prstGeom prst="rect">
            <a:avLst/>
          </a:prstGeom>
        </p:spPr>
        <p:txBody>
          <a:bodyPr/>
          <a:lstStyle>
            <a:lvl1pPr>
              <a:spcBef>
                <a:spcPts val="600"/>
              </a:spcBef>
              <a:spcAft>
                <a:spcPts val="600"/>
              </a:spcAft>
              <a:defRPr b="1"/>
            </a:lvl1pPr>
            <a:lvl2pPr>
              <a:spcBef>
                <a:spcPts val="600"/>
              </a:spcBef>
              <a:spcAft>
                <a:spcPts val="600"/>
              </a:spcAft>
              <a:defRPr/>
            </a:lvl2pPr>
            <a:lvl3pPr>
              <a:spcBef>
                <a:spcPts val="600"/>
              </a:spcBef>
              <a:spcAft>
                <a:spcPts val="600"/>
              </a:spcAft>
              <a:defRPr/>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3698CD3-DBF1-443A-BA11-5EE0A4C68B62}"/>
              </a:ext>
            </a:extLst>
          </p:cNvPr>
          <p:cNvSpPr>
            <a:spLocks noGrp="1"/>
          </p:cNvSpPr>
          <p:nvPr>
            <p:ph type="body" sz="quarter" idx="12" hasCustomPrompt="1"/>
          </p:nvPr>
        </p:nvSpPr>
        <p:spPr>
          <a:xfrm>
            <a:off x="321560" y="1187773"/>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11" name="Text Placeholder 3">
            <a:extLst>
              <a:ext uri="{FF2B5EF4-FFF2-40B4-BE49-F238E27FC236}">
                <a16:creationId xmlns:a16="http://schemas.microsoft.com/office/drawing/2014/main" id="{E10F071A-FDA9-4B90-A321-2C8DD985A74F}"/>
              </a:ext>
            </a:extLst>
          </p:cNvPr>
          <p:cNvSpPr>
            <a:spLocks noGrp="1"/>
          </p:cNvSpPr>
          <p:nvPr>
            <p:ph type="body" sz="quarter" idx="13" hasCustomPrompt="1"/>
          </p:nvPr>
        </p:nvSpPr>
        <p:spPr>
          <a:xfrm>
            <a:off x="6311778" y="1224718"/>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8" name="Footer Placeholder 7">
            <a:extLst>
              <a:ext uri="{FF2B5EF4-FFF2-40B4-BE49-F238E27FC236}">
                <a16:creationId xmlns:a16="http://schemas.microsoft.com/office/drawing/2014/main" id="{4CD6B7D5-EFCB-4635-8B4A-007997A786F0}"/>
              </a:ext>
            </a:extLst>
          </p:cNvPr>
          <p:cNvSpPr>
            <a:spLocks noGrp="1"/>
          </p:cNvSpPr>
          <p:nvPr>
            <p:ph type="ftr" sz="quarter" idx="14"/>
          </p:nvPr>
        </p:nvSpPr>
        <p:spPr/>
        <p:txBody>
          <a:bodyPr/>
          <a:lstStyle/>
          <a:p>
            <a:endParaRPr lang="en-US"/>
          </a:p>
        </p:txBody>
      </p:sp>
      <p:sp>
        <p:nvSpPr>
          <p:cNvPr id="12" name="Title Placeholder 1">
            <a:extLst>
              <a:ext uri="{FF2B5EF4-FFF2-40B4-BE49-F238E27FC236}">
                <a16:creationId xmlns:a16="http://schemas.microsoft.com/office/drawing/2014/main" id="{4247B978-C664-4758-8657-BF191545C323}"/>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663883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Ending_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ACDC2D-24D6-2047-9B96-06560154E4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69555" y="2626437"/>
            <a:ext cx="2860084" cy="927384"/>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a:t>
            </a:r>
          </a:p>
          <a:p>
            <a:pPr algn="ctr" defTabSz="457063">
              <a:spcBef>
                <a:spcPts val="0"/>
              </a:spcBef>
              <a:defRPr/>
            </a:pPr>
            <a:r>
              <a:rPr lang="en-US" sz="1500">
                <a:solidFill>
                  <a:schemeClr val="accent6"/>
                </a:solidFill>
              </a:rPr>
              <a:t>Cambridge, MA 02139 USA</a:t>
            </a:r>
          </a:p>
          <a:p>
            <a:pPr algn="ctr" defTabSz="457063">
              <a:spcBef>
                <a:spcPts val="0"/>
              </a:spcBef>
              <a:defRPr/>
            </a:pPr>
            <a:endParaRPr lang="en-US" sz="1500">
              <a:solidFill>
                <a:schemeClr val="accent6"/>
              </a:solidFill>
            </a:endParaRPr>
          </a:p>
          <a:p>
            <a:pPr algn="ctr" defTabSz="457063">
              <a:spcBef>
                <a:spcPts val="0"/>
              </a:spcBef>
              <a:defRPr/>
            </a:pPr>
            <a:r>
              <a:rPr lang="en-US" sz="1500" u="none" err="1">
                <a:solidFill>
                  <a:schemeClr val="accent6"/>
                </a:solidFill>
              </a:rPr>
              <a:t>nimbustx.com</a:t>
            </a:r>
            <a:endParaRPr lang="en-US" sz="1500" u="none">
              <a:solidFill>
                <a:schemeClr val="accent6"/>
              </a:solidFill>
            </a:endParaRPr>
          </a:p>
        </p:txBody>
      </p:sp>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090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6ABE75-E655-471E-9E3D-415A58AB842F}"/>
              </a:ext>
            </a:extLst>
          </p:cNvPr>
          <p:cNvGraphicFramePr>
            <a:graphicFrameLocks noChangeAspect="1"/>
          </p:cNvGraphicFramePr>
          <p:nvPr userDrawn="1">
            <p:custDataLst>
              <p:tags r:id="rId1"/>
            </p:custDataLst>
            <p:extLst>
              <p:ext uri="{D42A27DB-BD31-4B8C-83A1-F6EECF244321}">
                <p14:modId xmlns:p14="http://schemas.microsoft.com/office/powerpoint/2010/main" val="23682149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646ABE75-E655-471E-9E3D-415A58AB84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6A54D1-90B0-4B8C-9EEE-EC61696F2287}"/>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844FF1D1-BA5E-4F73-9A35-1054598EF562}"/>
              </a:ext>
            </a:extLst>
          </p:cNvPr>
          <p:cNvSpPr>
            <a:spLocks noGrp="1"/>
          </p:cNvSpPr>
          <p:nvPr>
            <p:ph type="ftr" sz="quarter" idx="10"/>
          </p:nvPr>
        </p:nvSpPr>
        <p:spPr>
          <a:xfrm>
            <a:off x="3068782" y="6493153"/>
            <a:ext cx="4114800" cy="246888"/>
          </a:xfrm>
        </p:spPr>
        <p:txBody>
          <a:bodyPr/>
          <a:lstStyle/>
          <a:p>
            <a:endParaRPr lang="en-US"/>
          </a:p>
        </p:txBody>
      </p:sp>
      <p:sp>
        <p:nvSpPr>
          <p:cNvPr id="6" name="Title Placeholder 1">
            <a:extLst>
              <a:ext uri="{FF2B5EF4-FFF2-40B4-BE49-F238E27FC236}">
                <a16:creationId xmlns:a16="http://schemas.microsoft.com/office/drawing/2014/main" id="{BF8847AC-E126-45D3-A5C8-B4A17AAF5C7B}"/>
              </a:ext>
            </a:extLst>
          </p:cNvPr>
          <p:cNvSpPr>
            <a:spLocks noGrp="1"/>
          </p:cNvSpPr>
          <p:nvPr>
            <p:ph type="title"/>
          </p:nvPr>
        </p:nvSpPr>
        <p:spPr>
          <a:xfrm>
            <a:off x="335280" y="172775"/>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018488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extLst>
              <p:ext uri="{D42A27DB-BD31-4B8C-83A1-F6EECF244321}">
                <p14:modId xmlns:p14="http://schemas.microsoft.com/office/powerpoint/2010/main" val="4062337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6330696" cy="1489139"/>
          </a:xfrm>
          <a:prstGeom prst="rect">
            <a:avLst/>
          </a:prstGeom>
        </p:spPr>
        <p:txBody>
          <a:bodyPr anchor="ctr">
            <a:normAutofit/>
          </a:bodyPr>
          <a:lstStyle>
            <a:lvl1pPr algn="l" defTabSz="914400" rtl="0" eaLnBrk="1" latinLnBrk="0" hangingPunct="1">
              <a:lnSpc>
                <a:spcPct val="100000"/>
              </a:lnSpc>
              <a:spcBef>
                <a:spcPct val="0"/>
              </a:spcBef>
              <a:buNone/>
              <a:defRPr lang="en-US" sz="4300" b="1" kern="1200" dirty="0">
                <a:solidFill>
                  <a:schemeClr val="accent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6330696" cy="1029820"/>
          </a:xfrm>
          <a:prstGeom prst="rect">
            <a:avLst/>
          </a:prstGeom>
        </p:spPr>
        <p:txBody>
          <a:bodyPr anchor="ctr">
            <a:normAutofit/>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Arial" panose="020B0604020202020204" pitchFamily="34" charset="0"/>
                <a:cs typeface="Arial" panose="020B0604020202020204" pitchFamily="34" charset="0"/>
              </a:defRPr>
            </a:lvl1pPr>
          </a:lstStyle>
          <a:p>
            <a:endParaRPr lang="en-US"/>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Arial" panose="020B0604020202020204" pitchFamily="34" charset="0"/>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9200F2B-0597-43A9-82DE-4ACA2D374246}"/>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
        <p:nvSpPr>
          <p:cNvPr id="7" name="Rectangle 6">
            <a:extLst>
              <a:ext uri="{FF2B5EF4-FFF2-40B4-BE49-F238E27FC236}">
                <a16:creationId xmlns:a16="http://schemas.microsoft.com/office/drawing/2014/main" id="{4B000ADE-AEE9-404F-B0C6-91A2D40D0AE4}"/>
              </a:ext>
            </a:extLst>
          </p:cNvPr>
          <p:cNvSpPr/>
          <p:nvPr userDrawn="1"/>
        </p:nvSpPr>
        <p:spPr>
          <a:xfrm>
            <a:off x="284672" y="5850992"/>
            <a:ext cx="11849215" cy="9256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1506D0-A4BD-5640-98F2-9F53443E5CDF}"/>
              </a:ext>
            </a:extLst>
          </p:cNvPr>
          <p:cNvSpPr/>
          <p:nvPr userDrawn="1"/>
        </p:nvSpPr>
        <p:spPr>
          <a:xfrm>
            <a:off x="10311063" y="0"/>
            <a:ext cx="1880937" cy="17205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936"/>
            <a:ext cx="10315457" cy="6881750"/>
          </a:xfrm>
          <a:prstGeom prst="rect">
            <a:avLst/>
          </a:prstGeom>
        </p:spPr>
      </p:pic>
    </p:spTree>
    <p:extLst>
      <p:ext uri="{BB962C8B-B14F-4D97-AF65-F5344CB8AC3E}">
        <p14:creationId xmlns:p14="http://schemas.microsoft.com/office/powerpoint/2010/main" val="1728938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3CD6C0B-F654-4D3A-8124-3597754B9BFB}"/>
              </a:ext>
            </a:extLst>
          </p:cNvPr>
          <p:cNvGraphicFramePr>
            <a:graphicFrameLocks noChangeAspect="1"/>
          </p:cNvGraphicFramePr>
          <p:nvPr userDrawn="1">
            <p:custDataLst>
              <p:tags r:id="rId1"/>
            </p:custDataLst>
            <p:extLst>
              <p:ext uri="{D42A27DB-BD31-4B8C-83A1-F6EECF244321}">
                <p14:modId xmlns:p14="http://schemas.microsoft.com/office/powerpoint/2010/main" val="3820030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1" name="Object 10" hidden="1">
                        <a:extLst>
                          <a:ext uri="{FF2B5EF4-FFF2-40B4-BE49-F238E27FC236}">
                            <a16:creationId xmlns:a16="http://schemas.microsoft.com/office/drawing/2014/main" id="{F3CD6C0B-F654-4D3A-8124-3597754B9B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8D0BCD6B-CFC5-43A8-BCF0-E1F4FAD43D91}"/>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35" name="Rectangle 34">
            <a:extLst>
              <a:ext uri="{FF2B5EF4-FFF2-40B4-BE49-F238E27FC236}">
                <a16:creationId xmlns:a16="http://schemas.microsoft.com/office/drawing/2014/main" id="{15AA58D9-2AE6-4CC3-8F4F-A71ECA65CDB9}"/>
              </a:ext>
            </a:extLst>
          </p:cNvPr>
          <p:cNvSpPr/>
          <p:nvPr userDrawn="1"/>
        </p:nvSpPr>
        <p:spPr>
          <a:xfrm>
            <a:off x="284672" y="5850992"/>
            <a:ext cx="11849215" cy="9256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545592" y="2149920"/>
            <a:ext cx="6330696"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39772" y="3630551"/>
            <a:ext cx="6330696" cy="1029820"/>
          </a:xfrm>
          <a:prstGeom prst="rect">
            <a:avLst/>
          </a:prstGeom>
        </p:spPr>
        <p:txBody>
          <a:bodyPr anchor="ctr">
            <a:normAutofit/>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Arial" panose="020B0604020202020204" pitchFamily="34" charset="0"/>
                <a:cs typeface="Arial" panose="020B0604020202020204" pitchFamily="34" charset="0"/>
              </a:defRPr>
            </a:lvl1pPr>
          </a:lstStyle>
          <a:p>
            <a:endParaRPr lang="en-US"/>
          </a:p>
        </p:txBody>
      </p:sp>
      <p:cxnSp>
        <p:nvCxnSpPr>
          <p:cNvPr id="16" name="Straight Connector 15">
            <a:extLst>
              <a:ext uri="{FF2B5EF4-FFF2-40B4-BE49-F238E27FC236}">
                <a16:creationId xmlns:a16="http://schemas.microsoft.com/office/drawing/2014/main" id="{8EE891AE-77C4-B048-BC9D-8C9AB066DEB0}"/>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65A926E-95F1-4005-ABE6-0A1AF0255D4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
        <p:nvSpPr>
          <p:cNvPr id="14" name="Rectangle 13">
            <a:extLst>
              <a:ext uri="{FF2B5EF4-FFF2-40B4-BE49-F238E27FC236}">
                <a16:creationId xmlns:a16="http://schemas.microsoft.com/office/drawing/2014/main" id="{0E30EBEE-DBD4-874F-937A-33113B93F980}"/>
              </a:ext>
            </a:extLst>
          </p:cNvPr>
          <p:cNvSpPr/>
          <p:nvPr userDrawn="1"/>
        </p:nvSpPr>
        <p:spPr>
          <a:xfrm>
            <a:off x="10311063" y="0"/>
            <a:ext cx="1880937" cy="17205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936"/>
            <a:ext cx="10315457" cy="6881750"/>
          </a:xfrm>
          <a:prstGeom prst="rect">
            <a:avLst/>
          </a:prstGeom>
        </p:spPr>
      </p:pic>
      <p:pic>
        <p:nvPicPr>
          <p:cNvPr id="33" name="Picture 32" descr="A person posing for the camera&#10;&#10;Description automatically generated">
            <a:extLst>
              <a:ext uri="{FF2B5EF4-FFF2-40B4-BE49-F238E27FC236}">
                <a16:creationId xmlns:a16="http://schemas.microsoft.com/office/drawing/2014/main" id="{09BD8A7B-13A3-48B0-B972-B3DED8FAC03C}"/>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4842877" y="762001"/>
            <a:ext cx="7823427" cy="6117771"/>
          </a:xfrm>
          <a:prstGeom prst="rect">
            <a:avLst/>
          </a:prstGeom>
        </p:spPr>
      </p:pic>
    </p:spTree>
    <p:extLst>
      <p:ext uri="{BB962C8B-B14F-4D97-AF65-F5344CB8AC3E}">
        <p14:creationId xmlns:p14="http://schemas.microsoft.com/office/powerpoint/2010/main" val="3736194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7EF40D-34BB-4A5B-B601-8F8992F894AF}"/>
              </a:ext>
            </a:extLst>
          </p:cNvPr>
          <p:cNvGraphicFramePr>
            <a:graphicFrameLocks noChangeAspect="1"/>
          </p:cNvGraphicFramePr>
          <p:nvPr userDrawn="1">
            <p:custDataLst>
              <p:tags r:id="rId1"/>
            </p:custDataLst>
            <p:extLst>
              <p:ext uri="{D42A27DB-BD31-4B8C-83A1-F6EECF244321}">
                <p14:modId xmlns:p14="http://schemas.microsoft.com/office/powerpoint/2010/main" val="2759556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727EF40D-34BB-4A5B-B601-8F8992F894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C355EC9-0EBA-4E62-98AC-480BADB4C9AD}"/>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573022" y="2236822"/>
            <a:ext cx="4295349" cy="1489139"/>
          </a:xfrm>
          <a:prstGeom prst="rect">
            <a:avLst/>
          </a:prstGeom>
        </p:spPr>
        <p:txBody>
          <a:bodyPr anchor="ctr">
            <a:normAutofit/>
          </a:bodyPr>
          <a:lstStyle>
            <a:lvl1pPr algn="l">
              <a:defRPr sz="3500" b="1">
                <a:solidFill>
                  <a:schemeClr val="accent1"/>
                </a:solidFill>
              </a:defRPr>
            </a:lvl1pPr>
          </a:lstStyle>
          <a:p>
            <a:r>
              <a:rPr lang="en-US"/>
              <a:t>Click to edit Master divider style 2</a:t>
            </a:r>
          </a:p>
        </p:txBody>
      </p:sp>
      <p:sp>
        <p:nvSpPr>
          <p:cNvPr id="3" name="Subtitle 2"/>
          <p:cNvSpPr>
            <a:spLocks noGrp="1"/>
          </p:cNvSpPr>
          <p:nvPr>
            <p:ph type="subTitle" idx="1"/>
          </p:nvPr>
        </p:nvSpPr>
        <p:spPr>
          <a:xfrm>
            <a:off x="574609" y="3717453"/>
            <a:ext cx="4289145" cy="1029820"/>
          </a:xfrm>
          <a:prstGeom prst="rect">
            <a:avLst/>
          </a:prstGeom>
        </p:spPr>
        <p:txBody>
          <a:bodyPr anchor="ctr">
            <a:normAutofit/>
          </a:bodyPr>
          <a:lstStyle>
            <a:lvl1pPr marL="0" indent="0" algn="l">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52B81669-AF61-457E-A074-BDAC5534A308}"/>
              </a:ext>
            </a:extLst>
          </p:cNvPr>
          <p:cNvSpPr/>
          <p:nvPr userDrawn="1"/>
        </p:nvSpPr>
        <p:spPr>
          <a:xfrm>
            <a:off x="10187709" y="0"/>
            <a:ext cx="2004291" cy="10991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ight, sitting, street, holding&#10;&#10;Description automatically generated">
            <a:extLst>
              <a:ext uri="{FF2B5EF4-FFF2-40B4-BE49-F238E27FC236}">
                <a16:creationId xmlns:a16="http://schemas.microsoft.com/office/drawing/2014/main" id="{A8CFF0AD-E1BC-934D-91DB-3E6CBE51D176}"/>
              </a:ext>
            </a:extLst>
          </p:cNvPr>
          <p:cNvPicPr>
            <a:picLocks noChangeAspect="1"/>
          </p:cNvPicPr>
          <p:nvPr userDrawn="1"/>
        </p:nvPicPr>
        <p:blipFill rotWithShape="1">
          <a:blip r:embed="rId6" cstate="email">
            <a:alphaModFix amt="15000"/>
            <a:extLst>
              <a:ext uri="{28A0092B-C50C-407E-A947-70E740481C1C}">
                <a14:useLocalDpi xmlns:a14="http://schemas.microsoft.com/office/drawing/2010/main"/>
              </a:ext>
            </a:extLst>
          </a:blip>
          <a:srcRect/>
          <a:stretch/>
        </p:blipFill>
        <p:spPr>
          <a:xfrm>
            <a:off x="1876518" y="-157"/>
            <a:ext cx="10315457" cy="6881750"/>
          </a:xfrm>
          <a:prstGeom prst="rect">
            <a:avLst/>
          </a:prstGeom>
        </p:spPr>
      </p:pic>
      <p:pic>
        <p:nvPicPr>
          <p:cNvPr id="12" name="Picture 11">
            <a:extLst>
              <a:ext uri="{FF2B5EF4-FFF2-40B4-BE49-F238E27FC236}">
                <a16:creationId xmlns:a16="http://schemas.microsoft.com/office/drawing/2014/main" id="{D9088E52-0F91-AA40-9FCC-A058436DE723}"/>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Tree>
    <p:extLst>
      <p:ext uri="{BB962C8B-B14F-4D97-AF65-F5344CB8AC3E}">
        <p14:creationId xmlns:p14="http://schemas.microsoft.com/office/powerpoint/2010/main" val="492358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3E26A1-3DC1-47D1-8B99-C7E3E16A59AD}"/>
              </a:ext>
            </a:extLst>
          </p:cNvPr>
          <p:cNvGraphicFramePr>
            <a:graphicFrameLocks noChangeAspect="1"/>
          </p:cNvGraphicFramePr>
          <p:nvPr userDrawn="1">
            <p:custDataLst>
              <p:tags r:id="rId1"/>
            </p:custDataLst>
            <p:extLst>
              <p:ext uri="{D42A27DB-BD31-4B8C-83A1-F6EECF244321}">
                <p14:modId xmlns:p14="http://schemas.microsoft.com/office/powerpoint/2010/main" val="1463027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153E26A1-3DC1-47D1-8B99-C7E3E16A59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D16230A-D772-4152-8643-3B47F71D036C}"/>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0" y="1901408"/>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4</a:t>
            </a:r>
          </a:p>
        </p:txBody>
      </p:sp>
      <p:sp>
        <p:nvSpPr>
          <p:cNvPr id="3" name="Subtitle 2"/>
          <p:cNvSpPr>
            <a:spLocks noGrp="1"/>
          </p:cNvSpPr>
          <p:nvPr>
            <p:ph type="subTitle" idx="1"/>
          </p:nvPr>
        </p:nvSpPr>
        <p:spPr>
          <a:xfrm>
            <a:off x="0" y="3429000"/>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017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770050" y="2056957"/>
            <a:ext cx="1858792" cy="1858792"/>
          </a:xfrm>
          <a:prstGeom prst="rect">
            <a:avLst/>
          </a:prstGeom>
        </p:spPr>
      </p:pic>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4" cstate="email">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944094" y="2542257"/>
            <a:ext cx="972523" cy="91701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10601628"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9448559"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10" cstate="email">
            <a:alphaModFix amt="7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082172" y="2444898"/>
            <a:ext cx="1091697" cy="1173270"/>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12" cstate="email">
            <a:alphaModFix amt="2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735832" y="2451537"/>
            <a:ext cx="882980" cy="1081905"/>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picture containing decorated, colorful, many, display&#10;&#10;Description automatically generated">
            <a:extLst>
              <a:ext uri="{FF2B5EF4-FFF2-40B4-BE49-F238E27FC236}">
                <a16:creationId xmlns:a16="http://schemas.microsoft.com/office/drawing/2014/main" id="{516DD785-BB01-FF4A-BE37-3AABDC3DB986}"/>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205878" y="2168456"/>
            <a:ext cx="3781259" cy="2142383"/>
          </a:xfrm>
          <a:prstGeom prst="rect">
            <a:avLst/>
          </a:prstGeom>
        </p:spPr>
      </p:pic>
    </p:spTree>
    <p:extLst>
      <p:ext uri="{BB962C8B-B14F-4D97-AF65-F5344CB8AC3E}">
        <p14:creationId xmlns:p14="http://schemas.microsoft.com/office/powerpoint/2010/main" val="1636996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00C346-364E-4B14-8EFD-527827E1E564}"/>
              </a:ext>
            </a:extLst>
          </p:cNvPr>
          <p:cNvGraphicFramePr>
            <a:graphicFrameLocks noChangeAspect="1"/>
          </p:cNvGraphicFramePr>
          <p:nvPr userDrawn="1">
            <p:custDataLst>
              <p:tags r:id="rId1"/>
            </p:custDataLst>
            <p:extLst>
              <p:ext uri="{D42A27DB-BD31-4B8C-83A1-F6EECF244321}">
                <p14:modId xmlns:p14="http://schemas.microsoft.com/office/powerpoint/2010/main" val="1177207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 name="Object 3" hidden="1">
                        <a:extLst>
                          <a:ext uri="{FF2B5EF4-FFF2-40B4-BE49-F238E27FC236}">
                            <a16:creationId xmlns:a16="http://schemas.microsoft.com/office/drawing/2014/main" id="{C900C346-364E-4B14-8EFD-527827E1E5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034062-B31C-4562-A17D-99755EF6D82F}"/>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56BDEB2E-4A1B-F249-B5E7-7381CF19EEBC}"/>
              </a:ext>
            </a:extLst>
          </p:cNvPr>
          <p:cNvSpPr>
            <a:spLocks noGrp="1"/>
          </p:cNvSpPr>
          <p:nvPr>
            <p:ph idx="1"/>
          </p:nvPr>
        </p:nvSpPr>
        <p:spPr>
          <a:xfrm>
            <a:off x="322775" y="1099127"/>
            <a:ext cx="11521440" cy="4921063"/>
          </a:xfrm>
          <a:prstGeom prst="rect">
            <a:avLst/>
          </a:prstGeom>
        </p:spPr>
        <p:txBody>
          <a:bodyPr vert="horz" lIns="91440" tIns="45720" rIns="91440" bIns="45720" rtlCol="0">
            <a:noAutofit/>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E36F406D-1EC0-4883-9486-0B34795D001A}"/>
              </a:ext>
            </a:extLst>
          </p:cNvPr>
          <p:cNvSpPr>
            <a:spLocks noGrp="1"/>
          </p:cNvSpPr>
          <p:nvPr>
            <p:ph type="ftr" sz="quarter" idx="10"/>
          </p:nvPr>
        </p:nvSpPr>
        <p:spPr/>
        <p:txBody>
          <a:bodyPr/>
          <a:lstStyle/>
          <a:p>
            <a:endParaRPr lang="en-US"/>
          </a:p>
        </p:txBody>
      </p:sp>
      <p:sp>
        <p:nvSpPr>
          <p:cNvPr id="7" name="Title Placeholder 1">
            <a:extLst>
              <a:ext uri="{FF2B5EF4-FFF2-40B4-BE49-F238E27FC236}">
                <a16:creationId xmlns:a16="http://schemas.microsoft.com/office/drawing/2014/main" id="{B8695F9B-787F-4E34-BC48-E04C6251F3E2}"/>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828978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mparison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30D03BD-2A20-496E-AFC7-5F6630D66529}"/>
              </a:ext>
            </a:extLst>
          </p:cNvPr>
          <p:cNvGraphicFramePr>
            <a:graphicFrameLocks noChangeAspect="1"/>
          </p:cNvGraphicFramePr>
          <p:nvPr userDrawn="1">
            <p:custDataLst>
              <p:tags r:id="rId1"/>
            </p:custDataLst>
            <p:extLst>
              <p:ext uri="{D42A27DB-BD31-4B8C-83A1-F6EECF244321}">
                <p14:modId xmlns:p14="http://schemas.microsoft.com/office/powerpoint/2010/main" val="2570382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230D03BD-2A20-496E-AFC7-5F6630D665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1CFA24-F831-479E-B967-C61B15FA4A3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2">
            <a:extLst>
              <a:ext uri="{FF2B5EF4-FFF2-40B4-BE49-F238E27FC236}">
                <a16:creationId xmlns:a16="http://schemas.microsoft.com/office/drawing/2014/main" id="{8E9E4F3A-0945-CF46-9E5C-E309B0E52A4B}"/>
              </a:ext>
            </a:extLst>
          </p:cNvPr>
          <p:cNvSpPr>
            <a:spLocks noGrp="1"/>
          </p:cNvSpPr>
          <p:nvPr>
            <p:ph sz="half" idx="11"/>
          </p:nvPr>
        </p:nvSpPr>
        <p:spPr>
          <a:xfrm>
            <a:off x="322774" y="1792109"/>
            <a:ext cx="5532629" cy="4622827"/>
          </a:xfrm>
          <a:prstGeom prst="rect">
            <a:avLst/>
          </a:prstGeom>
        </p:spPr>
        <p:txBody>
          <a:bodyPr/>
          <a:lstStyle>
            <a:lvl1pPr>
              <a:spcBef>
                <a:spcPts val="600"/>
              </a:spcBef>
              <a:spcAft>
                <a:spcPts val="600"/>
              </a:spcAft>
              <a:defRPr b="1"/>
            </a:lvl1pPr>
            <a:lvl2pPr>
              <a:spcBef>
                <a:spcPts val="600"/>
              </a:spcBef>
              <a:spcAft>
                <a:spcPts val="600"/>
              </a:spcAft>
              <a:defRPr/>
            </a:lvl2pPr>
            <a:lvl3pPr>
              <a:spcBef>
                <a:spcPts val="600"/>
              </a:spcBef>
              <a:spcAft>
                <a:spcPts val="600"/>
              </a:spcAft>
              <a:defRPr/>
            </a:lvl3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0F11E7F6-DDC7-CA45-824A-84E0106EC8D2}"/>
              </a:ext>
            </a:extLst>
          </p:cNvPr>
          <p:cNvSpPr>
            <a:spLocks noGrp="1"/>
          </p:cNvSpPr>
          <p:nvPr>
            <p:ph sz="half" idx="2"/>
          </p:nvPr>
        </p:nvSpPr>
        <p:spPr>
          <a:xfrm>
            <a:off x="6320666" y="1791854"/>
            <a:ext cx="5523549" cy="4618181"/>
          </a:xfrm>
          <a:prstGeom prst="rect">
            <a:avLst/>
          </a:prstGeom>
        </p:spPr>
        <p:txBody>
          <a:bodyPr/>
          <a:lstStyle>
            <a:lvl1pPr>
              <a:spcBef>
                <a:spcPts val="600"/>
              </a:spcBef>
              <a:spcAft>
                <a:spcPts val="600"/>
              </a:spcAft>
              <a:defRPr b="1"/>
            </a:lvl1pPr>
            <a:lvl2pPr>
              <a:spcBef>
                <a:spcPts val="600"/>
              </a:spcBef>
              <a:spcAft>
                <a:spcPts val="600"/>
              </a:spcAft>
              <a:defRPr/>
            </a:lvl2pPr>
            <a:lvl3pPr>
              <a:spcBef>
                <a:spcPts val="600"/>
              </a:spcBef>
              <a:spcAft>
                <a:spcPts val="600"/>
              </a:spcAft>
              <a:defRPr/>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3698CD3-DBF1-443A-BA11-5EE0A4C68B62}"/>
              </a:ext>
            </a:extLst>
          </p:cNvPr>
          <p:cNvSpPr>
            <a:spLocks noGrp="1"/>
          </p:cNvSpPr>
          <p:nvPr>
            <p:ph type="body" sz="quarter" idx="12" hasCustomPrompt="1"/>
          </p:nvPr>
        </p:nvSpPr>
        <p:spPr>
          <a:xfrm>
            <a:off x="321560" y="1187773"/>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11" name="Text Placeholder 3">
            <a:extLst>
              <a:ext uri="{FF2B5EF4-FFF2-40B4-BE49-F238E27FC236}">
                <a16:creationId xmlns:a16="http://schemas.microsoft.com/office/drawing/2014/main" id="{E10F071A-FDA9-4B90-A321-2C8DD985A74F}"/>
              </a:ext>
            </a:extLst>
          </p:cNvPr>
          <p:cNvSpPr>
            <a:spLocks noGrp="1"/>
          </p:cNvSpPr>
          <p:nvPr>
            <p:ph type="body" sz="quarter" idx="13" hasCustomPrompt="1"/>
          </p:nvPr>
        </p:nvSpPr>
        <p:spPr>
          <a:xfrm>
            <a:off x="6311778" y="1224718"/>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8" name="Footer Placeholder 7">
            <a:extLst>
              <a:ext uri="{FF2B5EF4-FFF2-40B4-BE49-F238E27FC236}">
                <a16:creationId xmlns:a16="http://schemas.microsoft.com/office/drawing/2014/main" id="{4CD6B7D5-EFCB-4635-8B4A-007997A786F0}"/>
              </a:ext>
            </a:extLst>
          </p:cNvPr>
          <p:cNvSpPr>
            <a:spLocks noGrp="1"/>
          </p:cNvSpPr>
          <p:nvPr>
            <p:ph type="ftr" sz="quarter" idx="14"/>
          </p:nvPr>
        </p:nvSpPr>
        <p:spPr/>
        <p:txBody>
          <a:bodyPr/>
          <a:lstStyle/>
          <a:p>
            <a:endParaRPr lang="en-US"/>
          </a:p>
        </p:txBody>
      </p:sp>
      <p:sp>
        <p:nvSpPr>
          <p:cNvPr id="12" name="Title Placeholder 1">
            <a:extLst>
              <a:ext uri="{FF2B5EF4-FFF2-40B4-BE49-F238E27FC236}">
                <a16:creationId xmlns:a16="http://schemas.microsoft.com/office/drawing/2014/main" id="{4247B978-C664-4758-8657-BF191545C323}"/>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249314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6ABE75-E655-471E-9E3D-415A58AB842F}"/>
              </a:ext>
            </a:extLst>
          </p:cNvPr>
          <p:cNvGraphicFramePr>
            <a:graphicFrameLocks noChangeAspect="1"/>
          </p:cNvGraphicFramePr>
          <p:nvPr userDrawn="1">
            <p:custDataLst>
              <p:tags r:id="rId1"/>
            </p:custDataLst>
            <p:extLst>
              <p:ext uri="{D42A27DB-BD31-4B8C-83A1-F6EECF244321}">
                <p14:modId xmlns:p14="http://schemas.microsoft.com/office/powerpoint/2010/main" val="557920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646ABE75-E655-471E-9E3D-415A58AB84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6A54D1-90B0-4B8C-9EEE-EC61696F2287}"/>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844FF1D1-BA5E-4F73-9A35-1054598EF562}"/>
              </a:ext>
            </a:extLst>
          </p:cNvPr>
          <p:cNvSpPr>
            <a:spLocks noGrp="1"/>
          </p:cNvSpPr>
          <p:nvPr>
            <p:ph type="ftr" sz="quarter" idx="10"/>
          </p:nvPr>
        </p:nvSpPr>
        <p:spPr>
          <a:xfrm>
            <a:off x="1784928" y="6493153"/>
            <a:ext cx="4114800" cy="246888"/>
          </a:xfrm>
        </p:spPr>
        <p:txBody>
          <a:bodyPr/>
          <a:lstStyle/>
          <a:p>
            <a:endParaRPr lang="en-US"/>
          </a:p>
        </p:txBody>
      </p:sp>
      <p:sp>
        <p:nvSpPr>
          <p:cNvPr id="6" name="Title Placeholder 1">
            <a:extLst>
              <a:ext uri="{FF2B5EF4-FFF2-40B4-BE49-F238E27FC236}">
                <a16:creationId xmlns:a16="http://schemas.microsoft.com/office/drawing/2014/main" id="{52F66DB4-3261-49C3-A4CF-897F6A1084D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563327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84141B-3C69-4357-8C8D-0FFC914F57B5}"/>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68271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ing_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ACDC2D-24D6-2047-9B96-06560154E4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69555" y="2626437"/>
            <a:ext cx="2860084" cy="927384"/>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a:t>
            </a:r>
          </a:p>
          <a:p>
            <a:pPr algn="ctr" defTabSz="457063">
              <a:spcBef>
                <a:spcPts val="0"/>
              </a:spcBef>
              <a:defRPr/>
            </a:pPr>
            <a:r>
              <a:rPr lang="en-US" sz="1500">
                <a:solidFill>
                  <a:schemeClr val="accent6"/>
                </a:solidFill>
              </a:rPr>
              <a:t>Cambridge, MA 02139 USA</a:t>
            </a:r>
          </a:p>
          <a:p>
            <a:pPr algn="ctr" defTabSz="457063">
              <a:spcBef>
                <a:spcPts val="0"/>
              </a:spcBef>
              <a:defRPr/>
            </a:pPr>
            <a:endParaRPr lang="en-US" sz="1500">
              <a:solidFill>
                <a:schemeClr val="accent6"/>
              </a:solidFill>
            </a:endParaRPr>
          </a:p>
          <a:p>
            <a:pPr algn="ctr" defTabSz="457063">
              <a:spcBef>
                <a:spcPts val="0"/>
              </a:spcBef>
              <a:defRPr/>
            </a:pPr>
            <a:r>
              <a:rPr lang="en-US" sz="1500" u="none" err="1">
                <a:solidFill>
                  <a:schemeClr val="accent6"/>
                </a:solidFill>
              </a:rPr>
              <a:t>nimbustx.com</a:t>
            </a:r>
            <a:endParaRPr lang="en-US" sz="1500" u="none">
              <a:solidFill>
                <a:schemeClr val="accent6"/>
              </a:solidFill>
            </a:endParaRPr>
          </a:p>
        </p:txBody>
      </p:sp>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849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descr="A picture containing decorated, colorful, many, display&#10;&#10;Description automatically generated">
            <a:extLst>
              <a:ext uri="{FF2B5EF4-FFF2-40B4-BE49-F238E27FC236}">
                <a16:creationId xmlns:a16="http://schemas.microsoft.com/office/drawing/2014/main" id="{516DD785-BB01-FF4A-BE37-3AABDC3DB986}"/>
              </a:ext>
            </a:extLst>
          </p:cNvPr>
          <p:cNvPicPr>
            <a:picLocks noChangeAspect="1"/>
          </p:cNvPicPr>
          <p:nvPr userDrawn="1"/>
        </p:nvPicPr>
        <p:blipFill>
          <a:blip r:embed="rId2" cstate="email">
            <a:alphaModFix amt="2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909514" y="2563874"/>
            <a:ext cx="1445337" cy="818898"/>
          </a:xfrm>
          <a:prstGeom prst="rect">
            <a:avLst/>
          </a:prstGeom>
        </p:spPr>
      </p:pic>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4" cstate="email">
            <a:alphaModFix amt="7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7139499" y="2056957"/>
            <a:ext cx="1858792" cy="1858792"/>
          </a:xfrm>
          <a:prstGeom prst="rect">
            <a:avLst/>
          </a:prstGeom>
        </p:spPr>
      </p:pic>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2520406" y="2542257"/>
            <a:ext cx="972523" cy="91701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8" cstate="email">
            <a:alphaModFix amt="2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9971077"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8818008"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3658484" y="2444898"/>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animal, table, colored, colorful&#10;&#10;Description automatically generated">
            <a:extLst>
              <a:ext uri="{FF2B5EF4-FFF2-40B4-BE49-F238E27FC236}">
                <a16:creationId xmlns:a16="http://schemas.microsoft.com/office/drawing/2014/main" id="{FFC7ADD2-BBBC-0045-82EE-76E0458EDD77}"/>
              </a:ext>
            </a:extLst>
          </p:cNvPr>
          <p:cNvPicPr>
            <a:picLocks noChangeAspect="1"/>
          </p:cNvPicPr>
          <p:nvPr userDrawn="1"/>
        </p:nvPicPr>
        <p:blipFill>
          <a:blip r:embed="rId14" cstate="email">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795021" y="1413118"/>
            <a:ext cx="2601959" cy="3188148"/>
          </a:xfrm>
          <a:prstGeom prst="rect">
            <a:avLst/>
          </a:prstGeom>
        </p:spPr>
      </p:pic>
    </p:spTree>
    <p:extLst>
      <p:ext uri="{BB962C8B-B14F-4D97-AF65-F5344CB8AC3E}">
        <p14:creationId xmlns:p14="http://schemas.microsoft.com/office/powerpoint/2010/main" val="24372310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770050" y="2056957"/>
            <a:ext cx="1858792" cy="1858792"/>
          </a:xfrm>
          <a:prstGeom prst="rect">
            <a:avLst/>
          </a:prstGeom>
        </p:spPr>
      </p:pic>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4" cstate="email">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944094" y="2542257"/>
            <a:ext cx="972523" cy="91701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10601628"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9448559"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10" cstate="email">
            <a:alphaModFix amt="7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082172" y="2444898"/>
            <a:ext cx="1091697" cy="1173270"/>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12" cstate="email">
            <a:alphaModFix amt="2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735832" y="2451537"/>
            <a:ext cx="882980" cy="1081905"/>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picture containing decorated, colorful, many, display&#10;&#10;Description automatically generated">
            <a:extLst>
              <a:ext uri="{FF2B5EF4-FFF2-40B4-BE49-F238E27FC236}">
                <a16:creationId xmlns:a16="http://schemas.microsoft.com/office/drawing/2014/main" id="{516DD785-BB01-FF4A-BE37-3AABDC3DB986}"/>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205878" y="2168456"/>
            <a:ext cx="3781259" cy="2142383"/>
          </a:xfrm>
          <a:prstGeom prst="rect">
            <a:avLst/>
          </a:prstGeom>
        </p:spPr>
      </p:pic>
    </p:spTree>
    <p:extLst>
      <p:ext uri="{BB962C8B-B14F-4D97-AF65-F5344CB8AC3E}">
        <p14:creationId xmlns:p14="http://schemas.microsoft.com/office/powerpoint/2010/main" val="3728736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547824" y="2056957"/>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37940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9226333"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8" cstate="email">
            <a:alphaModFix amt="7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3296110" y="2444898"/>
            <a:ext cx="1091697" cy="1173270"/>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10" cstate="email">
            <a:alphaModFix amt="2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76682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12" cstate="email">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812598" y="2644556"/>
            <a:ext cx="1445337" cy="818898"/>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622985" y="1606615"/>
            <a:ext cx="3070015" cy="2894780"/>
          </a:xfrm>
          <a:prstGeom prst="rect">
            <a:avLst/>
          </a:prstGeom>
        </p:spPr>
      </p:pic>
    </p:spTree>
    <p:extLst>
      <p:ext uri="{BB962C8B-B14F-4D97-AF65-F5344CB8AC3E}">
        <p14:creationId xmlns:p14="http://schemas.microsoft.com/office/powerpoint/2010/main" val="3682949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547824" y="2056957"/>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37940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9226333" y="2393324"/>
            <a:ext cx="972524" cy="1224844"/>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8" cstate="email">
            <a:alphaModFix amt="2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76682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1812598"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2" cstate="email">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3485632" y="2546442"/>
            <a:ext cx="972523" cy="917012"/>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5" name="Picture 24" descr="A close up of a flower&#10;&#10;Description automatically generated">
            <a:extLst>
              <a:ext uri="{FF2B5EF4-FFF2-40B4-BE49-F238E27FC236}">
                <a16:creationId xmlns:a16="http://schemas.microsoft.com/office/drawing/2014/main" id="{0470E10D-3D39-D14F-B2C3-083023DDCA14}"/>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632407" y="1193590"/>
            <a:ext cx="3153141" cy="3388748"/>
          </a:xfrm>
          <a:prstGeom prst="rect">
            <a:avLst/>
          </a:prstGeom>
        </p:spPr>
      </p:pic>
    </p:spTree>
    <p:extLst>
      <p:ext uri="{BB962C8B-B14F-4D97-AF65-F5344CB8AC3E}">
        <p14:creationId xmlns:p14="http://schemas.microsoft.com/office/powerpoint/2010/main" val="31718260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2" cstate="email">
            <a:alphaModFix amt="2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1045689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4" cstate="email">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9303823" y="2393324"/>
            <a:ext cx="972524" cy="1224844"/>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68933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1735108"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408142"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8008861" y="2374949"/>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rotWithShape="1">
          <a:blip r:embed="rId14" cstate="screen">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rcRect/>
          <a:stretch/>
        </p:blipFill>
        <p:spPr>
          <a:xfrm>
            <a:off x="4193941" y="917011"/>
            <a:ext cx="3928103" cy="3814969"/>
          </a:xfrm>
          <a:prstGeom prst="rect">
            <a:avLst/>
          </a:prstGeom>
        </p:spPr>
      </p:pic>
    </p:spTree>
    <p:extLst>
      <p:ext uri="{BB962C8B-B14F-4D97-AF65-F5344CB8AC3E}">
        <p14:creationId xmlns:p14="http://schemas.microsoft.com/office/powerpoint/2010/main" val="97259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547824" y="2056957"/>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37940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9226333"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8" cstate="email">
            <a:alphaModFix amt="7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3296110" y="2444898"/>
            <a:ext cx="1091697" cy="1173270"/>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10" cstate="email">
            <a:alphaModFix amt="2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76682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12" cstate="email">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812598" y="2644556"/>
            <a:ext cx="1445337" cy="818898"/>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622985" y="1606615"/>
            <a:ext cx="3070015" cy="2894780"/>
          </a:xfrm>
          <a:prstGeom prst="rect">
            <a:avLst/>
          </a:prstGeom>
        </p:spPr>
      </p:pic>
    </p:spTree>
    <p:extLst>
      <p:ext uri="{BB962C8B-B14F-4D97-AF65-F5344CB8AC3E}">
        <p14:creationId xmlns:p14="http://schemas.microsoft.com/office/powerpoint/2010/main" val="31276133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pic>
        <p:nvPicPr>
          <p:cNvPr id="27" name="Picture 26" descr="A close up of a flower&#10;&#10;Description automatically generated">
            <a:extLst>
              <a:ext uri="{FF2B5EF4-FFF2-40B4-BE49-F238E27FC236}">
                <a16:creationId xmlns:a16="http://schemas.microsoft.com/office/drawing/2014/main" id="{03FBECEF-F4A9-AA43-B4E5-326365A79BFA}"/>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8798697" y="2029763"/>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487888" y="2400873"/>
            <a:ext cx="972523" cy="1170959"/>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735833"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1781603"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377146"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7946869" y="2374949"/>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1" name="Picture 20" descr="A close up of a flower&#10;&#10;Description automatically generated">
            <a:extLst>
              <a:ext uri="{FF2B5EF4-FFF2-40B4-BE49-F238E27FC236}">
                <a16:creationId xmlns:a16="http://schemas.microsoft.com/office/drawing/2014/main" id="{89E27D20-F03F-7848-96E2-117027B30409}"/>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702676" y="388025"/>
            <a:ext cx="3400593" cy="4282872"/>
          </a:xfrm>
          <a:prstGeom prst="rect">
            <a:avLst/>
          </a:prstGeom>
        </p:spPr>
      </p:pic>
    </p:spTree>
    <p:extLst>
      <p:ext uri="{BB962C8B-B14F-4D97-AF65-F5344CB8AC3E}">
        <p14:creationId xmlns:p14="http://schemas.microsoft.com/office/powerpoint/2010/main" val="3817383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pic>
        <p:nvPicPr>
          <p:cNvPr id="27" name="Picture 26" descr="A close up of a flower&#10;&#10;Description automatically generated">
            <a:extLst>
              <a:ext uri="{FF2B5EF4-FFF2-40B4-BE49-F238E27FC236}">
                <a16:creationId xmlns:a16="http://schemas.microsoft.com/office/drawing/2014/main" id="{03FBECEF-F4A9-AA43-B4E5-326365A79BFA}"/>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8798697" y="2029763"/>
            <a:ext cx="1858792" cy="1858792"/>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735833"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1781603"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3370008"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0" cstate="email">
            <a:alphaModFix amt="7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7946869" y="2374949"/>
            <a:ext cx="1091697" cy="1173270"/>
          </a:xfrm>
          <a:prstGeom prst="rect">
            <a:avLst/>
          </a:prstGeom>
        </p:spPr>
      </p:pic>
      <p:pic>
        <p:nvPicPr>
          <p:cNvPr id="28" name="Picture 27" descr="A close up of a flower&#10;&#10;Description automatically generated">
            <a:extLst>
              <a:ext uri="{FF2B5EF4-FFF2-40B4-BE49-F238E27FC236}">
                <a16:creationId xmlns:a16="http://schemas.microsoft.com/office/drawing/2014/main" id="{C7A6B2AC-8322-1149-9466-DA94FC58B340}"/>
              </a:ext>
            </a:extLst>
          </p:cNvPr>
          <p:cNvPicPr>
            <a:picLocks noChangeAspect="1"/>
          </p:cNvPicPr>
          <p:nvPr userDrawn="1"/>
        </p:nvPicPr>
        <p:blipFill>
          <a:blip r:embed="rId12" cstate="email">
            <a:alphaModFix amt="2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0483643" y="2393324"/>
            <a:ext cx="972524" cy="1224844"/>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picture containing flower, cake, blue, broccoli&#10;&#10;Description automatically generated">
            <a:extLst>
              <a:ext uri="{FF2B5EF4-FFF2-40B4-BE49-F238E27FC236}">
                <a16:creationId xmlns:a16="http://schemas.microsoft.com/office/drawing/2014/main" id="{56CAFC25-68D6-A14A-B13D-6B1D9CE4C8BD}"/>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468791" y="818370"/>
            <a:ext cx="3254418" cy="3918458"/>
          </a:xfrm>
          <a:prstGeom prst="rect">
            <a:avLst/>
          </a:prstGeom>
        </p:spPr>
      </p:pic>
    </p:spTree>
    <p:extLst>
      <p:ext uri="{BB962C8B-B14F-4D97-AF65-F5344CB8AC3E}">
        <p14:creationId xmlns:p14="http://schemas.microsoft.com/office/powerpoint/2010/main" val="2811633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860AA72-C59C-4686-9511-EA77FD61F5F7}"/>
              </a:ext>
            </a:extLst>
          </p:cNvPr>
          <p:cNvGraphicFramePr>
            <a:graphicFrameLocks noChangeAspect="1"/>
          </p:cNvGraphicFramePr>
          <p:nvPr userDrawn="1">
            <p:custDataLst>
              <p:tags r:id="rId1"/>
            </p:custDataLst>
            <p:extLst>
              <p:ext uri="{D42A27DB-BD31-4B8C-83A1-F6EECF244321}">
                <p14:modId xmlns:p14="http://schemas.microsoft.com/office/powerpoint/2010/main" val="3761531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8860AA72-C59C-4686-9511-EA77FD61F5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3A31890-156E-4FC0-B07C-6357F516A4C3}"/>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9" name="Picture 8" descr="A picture containing water, blue, large, man&#10;&#10;Description automatically generated">
            <a:extLst>
              <a:ext uri="{FF2B5EF4-FFF2-40B4-BE49-F238E27FC236}">
                <a16:creationId xmlns:a16="http://schemas.microsoft.com/office/drawing/2014/main" id="{E6DC5E0A-3942-D54C-B812-C3823DE0BAF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13" name="Rectangle 12">
            <a:extLst>
              <a:ext uri="{FF2B5EF4-FFF2-40B4-BE49-F238E27FC236}">
                <a16:creationId xmlns:a16="http://schemas.microsoft.com/office/drawing/2014/main" id="{608F1F7C-A58B-2047-86A9-899DA201E5F3}"/>
              </a:ext>
            </a:extLst>
          </p:cNvPr>
          <p:cNvSpPr/>
          <p:nvPr userDrawn="1"/>
        </p:nvSpPr>
        <p:spPr>
          <a:xfrm>
            <a:off x="0" y="11874"/>
            <a:ext cx="12192000" cy="6869875"/>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1875"/>
            <a:ext cx="10315457" cy="6881750"/>
          </a:xfrm>
          <a:prstGeom prst="rect">
            <a:avLst/>
          </a:prstGeom>
        </p:spPr>
      </p:pic>
      <p:pic>
        <p:nvPicPr>
          <p:cNvPr id="11" name="Picture 10">
            <a:extLst>
              <a:ext uri="{FF2B5EF4-FFF2-40B4-BE49-F238E27FC236}">
                <a16:creationId xmlns:a16="http://schemas.microsoft.com/office/drawing/2014/main" id="{4F6CEE7F-173B-B742-818D-99B312CBE71D}"/>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2" y="1029894"/>
            <a:ext cx="1786526" cy="579987"/>
          </a:xfrm>
          <a:prstGeom prst="rect">
            <a:avLst/>
          </a:prstGeom>
        </p:spPr>
      </p:pic>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545592" y="2149920"/>
            <a:ext cx="6330696" cy="1489139"/>
          </a:xfrm>
        </p:spPr>
        <p:txBody>
          <a:bodyPr anchor="ctr">
            <a:normAutofit/>
          </a:bodyPr>
          <a:lstStyle>
            <a:lvl1pPr algn="l">
              <a:defRPr sz="43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39772" y="3630551"/>
            <a:ext cx="6330696" cy="1029820"/>
          </a:xfrm>
        </p:spPr>
        <p:txBody>
          <a:bodyPr anchor="ctr">
            <a:norm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18344628-D534-234A-ACFE-2850F9F7E81C}"/>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563563" y="5462981"/>
            <a:ext cx="3265932" cy="365125"/>
          </a:xfrm>
          <a:prstGeom prst="rect">
            <a:avLst/>
          </a:prstGeom>
        </p:spPr>
        <p:txBody>
          <a:bodyPr anchor="ctr"/>
          <a:lstStyle>
            <a:lvl1pPr>
              <a:defRPr sz="1100">
                <a:solidFill>
                  <a:schemeClr val="bg1"/>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1685946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D6C5C0E-EDD2-4772-9C95-787FFCF3EB16}"/>
              </a:ext>
            </a:extLst>
          </p:cNvPr>
          <p:cNvGraphicFramePr>
            <a:graphicFrameLocks noChangeAspect="1"/>
          </p:cNvGraphicFramePr>
          <p:nvPr userDrawn="1">
            <p:custDataLst>
              <p:tags r:id="rId1"/>
            </p:custDataLst>
            <p:extLst>
              <p:ext uri="{D42A27DB-BD31-4B8C-83A1-F6EECF244321}">
                <p14:modId xmlns:p14="http://schemas.microsoft.com/office/powerpoint/2010/main" val="3384490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D6C5C0E-EDD2-4772-9C95-787FFCF3EB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0536116-5816-433A-B398-F53B5C6FC690}"/>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61" name="Picture 60" descr="A picture containing water, blue, large, man&#10;&#10;Description automatically generated">
            <a:extLst>
              <a:ext uri="{FF2B5EF4-FFF2-40B4-BE49-F238E27FC236}">
                <a16:creationId xmlns:a16="http://schemas.microsoft.com/office/drawing/2014/main" id="{B4075383-B49E-449B-8110-1FE77C8EF6D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62" name="Rectangle 61">
            <a:extLst>
              <a:ext uri="{FF2B5EF4-FFF2-40B4-BE49-F238E27FC236}">
                <a16:creationId xmlns:a16="http://schemas.microsoft.com/office/drawing/2014/main" id="{D0A0EB46-B461-44B7-8325-E9B696C6ADD3}"/>
              </a:ext>
            </a:extLst>
          </p:cNvPr>
          <p:cNvSpPr/>
          <p:nvPr userDrawn="1"/>
        </p:nvSpPr>
        <p:spPr>
          <a:xfrm>
            <a:off x="0" y="11874"/>
            <a:ext cx="12192000" cy="6869875"/>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A picture containing light, sitting, street, holding&#10;&#10;Description automatically generated">
            <a:extLst>
              <a:ext uri="{FF2B5EF4-FFF2-40B4-BE49-F238E27FC236}">
                <a16:creationId xmlns:a16="http://schemas.microsoft.com/office/drawing/2014/main" id="{118CB96C-DA61-4937-9B04-8F10F1002C3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1875"/>
            <a:ext cx="10315457" cy="6881750"/>
          </a:xfrm>
          <a:prstGeom prst="rect">
            <a:avLst/>
          </a:prstGeom>
        </p:spPr>
      </p:pic>
      <p:sp>
        <p:nvSpPr>
          <p:cNvPr id="64" name="Rectangle 63">
            <a:extLst>
              <a:ext uri="{FF2B5EF4-FFF2-40B4-BE49-F238E27FC236}">
                <a16:creationId xmlns:a16="http://schemas.microsoft.com/office/drawing/2014/main" id="{2A96B0C4-4939-4C5B-B6CD-AFF1BB7ED1E2}"/>
              </a:ext>
            </a:extLst>
          </p:cNvPr>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9" name="Picture 68">
            <a:extLst>
              <a:ext uri="{FF2B5EF4-FFF2-40B4-BE49-F238E27FC236}">
                <a16:creationId xmlns:a16="http://schemas.microsoft.com/office/drawing/2014/main" id="{96A27FCB-4299-4315-9031-9B9AF3AEFC95}"/>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2" y="1029894"/>
            <a:ext cx="1786526" cy="579987"/>
          </a:xfrm>
          <a:prstGeom prst="rect">
            <a:avLst/>
          </a:prstGeom>
        </p:spPr>
      </p:pic>
      <p:pic>
        <p:nvPicPr>
          <p:cNvPr id="71" name="Picture 70" descr="A person posing for the camera&#10;&#10;Description automatically generated">
            <a:extLst>
              <a:ext uri="{FF2B5EF4-FFF2-40B4-BE49-F238E27FC236}">
                <a16:creationId xmlns:a16="http://schemas.microsoft.com/office/drawing/2014/main" id="{37E45AD0-2297-4B89-A826-361CA5737F28}"/>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4842877" y="762001"/>
            <a:ext cx="7823427" cy="6117771"/>
          </a:xfrm>
          <a:prstGeom prst="rect">
            <a:avLst/>
          </a:prstGeom>
        </p:spPr>
      </p:pic>
      <p:sp>
        <p:nvSpPr>
          <p:cNvPr id="15" name="Title 1">
            <a:extLst>
              <a:ext uri="{FF2B5EF4-FFF2-40B4-BE49-F238E27FC236}">
                <a16:creationId xmlns:a16="http://schemas.microsoft.com/office/drawing/2014/main" id="{B75E411D-EA0E-41FA-85BE-D5CA2CDC94D3}"/>
              </a:ext>
            </a:extLst>
          </p:cNvPr>
          <p:cNvSpPr>
            <a:spLocks noGrp="1"/>
          </p:cNvSpPr>
          <p:nvPr>
            <p:ph type="ctrTitle"/>
          </p:nvPr>
        </p:nvSpPr>
        <p:spPr>
          <a:xfrm>
            <a:off x="545592" y="2149920"/>
            <a:ext cx="6330696" cy="1489139"/>
          </a:xfrm>
        </p:spPr>
        <p:txBody>
          <a:bodyPr anchor="ctr">
            <a:normAutofit/>
          </a:bodyPr>
          <a:lstStyle>
            <a:lvl1pPr algn="l">
              <a:defRPr sz="4300" b="1">
                <a:solidFill>
                  <a:schemeClr val="bg1"/>
                </a:solidFill>
              </a:defRPr>
            </a:lvl1pPr>
          </a:lstStyle>
          <a:p>
            <a:r>
              <a:rPr lang="en-US"/>
              <a:t>Click to edit Master title style</a:t>
            </a:r>
          </a:p>
        </p:txBody>
      </p:sp>
      <p:sp>
        <p:nvSpPr>
          <p:cNvPr id="16" name="Subtitle 2">
            <a:extLst>
              <a:ext uri="{FF2B5EF4-FFF2-40B4-BE49-F238E27FC236}">
                <a16:creationId xmlns:a16="http://schemas.microsoft.com/office/drawing/2014/main" id="{38495427-7651-4DA7-8A51-42C07D7DBA9C}"/>
              </a:ext>
            </a:extLst>
          </p:cNvPr>
          <p:cNvSpPr>
            <a:spLocks noGrp="1"/>
          </p:cNvSpPr>
          <p:nvPr>
            <p:ph type="subTitle" idx="1"/>
          </p:nvPr>
        </p:nvSpPr>
        <p:spPr>
          <a:xfrm>
            <a:off x="539772" y="3630551"/>
            <a:ext cx="6330696" cy="1029820"/>
          </a:xfrm>
        </p:spPr>
        <p:txBody>
          <a:bodyPr anchor="ctr">
            <a:norm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7" name="Straight Connector 16">
            <a:extLst>
              <a:ext uri="{FF2B5EF4-FFF2-40B4-BE49-F238E27FC236}">
                <a16:creationId xmlns:a16="http://schemas.microsoft.com/office/drawing/2014/main" id="{FBA732E2-4B43-4C17-97E8-B0E3412871DC}"/>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97F8E77B-34CD-4622-97BB-7E7F242C1944}"/>
              </a:ext>
            </a:extLst>
          </p:cNvPr>
          <p:cNvSpPr>
            <a:spLocks noGrp="1"/>
          </p:cNvSpPr>
          <p:nvPr>
            <p:ph type="dt" sz="half" idx="10"/>
          </p:nvPr>
        </p:nvSpPr>
        <p:spPr>
          <a:xfrm>
            <a:off x="563563" y="5462981"/>
            <a:ext cx="3265932" cy="365125"/>
          </a:xfrm>
          <a:prstGeom prst="rect">
            <a:avLst/>
          </a:prstGeom>
        </p:spPr>
        <p:txBody>
          <a:bodyPr anchor="ctr"/>
          <a:lstStyle>
            <a:lvl1pPr>
              <a:defRPr sz="1100">
                <a:solidFill>
                  <a:schemeClr val="bg1"/>
                </a:solidFill>
                <a:latin typeface="Arial" panose="020B0604020202020204" pitchFamily="34" charset="0"/>
                <a:cs typeface="Arial" panose="020B0604020202020204" pitchFamily="34" charset="0"/>
              </a:defRPr>
            </a:lvl1pPr>
          </a:lstStyle>
          <a:p>
            <a:endParaRPr lang="en-US"/>
          </a:p>
        </p:txBody>
      </p:sp>
      <p:sp>
        <p:nvSpPr>
          <p:cNvPr id="19" name="Footer Placeholder 4">
            <a:extLst>
              <a:ext uri="{FF2B5EF4-FFF2-40B4-BE49-F238E27FC236}">
                <a16:creationId xmlns:a16="http://schemas.microsoft.com/office/drawing/2014/main" id="{D83DFDA9-0DC6-496B-91B5-2ED642B07D75}"/>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40570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4651A20-2908-425F-A8D4-07480279E30D}"/>
              </a:ext>
            </a:extLst>
          </p:cNvPr>
          <p:cNvGraphicFramePr>
            <a:graphicFrameLocks noChangeAspect="1"/>
          </p:cNvGraphicFramePr>
          <p:nvPr userDrawn="1">
            <p:custDataLst>
              <p:tags r:id="rId1"/>
            </p:custDataLst>
            <p:extLst>
              <p:ext uri="{D42A27DB-BD31-4B8C-83A1-F6EECF244321}">
                <p14:modId xmlns:p14="http://schemas.microsoft.com/office/powerpoint/2010/main" val="2131303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44651A20-2908-425F-A8D4-07480279E3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E4D3071-BF7E-4207-B97F-0E7166ABE082}"/>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pic>
        <p:nvPicPr>
          <p:cNvPr id="8" name="Picture 7" descr="A picture containing light, sitting, street, holding&#10;&#10;Description automatically generated">
            <a:extLst>
              <a:ext uri="{FF2B5EF4-FFF2-40B4-BE49-F238E27FC236}">
                <a16:creationId xmlns:a16="http://schemas.microsoft.com/office/drawing/2014/main" id="{A8CFF0AD-E1BC-934D-91DB-3E6CBE51D176}"/>
              </a:ext>
            </a:extLst>
          </p:cNvPr>
          <p:cNvPicPr>
            <a:picLocks noChangeAspect="1"/>
          </p:cNvPicPr>
          <p:nvPr userDrawn="1"/>
        </p:nvPicPr>
        <p:blipFill rotWithShape="1">
          <a:blip r:embed="rId7" cstate="email">
            <a:alphaModFix amt="15000"/>
            <a:extLst>
              <a:ext uri="{28A0092B-C50C-407E-A947-70E740481C1C}">
                <a14:useLocalDpi xmlns:a14="http://schemas.microsoft.com/office/drawing/2010/main"/>
              </a:ext>
            </a:extLst>
          </a:blip>
          <a:srcRect/>
          <a:stretch/>
        </p:blipFill>
        <p:spPr>
          <a:xfrm>
            <a:off x="1876518" y="11875"/>
            <a:ext cx="10315457"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25"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3022" y="2236822"/>
            <a:ext cx="4295349" cy="1489139"/>
          </a:xfrm>
        </p:spPr>
        <p:txBody>
          <a:bodyPr anchor="ctr">
            <a:normAutofit/>
          </a:bodyPr>
          <a:lstStyle>
            <a:lvl1pPr algn="l">
              <a:defRPr sz="3500" b="1">
                <a:solidFill>
                  <a:schemeClr val="bg1"/>
                </a:solidFill>
              </a:defRPr>
            </a:lvl1pPr>
          </a:lstStyle>
          <a:p>
            <a:r>
              <a:rPr lang="en-US"/>
              <a:t>Click to edit Master divider style 2</a:t>
            </a:r>
          </a:p>
        </p:txBody>
      </p:sp>
      <p:sp>
        <p:nvSpPr>
          <p:cNvPr id="3" name="Subtitle 2"/>
          <p:cNvSpPr>
            <a:spLocks noGrp="1"/>
          </p:cNvSpPr>
          <p:nvPr>
            <p:ph type="subTitle" idx="1"/>
          </p:nvPr>
        </p:nvSpPr>
        <p:spPr>
          <a:xfrm>
            <a:off x="574609" y="3717453"/>
            <a:ext cx="4289145" cy="1029820"/>
          </a:xfrm>
        </p:spPr>
        <p:txBody>
          <a:bodyPr anchor="ctr">
            <a:normAutofit/>
          </a:bodyPr>
          <a:lstStyle>
            <a:lvl1pPr marL="0" indent="0" algn="l">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CA53C88C-ACB8-9D4E-B5FD-6391D2DFDD28}"/>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1" y="1029894"/>
            <a:ext cx="1789671" cy="579987"/>
          </a:xfrm>
          <a:prstGeom prst="rect">
            <a:avLst/>
          </a:prstGeom>
        </p:spPr>
      </p:pic>
    </p:spTree>
    <p:extLst>
      <p:ext uri="{BB962C8B-B14F-4D97-AF65-F5344CB8AC3E}">
        <p14:creationId xmlns:p14="http://schemas.microsoft.com/office/powerpoint/2010/main" val="374544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Divider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158F8F2-096A-4CBB-8DC0-34F0EFD030D0}"/>
              </a:ext>
            </a:extLst>
          </p:cNvPr>
          <p:cNvGraphicFramePr>
            <a:graphicFrameLocks noChangeAspect="1"/>
          </p:cNvGraphicFramePr>
          <p:nvPr userDrawn="1">
            <p:custDataLst>
              <p:tags r:id="rId1"/>
            </p:custDataLst>
            <p:extLst>
              <p:ext uri="{D42A27DB-BD31-4B8C-83A1-F6EECF244321}">
                <p14:modId xmlns:p14="http://schemas.microsoft.com/office/powerpoint/2010/main" val="2938225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B158F8F2-096A-4CBB-8DC0-34F0EFD030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7E4E01D-CA69-4B15-AA82-114231466B60}"/>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0"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901408"/>
            <a:ext cx="12192000" cy="1489139"/>
          </a:xfrm>
        </p:spPr>
        <p:txBody>
          <a:bodyPr anchor="ctr">
            <a:normAutofit/>
          </a:bodyPr>
          <a:lstStyle>
            <a:lvl1pPr algn="ctr">
              <a:defRPr sz="3500" b="1">
                <a:solidFill>
                  <a:schemeClr val="bg1"/>
                </a:solidFill>
              </a:defRPr>
            </a:lvl1pPr>
          </a:lstStyle>
          <a:p>
            <a:r>
              <a:rPr lang="en-US"/>
              <a:t>Click to edit Master divider style 4</a:t>
            </a:r>
          </a:p>
        </p:txBody>
      </p:sp>
      <p:sp>
        <p:nvSpPr>
          <p:cNvPr id="3" name="Subtitle 2"/>
          <p:cNvSpPr>
            <a:spLocks noGrp="1"/>
          </p:cNvSpPr>
          <p:nvPr>
            <p:ph type="subTitle" idx="1"/>
          </p:nvPr>
        </p:nvSpPr>
        <p:spPr>
          <a:xfrm>
            <a:off x="0" y="3429000"/>
            <a:ext cx="12191999" cy="1029820"/>
          </a:xfrm>
        </p:spPr>
        <p:txBody>
          <a:bodyPr anchor="ctr">
            <a:normAutofit/>
          </a:bodyPr>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F69BB3B8-FDB6-48BD-A2B1-C1A3E416A10E}"/>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bg1"/>
                </a:solidFill>
                <a:latin typeface="Arial" panose="020B0604020202020204" pitchFamily="34" charset="0"/>
                <a:cs typeface="Arial" panose="020B0604020202020204" pitchFamily="34" charset="0"/>
              </a:rPr>
              <a:pPr algn="l"/>
              <a:t>‹#›</a:t>
            </a:fld>
            <a:endParaRPr lang="en-US" sz="10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DA992A-B612-4E65-BA34-04DAE1FFFFE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bg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bg1"/>
                </a:solidFill>
                <a:latin typeface="Arial" panose="020B0604020202020204" pitchFamily="34" charset="0"/>
                <a:ea typeface="+mn-ea"/>
                <a:cs typeface="Arial" panose="020B0604020202020204" pitchFamily="34" charset="0"/>
              </a:rPr>
              <a:t>Confidential</a:t>
            </a:r>
          </a:p>
        </p:txBody>
      </p:sp>
      <p:sp>
        <p:nvSpPr>
          <p:cNvPr id="14" name="Footer Placeholder 4">
            <a:extLst>
              <a:ext uri="{FF2B5EF4-FFF2-40B4-BE49-F238E27FC236}">
                <a16:creationId xmlns:a16="http://schemas.microsoft.com/office/drawing/2014/main" id="{EE57C398-7983-4DD9-8C92-D587083194BE}"/>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bg1"/>
                </a:solidFill>
              </a:defRPr>
            </a:lvl1pPr>
          </a:lstStyle>
          <a:p>
            <a:endParaRPr lang="en-US"/>
          </a:p>
        </p:txBody>
      </p:sp>
      <p:pic>
        <p:nvPicPr>
          <p:cNvPr id="15" name="Picture 14">
            <a:extLst>
              <a:ext uri="{FF2B5EF4-FFF2-40B4-BE49-F238E27FC236}">
                <a16:creationId xmlns:a16="http://schemas.microsoft.com/office/drawing/2014/main" id="{A0038F30-B5A3-4508-BD32-35252D8A300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 r="4696"/>
          <a:stretch/>
        </p:blipFill>
        <p:spPr>
          <a:xfrm>
            <a:off x="10887413" y="6474479"/>
            <a:ext cx="928104" cy="301752"/>
          </a:xfrm>
          <a:prstGeom prst="rect">
            <a:avLst/>
          </a:prstGeom>
        </p:spPr>
      </p:pic>
    </p:spTree>
    <p:extLst>
      <p:ext uri="{BB962C8B-B14F-4D97-AF65-F5344CB8AC3E}">
        <p14:creationId xmlns:p14="http://schemas.microsoft.com/office/powerpoint/2010/main" val="1457960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009F21-7862-4D56-8518-E8571C7319F8}"/>
              </a:ext>
            </a:extLst>
          </p:cNvPr>
          <p:cNvGraphicFramePr>
            <a:graphicFrameLocks noChangeAspect="1"/>
          </p:cNvGraphicFramePr>
          <p:nvPr userDrawn="1">
            <p:custDataLst>
              <p:tags r:id="rId1"/>
            </p:custDataLst>
            <p:extLst>
              <p:ext uri="{D42A27DB-BD31-4B8C-83A1-F6EECF244321}">
                <p14:modId xmlns:p14="http://schemas.microsoft.com/office/powerpoint/2010/main" val="3274418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Object 7" hidden="1">
                        <a:extLst>
                          <a:ext uri="{FF2B5EF4-FFF2-40B4-BE49-F238E27FC236}">
                            <a16:creationId xmlns:a16="http://schemas.microsoft.com/office/drawing/2014/main" id="{E8009F21-7862-4D56-8518-E8571C7319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8462933-0E89-49A7-A5D8-59CF2C006D6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4" name="Picture 3" descr="A picture containing water, blue, large, man&#10;&#10;Description automatically generated">
            <a:extLst>
              <a:ext uri="{FF2B5EF4-FFF2-40B4-BE49-F238E27FC236}">
                <a16:creationId xmlns:a16="http://schemas.microsoft.com/office/drawing/2014/main" id="{826785B2-AD6E-47BB-96D0-2FD12E36740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88" y="3176"/>
            <a:ext cx="12192000" cy="6881750"/>
          </a:xfrm>
          <a:prstGeom prst="rect">
            <a:avLst/>
          </a:prstGeom>
        </p:spPr>
      </p:pic>
      <p:sp>
        <p:nvSpPr>
          <p:cNvPr id="5" name="Rectangle 4">
            <a:extLst>
              <a:ext uri="{FF2B5EF4-FFF2-40B4-BE49-F238E27FC236}">
                <a16:creationId xmlns:a16="http://schemas.microsoft.com/office/drawing/2014/main" id="{210543F5-C75E-4FD5-8077-96F8B9B5D5F0}"/>
              </a:ext>
            </a:extLst>
          </p:cNvPr>
          <p:cNvSpPr/>
          <p:nvPr userDrawn="1"/>
        </p:nvSpPr>
        <p:spPr>
          <a:xfrm>
            <a:off x="-12504" y="3176"/>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485F7A16-3F67-40FD-95D4-BA944748E4D3}"/>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 r="4696"/>
          <a:stretch/>
        </p:blipFill>
        <p:spPr>
          <a:xfrm>
            <a:off x="10887413" y="6474479"/>
            <a:ext cx="928104" cy="301752"/>
          </a:xfrm>
          <a:prstGeom prst="rect">
            <a:avLst/>
          </a:prstGeom>
        </p:spPr>
      </p:pic>
      <p:sp>
        <p:nvSpPr>
          <p:cNvPr id="2" name="Title 1">
            <a:extLst>
              <a:ext uri="{FF2B5EF4-FFF2-40B4-BE49-F238E27FC236}">
                <a16:creationId xmlns:a16="http://schemas.microsoft.com/office/drawing/2014/main" id="{6B9BA144-9F53-4BE2-8DBC-F0ACD4CBD5A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7D35BD25-C1AE-4F01-9345-385A5E97CEE1}"/>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bg1"/>
                </a:solidFill>
                <a:latin typeface="Arial" panose="020B0604020202020204" pitchFamily="34" charset="0"/>
                <a:cs typeface="Arial" panose="020B0604020202020204" pitchFamily="34" charset="0"/>
              </a:rPr>
              <a:pPr algn="l"/>
              <a:t>‹#›</a:t>
            </a:fld>
            <a:endParaRPr lang="en-US" sz="10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0620EC2-1542-45C4-AD51-03776738D26D}"/>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bg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bg1"/>
                </a:solidFill>
                <a:latin typeface="Arial" panose="020B0604020202020204" pitchFamily="34" charset="0"/>
                <a:ea typeface="+mn-ea"/>
                <a:cs typeface="Arial" panose="020B0604020202020204" pitchFamily="34" charset="0"/>
              </a:rPr>
              <a:t>Confidential</a:t>
            </a:r>
          </a:p>
        </p:txBody>
      </p:sp>
      <p:sp>
        <p:nvSpPr>
          <p:cNvPr id="16" name="Footer Placeholder 4">
            <a:extLst>
              <a:ext uri="{FF2B5EF4-FFF2-40B4-BE49-F238E27FC236}">
                <a16:creationId xmlns:a16="http://schemas.microsoft.com/office/drawing/2014/main" id="{03E687FC-6D74-4D62-AC6A-1AE383B633E0}"/>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9" name="Text Placeholder 8">
            <a:extLst>
              <a:ext uri="{FF2B5EF4-FFF2-40B4-BE49-F238E27FC236}">
                <a16:creationId xmlns:a16="http://schemas.microsoft.com/office/drawing/2014/main" id="{D98D9C83-FC02-495F-8F39-428B69E55A97}"/>
              </a:ext>
            </a:extLst>
          </p:cNvPr>
          <p:cNvSpPr>
            <a:spLocks noGrp="1"/>
          </p:cNvSpPr>
          <p:nvPr>
            <p:ph type="body" sz="quarter" idx="10"/>
          </p:nvPr>
        </p:nvSpPr>
        <p:spPr>
          <a:xfrm>
            <a:off x="322263" y="1090613"/>
            <a:ext cx="11522075" cy="5116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482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Ending_Slide">
    <p:spTree>
      <p:nvGrpSpPr>
        <p:cNvPr id="1" name=""/>
        <p:cNvGrpSpPr/>
        <p:nvPr/>
      </p:nvGrpSpPr>
      <p:grpSpPr>
        <a:xfrm>
          <a:off x="0" y="0"/>
          <a:ext cx="0" cy="0"/>
          <a:chOff x="0" y="0"/>
          <a:chExt cx="0" cy="0"/>
        </a:xfrm>
      </p:grpSpPr>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0"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BA73D5A-EA42-7146-BCCA-F708F7272E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73638" y="2626438"/>
            <a:ext cx="2844723" cy="922016"/>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bg1"/>
                </a:solidFill>
              </a:rPr>
              <a:t>130 Prospect Street, Third Floor</a:t>
            </a:r>
          </a:p>
          <a:p>
            <a:pPr algn="ctr" defTabSz="457063">
              <a:spcBef>
                <a:spcPts val="0"/>
              </a:spcBef>
              <a:defRPr/>
            </a:pPr>
            <a:r>
              <a:rPr lang="en-US" sz="1500">
                <a:solidFill>
                  <a:schemeClr val="bg1"/>
                </a:solidFill>
              </a:rPr>
              <a:t>Cambridge, MA 02139 USA</a:t>
            </a:r>
          </a:p>
          <a:p>
            <a:pPr algn="ctr" defTabSz="457063">
              <a:spcBef>
                <a:spcPts val="0"/>
              </a:spcBef>
              <a:defRPr/>
            </a:pPr>
            <a:endParaRPr lang="en-US" sz="1500">
              <a:solidFill>
                <a:schemeClr val="bg1"/>
              </a:solidFill>
            </a:endParaRPr>
          </a:p>
          <a:p>
            <a:pPr algn="ctr" defTabSz="457063">
              <a:spcBef>
                <a:spcPts val="0"/>
              </a:spcBef>
              <a:defRPr/>
            </a:pPr>
            <a:r>
              <a:rPr lang="en-US" sz="1500" u="none" err="1">
                <a:solidFill>
                  <a:schemeClr val="bg1"/>
                </a:solidFill>
              </a:rPr>
              <a:t>nimbustx.com</a:t>
            </a:r>
            <a:endParaRPr lang="en-US" sz="1500" u="none">
              <a:solidFill>
                <a:schemeClr val="bg1"/>
              </a:solidFill>
            </a:endParaRPr>
          </a:p>
        </p:txBody>
      </p:sp>
    </p:spTree>
    <p:extLst>
      <p:ext uri="{BB962C8B-B14F-4D97-AF65-F5344CB8AC3E}">
        <p14:creationId xmlns:p14="http://schemas.microsoft.com/office/powerpoint/2010/main" val="41191116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with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a:p>
        </p:txBody>
      </p:sp>
      <p:sp>
        <p:nvSpPr>
          <p:cNvPr id="8" name="Text Placeholder 7"/>
          <p:cNvSpPr>
            <a:spLocks noGrp="1"/>
          </p:cNvSpPr>
          <p:nvPr>
            <p:ph type="body" sz="quarter" idx="13"/>
          </p:nvPr>
        </p:nvSpPr>
        <p:spPr>
          <a:xfrm>
            <a:off x="613346" y="1267547"/>
            <a:ext cx="11069638" cy="4791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09764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7" name="Picture 6" descr="shadow.png"/>
          <p:cNvPicPr>
            <a:picLocks noChangeAspect="1"/>
          </p:cNvPicPr>
          <p:nvPr/>
        </p:nvPicPr>
        <p:blipFill>
          <a:blip r:embed="rId2">
            <a:alphaModFix amt="67000"/>
            <a:extLst>
              <a:ext uri="{28A0092B-C50C-407E-A947-70E740481C1C}">
                <a14:useLocalDpi xmlns:a14="http://schemas.microsoft.com/office/drawing/2010/main" val="0"/>
              </a:ext>
            </a:extLst>
          </a:blip>
          <a:stretch>
            <a:fillRect/>
          </a:stretch>
        </p:blipFill>
        <p:spPr>
          <a:xfrm>
            <a:off x="0" y="6065920"/>
            <a:ext cx="12192000" cy="401720"/>
          </a:xfrm>
          <a:prstGeom prst="rect">
            <a:avLst/>
          </a:prstGeom>
        </p:spPr>
      </p:pic>
      <p:sp>
        <p:nvSpPr>
          <p:cNvPr id="8" name="Rectangle 7"/>
          <p:cNvSpPr/>
          <p:nvPr/>
        </p:nvSpPr>
        <p:spPr>
          <a:xfrm>
            <a:off x="0" y="0"/>
            <a:ext cx="12192000" cy="6102515"/>
          </a:xfrm>
          <a:prstGeom prst="rect">
            <a:avLst/>
          </a:prstGeom>
          <a:solidFill>
            <a:schemeClr val="bg2">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p:nvSpPr>
        <p:spPr>
          <a:xfrm flipV="1">
            <a:off x="0" y="6072953"/>
            <a:ext cx="12192000" cy="10058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963085" y="2068495"/>
            <a:ext cx="10384367" cy="686221"/>
          </a:xfrm>
        </p:spPr>
        <p:txBody>
          <a:bodyPr anchor="b">
            <a:normAutofit/>
          </a:bodyPr>
          <a:lstStyle>
            <a:lvl1pPr algn="ctr">
              <a:defRPr sz="3733">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963083" y="3008716"/>
            <a:ext cx="10384368" cy="1500187"/>
          </a:xfrm>
        </p:spPr>
        <p:txBody>
          <a:bodyPr>
            <a:normAutofit/>
          </a:bodyPr>
          <a:lstStyle>
            <a:lvl1pPr marL="0" indent="0" algn="ctr">
              <a:buNone/>
              <a:defRPr sz="28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5E25B12-2F1D-824B-87E4-38B2FFA85DCA}" type="slidenum">
              <a:rPr lang="en-US" smtClean="0"/>
              <a:t>‹#›</a:t>
            </a:fld>
            <a:endParaRPr lang="en-US"/>
          </a:p>
        </p:txBody>
      </p:sp>
      <p:cxnSp>
        <p:nvCxnSpPr>
          <p:cNvPr id="11" name="Straight Connector 10"/>
          <p:cNvCxnSpPr/>
          <p:nvPr/>
        </p:nvCxnSpPr>
        <p:spPr>
          <a:xfrm>
            <a:off x="5628051" y="2901767"/>
            <a:ext cx="1033267" cy="0"/>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hadow.png">
            <a:extLst>
              <a:ext uri="{FF2B5EF4-FFF2-40B4-BE49-F238E27FC236}">
                <a16:creationId xmlns:a16="http://schemas.microsoft.com/office/drawing/2014/main" id="{4BF2E5BE-9CAE-46BE-B601-F199738D16F6}"/>
              </a:ext>
            </a:extLst>
          </p:cNvPr>
          <p:cNvPicPr>
            <a:picLocks noChangeAspect="1"/>
          </p:cNvPicPr>
          <p:nvPr userDrawn="1"/>
        </p:nvPicPr>
        <p:blipFill>
          <a:blip r:embed="rId2">
            <a:alphaModFix amt="67000"/>
            <a:extLst>
              <a:ext uri="{28A0092B-C50C-407E-A947-70E740481C1C}">
                <a14:useLocalDpi xmlns:a14="http://schemas.microsoft.com/office/drawing/2010/main" val="0"/>
              </a:ext>
            </a:extLst>
          </a:blip>
          <a:stretch>
            <a:fillRect/>
          </a:stretch>
        </p:blipFill>
        <p:spPr>
          <a:xfrm>
            <a:off x="0" y="6065920"/>
            <a:ext cx="12192000" cy="401720"/>
          </a:xfrm>
          <a:prstGeom prst="rect">
            <a:avLst/>
          </a:prstGeom>
        </p:spPr>
      </p:pic>
      <p:sp>
        <p:nvSpPr>
          <p:cNvPr id="12" name="Rectangle 11">
            <a:extLst>
              <a:ext uri="{FF2B5EF4-FFF2-40B4-BE49-F238E27FC236}">
                <a16:creationId xmlns:a16="http://schemas.microsoft.com/office/drawing/2014/main" id="{C62F31D8-6973-4597-A837-A37A5E804636}"/>
              </a:ext>
            </a:extLst>
          </p:cNvPr>
          <p:cNvSpPr/>
          <p:nvPr userDrawn="1"/>
        </p:nvSpPr>
        <p:spPr>
          <a:xfrm>
            <a:off x="0" y="0"/>
            <a:ext cx="12192000" cy="6102515"/>
          </a:xfrm>
          <a:prstGeom prst="rect">
            <a:avLst/>
          </a:prstGeom>
          <a:solidFill>
            <a:schemeClr val="bg2">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375187F9-83B1-46DD-B58B-ED0157A9A746}"/>
              </a:ext>
            </a:extLst>
          </p:cNvPr>
          <p:cNvSpPr/>
          <p:nvPr userDrawn="1"/>
        </p:nvSpPr>
        <p:spPr>
          <a:xfrm flipV="1">
            <a:off x="0" y="6072953"/>
            <a:ext cx="12192000" cy="10058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4" name="Straight Connector 13">
            <a:extLst>
              <a:ext uri="{FF2B5EF4-FFF2-40B4-BE49-F238E27FC236}">
                <a16:creationId xmlns:a16="http://schemas.microsoft.com/office/drawing/2014/main" id="{D42507ED-15BD-4046-B15F-1F4A3AE1E124}"/>
              </a:ext>
            </a:extLst>
          </p:cNvPr>
          <p:cNvCxnSpPr/>
          <p:nvPr userDrawn="1"/>
        </p:nvCxnSpPr>
        <p:spPr>
          <a:xfrm>
            <a:off x="5628051" y="2901767"/>
            <a:ext cx="1033267" cy="0"/>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21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547824" y="2056957"/>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37940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9226333" y="2393324"/>
            <a:ext cx="972524" cy="1224844"/>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8" cstate="email">
            <a:alphaModFix amt="2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76682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1812598"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2" cstate="email">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3485632" y="2546442"/>
            <a:ext cx="972523" cy="917012"/>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5" name="Picture 24" descr="A close up of a flower&#10;&#10;Description automatically generated">
            <a:extLst>
              <a:ext uri="{FF2B5EF4-FFF2-40B4-BE49-F238E27FC236}">
                <a16:creationId xmlns:a16="http://schemas.microsoft.com/office/drawing/2014/main" id="{0470E10D-3D39-D14F-B2C3-083023DDCA14}"/>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632407" y="1193590"/>
            <a:ext cx="3153141" cy="3388748"/>
          </a:xfrm>
          <a:prstGeom prst="rect">
            <a:avLst/>
          </a:prstGeom>
        </p:spPr>
      </p:pic>
    </p:spTree>
    <p:extLst>
      <p:ext uri="{BB962C8B-B14F-4D97-AF65-F5344CB8AC3E}">
        <p14:creationId xmlns:p14="http://schemas.microsoft.com/office/powerpoint/2010/main" val="18701970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533245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2000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extLst>
              <p:ext uri="{D42A27DB-BD31-4B8C-83A1-F6EECF244321}">
                <p14:modId xmlns:p14="http://schemas.microsoft.com/office/powerpoint/2010/main" val="1441076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6330696"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6330696" cy="1029820"/>
          </a:xfrm>
          <a:prstGeom prst="rect">
            <a:avLst/>
          </a:prstGeom>
        </p:spPr>
        <p:txBody>
          <a:bodyPr anchor="ctr">
            <a:normAutofit/>
          </a:bodyPr>
          <a:lstStyle>
            <a:lvl1pPr marL="0" indent="0" algn="l">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Arial" panose="020B0604020202020204" pitchFamily="34" charset="0"/>
                <a:cs typeface="Arial" panose="020B0604020202020204" pitchFamily="34" charset="0"/>
              </a:defRPr>
            </a:lvl1pPr>
          </a:lstStyle>
          <a:p>
            <a:endParaRPr lang="en-US"/>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Arial" panose="020B0604020202020204" pitchFamily="34" charset="0"/>
                <a:cs typeface="Arial" panose="020B0604020202020204" pitchFamily="34" charset="0"/>
              </a:defRPr>
            </a:lvl1pPr>
          </a:lstStyle>
          <a:p>
            <a:endParaRPr lang="en-US"/>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9200F2B-0597-43A9-82DE-4ACA2D374246}"/>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
        <p:nvSpPr>
          <p:cNvPr id="7" name="Rectangle 6">
            <a:extLst>
              <a:ext uri="{FF2B5EF4-FFF2-40B4-BE49-F238E27FC236}">
                <a16:creationId xmlns:a16="http://schemas.microsoft.com/office/drawing/2014/main" id="{4B000ADE-AEE9-404F-B0C6-91A2D40D0AE4}"/>
              </a:ext>
            </a:extLst>
          </p:cNvPr>
          <p:cNvSpPr/>
          <p:nvPr userDrawn="1"/>
        </p:nvSpPr>
        <p:spPr>
          <a:xfrm>
            <a:off x="284672" y="5850992"/>
            <a:ext cx="11849215" cy="9256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1506D0-A4BD-5640-98F2-9F53443E5CDF}"/>
              </a:ext>
            </a:extLst>
          </p:cNvPr>
          <p:cNvSpPr/>
          <p:nvPr userDrawn="1"/>
        </p:nvSpPr>
        <p:spPr>
          <a:xfrm>
            <a:off x="10311063" y="0"/>
            <a:ext cx="1880937" cy="17205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936"/>
            <a:ext cx="10315457" cy="6881750"/>
          </a:xfrm>
          <a:prstGeom prst="rect">
            <a:avLst/>
          </a:prstGeom>
        </p:spPr>
      </p:pic>
    </p:spTree>
    <p:extLst>
      <p:ext uri="{BB962C8B-B14F-4D97-AF65-F5344CB8AC3E}">
        <p14:creationId xmlns:p14="http://schemas.microsoft.com/office/powerpoint/2010/main" val="18587809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3CD6C0B-F654-4D3A-8124-3597754B9BFB}"/>
              </a:ext>
            </a:extLst>
          </p:cNvPr>
          <p:cNvGraphicFramePr>
            <a:graphicFrameLocks noChangeAspect="1"/>
          </p:cNvGraphicFramePr>
          <p:nvPr userDrawn="1">
            <p:custDataLst>
              <p:tags r:id="rId1"/>
            </p:custDataLst>
            <p:extLst>
              <p:ext uri="{D42A27DB-BD31-4B8C-83A1-F6EECF244321}">
                <p14:modId xmlns:p14="http://schemas.microsoft.com/office/powerpoint/2010/main" val="3724487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1" name="Object 10" hidden="1">
                        <a:extLst>
                          <a:ext uri="{FF2B5EF4-FFF2-40B4-BE49-F238E27FC236}">
                            <a16:creationId xmlns:a16="http://schemas.microsoft.com/office/drawing/2014/main" id="{F3CD6C0B-F654-4D3A-8124-3597754B9B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8D0BCD6B-CFC5-43A8-BCF0-E1F4FAD43D91}"/>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35" name="Rectangle 34">
            <a:extLst>
              <a:ext uri="{FF2B5EF4-FFF2-40B4-BE49-F238E27FC236}">
                <a16:creationId xmlns:a16="http://schemas.microsoft.com/office/drawing/2014/main" id="{15AA58D9-2AE6-4CC3-8F4F-A71ECA65CDB9}"/>
              </a:ext>
            </a:extLst>
          </p:cNvPr>
          <p:cNvSpPr/>
          <p:nvPr userDrawn="1"/>
        </p:nvSpPr>
        <p:spPr>
          <a:xfrm>
            <a:off x="284672" y="5850992"/>
            <a:ext cx="11849215" cy="9256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545592" y="2149920"/>
            <a:ext cx="6330696" cy="1489139"/>
          </a:xfrm>
          <a:prstGeom prst="rect">
            <a:avLst/>
          </a:prstGeom>
        </p:spPr>
        <p:txBody>
          <a:bodyPr anchor="b">
            <a:normAutofit/>
          </a:bodyPr>
          <a:lstStyle>
            <a:lvl1pPr algn="l">
              <a:defRPr sz="4300"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39772" y="3630551"/>
            <a:ext cx="6330696" cy="1029820"/>
          </a:xfrm>
          <a:prstGeom prst="rect">
            <a:avLst/>
          </a:prstGeom>
        </p:spPr>
        <p:txBody>
          <a:bodyPr anchor="ctr">
            <a:normAutofit/>
          </a:bodyPr>
          <a:lstStyle>
            <a:lvl1pPr marL="0" indent="0" algn="l">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Arial" panose="020B0604020202020204" pitchFamily="34" charset="0"/>
                <a:cs typeface="Arial" panose="020B0604020202020204" pitchFamily="34" charset="0"/>
              </a:defRPr>
            </a:lvl1pPr>
          </a:lstStyle>
          <a:p>
            <a:endParaRPr lang="en-US"/>
          </a:p>
        </p:txBody>
      </p:sp>
      <p:cxnSp>
        <p:nvCxnSpPr>
          <p:cNvPr id="16" name="Straight Connector 15">
            <a:extLst>
              <a:ext uri="{FF2B5EF4-FFF2-40B4-BE49-F238E27FC236}">
                <a16:creationId xmlns:a16="http://schemas.microsoft.com/office/drawing/2014/main" id="{8EE891AE-77C4-B048-BC9D-8C9AB066DEB0}"/>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65A926E-95F1-4005-ABE6-0A1AF0255D4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
        <p:nvSpPr>
          <p:cNvPr id="14" name="Rectangle 13">
            <a:extLst>
              <a:ext uri="{FF2B5EF4-FFF2-40B4-BE49-F238E27FC236}">
                <a16:creationId xmlns:a16="http://schemas.microsoft.com/office/drawing/2014/main" id="{0E30EBEE-DBD4-874F-937A-33113B93F980}"/>
              </a:ext>
            </a:extLst>
          </p:cNvPr>
          <p:cNvSpPr/>
          <p:nvPr userDrawn="1"/>
        </p:nvSpPr>
        <p:spPr>
          <a:xfrm>
            <a:off x="10311063" y="0"/>
            <a:ext cx="1880937" cy="17205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936"/>
            <a:ext cx="10315457" cy="6881750"/>
          </a:xfrm>
          <a:prstGeom prst="rect">
            <a:avLst/>
          </a:prstGeom>
        </p:spPr>
      </p:pic>
      <p:pic>
        <p:nvPicPr>
          <p:cNvPr id="33" name="Picture 32" descr="A person posing for the camera&#10;&#10;Description automatically generated">
            <a:extLst>
              <a:ext uri="{FF2B5EF4-FFF2-40B4-BE49-F238E27FC236}">
                <a16:creationId xmlns:a16="http://schemas.microsoft.com/office/drawing/2014/main" id="{09BD8A7B-13A3-48B0-B972-B3DED8FAC03C}"/>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4842877" y="762001"/>
            <a:ext cx="7823427" cy="6117771"/>
          </a:xfrm>
          <a:prstGeom prst="rect">
            <a:avLst/>
          </a:prstGeom>
        </p:spPr>
      </p:pic>
    </p:spTree>
    <p:extLst>
      <p:ext uri="{BB962C8B-B14F-4D97-AF65-F5344CB8AC3E}">
        <p14:creationId xmlns:p14="http://schemas.microsoft.com/office/powerpoint/2010/main" val="2128654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7EF40D-34BB-4A5B-B601-8F8992F894AF}"/>
              </a:ext>
            </a:extLst>
          </p:cNvPr>
          <p:cNvGraphicFramePr>
            <a:graphicFrameLocks noChangeAspect="1"/>
          </p:cNvGraphicFramePr>
          <p:nvPr userDrawn="1">
            <p:custDataLst>
              <p:tags r:id="rId1"/>
            </p:custDataLst>
            <p:extLst>
              <p:ext uri="{D42A27DB-BD31-4B8C-83A1-F6EECF244321}">
                <p14:modId xmlns:p14="http://schemas.microsoft.com/office/powerpoint/2010/main" val="354992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727EF40D-34BB-4A5B-B601-8F8992F894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C355EC9-0EBA-4E62-98AC-480BADB4C9AD}"/>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573022" y="2236822"/>
            <a:ext cx="4295349" cy="1489139"/>
          </a:xfrm>
          <a:prstGeom prst="rect">
            <a:avLst/>
          </a:prstGeom>
        </p:spPr>
        <p:txBody>
          <a:bodyPr anchor="ctr">
            <a:normAutofit/>
          </a:bodyPr>
          <a:lstStyle>
            <a:lvl1pPr algn="l">
              <a:defRPr sz="3500" b="1">
                <a:solidFill>
                  <a:schemeClr val="accent1"/>
                </a:solidFill>
              </a:defRPr>
            </a:lvl1pPr>
          </a:lstStyle>
          <a:p>
            <a:r>
              <a:rPr lang="en-US"/>
              <a:t>Click to edit Master divider style 2</a:t>
            </a:r>
          </a:p>
        </p:txBody>
      </p:sp>
      <p:sp>
        <p:nvSpPr>
          <p:cNvPr id="3" name="Subtitle 2"/>
          <p:cNvSpPr>
            <a:spLocks noGrp="1"/>
          </p:cNvSpPr>
          <p:nvPr>
            <p:ph type="subTitle" idx="1"/>
          </p:nvPr>
        </p:nvSpPr>
        <p:spPr>
          <a:xfrm>
            <a:off x="574609" y="3717453"/>
            <a:ext cx="4289145" cy="1029820"/>
          </a:xfrm>
          <a:prstGeom prst="rect">
            <a:avLst/>
          </a:prstGeom>
        </p:spPr>
        <p:txBody>
          <a:bodyPr anchor="ctr">
            <a:normAutofit/>
          </a:bodyPr>
          <a:lstStyle>
            <a:lvl1pPr marL="0" indent="0" algn="l">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52B81669-AF61-457E-A074-BDAC5534A308}"/>
              </a:ext>
            </a:extLst>
          </p:cNvPr>
          <p:cNvSpPr/>
          <p:nvPr userDrawn="1"/>
        </p:nvSpPr>
        <p:spPr>
          <a:xfrm>
            <a:off x="10187709" y="0"/>
            <a:ext cx="2004291" cy="10991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ight, sitting, street, holding&#10;&#10;Description automatically generated">
            <a:extLst>
              <a:ext uri="{FF2B5EF4-FFF2-40B4-BE49-F238E27FC236}">
                <a16:creationId xmlns:a16="http://schemas.microsoft.com/office/drawing/2014/main" id="{A8CFF0AD-E1BC-934D-91DB-3E6CBE51D176}"/>
              </a:ext>
            </a:extLst>
          </p:cNvPr>
          <p:cNvPicPr>
            <a:picLocks noChangeAspect="1"/>
          </p:cNvPicPr>
          <p:nvPr userDrawn="1"/>
        </p:nvPicPr>
        <p:blipFill rotWithShape="1">
          <a:blip r:embed="rId6" cstate="email">
            <a:alphaModFix amt="15000"/>
            <a:extLst>
              <a:ext uri="{28A0092B-C50C-407E-A947-70E740481C1C}">
                <a14:useLocalDpi xmlns:a14="http://schemas.microsoft.com/office/drawing/2010/main"/>
              </a:ext>
            </a:extLst>
          </a:blip>
          <a:srcRect/>
          <a:stretch/>
        </p:blipFill>
        <p:spPr>
          <a:xfrm>
            <a:off x="1876518" y="-157"/>
            <a:ext cx="10315457" cy="6881750"/>
          </a:xfrm>
          <a:prstGeom prst="rect">
            <a:avLst/>
          </a:prstGeom>
        </p:spPr>
      </p:pic>
      <p:pic>
        <p:nvPicPr>
          <p:cNvPr id="12" name="Picture 11">
            <a:extLst>
              <a:ext uri="{FF2B5EF4-FFF2-40B4-BE49-F238E27FC236}">
                <a16:creationId xmlns:a16="http://schemas.microsoft.com/office/drawing/2014/main" id="{D9088E52-0F91-AA40-9FCC-A058436DE723}"/>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656365" y="1017308"/>
            <a:ext cx="1852866" cy="600793"/>
          </a:xfrm>
          <a:prstGeom prst="rect">
            <a:avLst/>
          </a:prstGeom>
        </p:spPr>
      </p:pic>
    </p:spTree>
    <p:extLst>
      <p:ext uri="{BB962C8B-B14F-4D97-AF65-F5344CB8AC3E}">
        <p14:creationId xmlns:p14="http://schemas.microsoft.com/office/powerpoint/2010/main" val="23667759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descr="A picture containing decorated, colorful, many, display&#10;&#10;Description automatically generated">
            <a:extLst>
              <a:ext uri="{FF2B5EF4-FFF2-40B4-BE49-F238E27FC236}">
                <a16:creationId xmlns:a16="http://schemas.microsoft.com/office/drawing/2014/main" id="{516DD785-BB01-FF4A-BE37-3AABDC3DB986}"/>
              </a:ext>
            </a:extLst>
          </p:cNvPr>
          <p:cNvPicPr>
            <a:picLocks noChangeAspect="1"/>
          </p:cNvPicPr>
          <p:nvPr userDrawn="1"/>
        </p:nvPicPr>
        <p:blipFill>
          <a:blip r:embed="rId2" cstate="email">
            <a:alphaModFix amt="2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909514" y="2563874"/>
            <a:ext cx="1445337" cy="818898"/>
          </a:xfrm>
          <a:prstGeom prst="rect">
            <a:avLst/>
          </a:prstGeom>
        </p:spPr>
      </p:pic>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4" cstate="email">
            <a:alphaModFix amt="7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7139499" y="2056957"/>
            <a:ext cx="1858792" cy="1858792"/>
          </a:xfrm>
          <a:prstGeom prst="rect">
            <a:avLst/>
          </a:prstGeom>
        </p:spPr>
      </p:pic>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2520406" y="2542257"/>
            <a:ext cx="972523" cy="91701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8" cstate="email">
            <a:alphaModFix amt="2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9971077"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8818008"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3658484" y="2444898"/>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animal, table, colored, colorful&#10;&#10;Description automatically generated">
            <a:extLst>
              <a:ext uri="{FF2B5EF4-FFF2-40B4-BE49-F238E27FC236}">
                <a16:creationId xmlns:a16="http://schemas.microsoft.com/office/drawing/2014/main" id="{FFC7ADD2-BBBC-0045-82EE-76E0458EDD77}"/>
              </a:ext>
            </a:extLst>
          </p:cNvPr>
          <p:cNvPicPr>
            <a:picLocks noChangeAspect="1"/>
          </p:cNvPicPr>
          <p:nvPr userDrawn="1"/>
        </p:nvPicPr>
        <p:blipFill>
          <a:blip r:embed="rId14" cstate="email">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795021" y="1413118"/>
            <a:ext cx="2601959" cy="3188148"/>
          </a:xfrm>
          <a:prstGeom prst="rect">
            <a:avLst/>
          </a:prstGeom>
        </p:spPr>
      </p:pic>
    </p:spTree>
    <p:extLst>
      <p:ext uri="{BB962C8B-B14F-4D97-AF65-F5344CB8AC3E}">
        <p14:creationId xmlns:p14="http://schemas.microsoft.com/office/powerpoint/2010/main" val="201054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770050" y="2056957"/>
            <a:ext cx="1858792" cy="1858792"/>
          </a:xfrm>
          <a:prstGeom prst="rect">
            <a:avLst/>
          </a:prstGeom>
        </p:spPr>
      </p:pic>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4" cstate="email">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944094" y="2542257"/>
            <a:ext cx="972523" cy="91701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10601628"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9448559"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10" cstate="email">
            <a:alphaModFix amt="7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082172" y="2444898"/>
            <a:ext cx="1091697" cy="1173270"/>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12" cstate="email">
            <a:alphaModFix amt="2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735832" y="2451537"/>
            <a:ext cx="882980" cy="1081905"/>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picture containing decorated, colorful, many, display&#10;&#10;Description automatically generated">
            <a:extLst>
              <a:ext uri="{FF2B5EF4-FFF2-40B4-BE49-F238E27FC236}">
                <a16:creationId xmlns:a16="http://schemas.microsoft.com/office/drawing/2014/main" id="{516DD785-BB01-FF4A-BE37-3AABDC3DB986}"/>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205878" y="2168456"/>
            <a:ext cx="3781259" cy="2142383"/>
          </a:xfrm>
          <a:prstGeom prst="rect">
            <a:avLst/>
          </a:prstGeom>
        </p:spPr>
      </p:pic>
    </p:spTree>
    <p:extLst>
      <p:ext uri="{BB962C8B-B14F-4D97-AF65-F5344CB8AC3E}">
        <p14:creationId xmlns:p14="http://schemas.microsoft.com/office/powerpoint/2010/main" val="2597057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547824" y="2056957"/>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37940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9226333" y="2393324"/>
            <a:ext cx="972524" cy="1224844"/>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14070DF5-0779-8548-8C93-6D0D94F996C8}"/>
              </a:ext>
            </a:extLst>
          </p:cNvPr>
          <p:cNvPicPr>
            <a:picLocks noChangeAspect="1"/>
          </p:cNvPicPr>
          <p:nvPr userDrawn="1"/>
        </p:nvPicPr>
        <p:blipFill>
          <a:blip r:embed="rId8" cstate="email">
            <a:alphaModFix amt="7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3296110" y="2444898"/>
            <a:ext cx="1091697" cy="1173270"/>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10" cstate="email">
            <a:alphaModFix amt="2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76682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12" cstate="email">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812598" y="2644556"/>
            <a:ext cx="1445337" cy="818898"/>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descr="A close up of a flower&#10;&#10;Description automatically generated">
            <a:extLst>
              <a:ext uri="{FF2B5EF4-FFF2-40B4-BE49-F238E27FC236}">
                <a16:creationId xmlns:a16="http://schemas.microsoft.com/office/drawing/2014/main" id="{7DC71A26-CD8E-F949-8D5A-A2D1CED2F9F6}"/>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622985" y="1606615"/>
            <a:ext cx="3070015" cy="2894780"/>
          </a:xfrm>
          <a:prstGeom prst="rect">
            <a:avLst/>
          </a:prstGeom>
        </p:spPr>
      </p:pic>
    </p:spTree>
    <p:extLst>
      <p:ext uri="{BB962C8B-B14F-4D97-AF65-F5344CB8AC3E}">
        <p14:creationId xmlns:p14="http://schemas.microsoft.com/office/powerpoint/2010/main" val="3692662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7547824" y="2056957"/>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37940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9226333" y="2393324"/>
            <a:ext cx="972524" cy="1224844"/>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8" cstate="email">
            <a:alphaModFix amt="25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76682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1812598"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2" cstate="email">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3485632" y="2546442"/>
            <a:ext cx="972523" cy="917012"/>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5" name="Picture 24" descr="A close up of a flower&#10;&#10;Description automatically generated">
            <a:extLst>
              <a:ext uri="{FF2B5EF4-FFF2-40B4-BE49-F238E27FC236}">
                <a16:creationId xmlns:a16="http://schemas.microsoft.com/office/drawing/2014/main" id="{0470E10D-3D39-D14F-B2C3-083023DDCA14}"/>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632407" y="1193590"/>
            <a:ext cx="3153141" cy="3388748"/>
          </a:xfrm>
          <a:prstGeom prst="rect">
            <a:avLst/>
          </a:prstGeom>
        </p:spPr>
      </p:pic>
    </p:spTree>
    <p:extLst>
      <p:ext uri="{BB962C8B-B14F-4D97-AF65-F5344CB8AC3E}">
        <p14:creationId xmlns:p14="http://schemas.microsoft.com/office/powerpoint/2010/main" val="35229061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2" cstate="email">
            <a:alphaModFix amt="2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1045689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4" cstate="email">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9303823" y="2393324"/>
            <a:ext cx="972524" cy="1224844"/>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68933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1735108"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408142"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8008861" y="2374949"/>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rotWithShape="1">
          <a:blip r:embed="rId14" cstate="screen">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rcRect/>
          <a:stretch/>
        </p:blipFill>
        <p:spPr>
          <a:xfrm>
            <a:off x="4193941" y="917011"/>
            <a:ext cx="3928103" cy="3814969"/>
          </a:xfrm>
          <a:prstGeom prst="rect">
            <a:avLst/>
          </a:prstGeom>
        </p:spPr>
      </p:pic>
    </p:spTree>
    <p:extLst>
      <p:ext uri="{BB962C8B-B14F-4D97-AF65-F5344CB8AC3E}">
        <p14:creationId xmlns:p14="http://schemas.microsoft.com/office/powerpoint/2010/main" val="70591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2" cstate="email">
            <a:alphaModFix amt="25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10456892" y="2400873"/>
            <a:ext cx="972523" cy="1170959"/>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B3980FBD-0DA4-ED43-93E1-E819C5F9532F}"/>
              </a:ext>
            </a:extLst>
          </p:cNvPr>
          <p:cNvPicPr>
            <a:picLocks noChangeAspect="1"/>
          </p:cNvPicPr>
          <p:nvPr userDrawn="1"/>
        </p:nvPicPr>
        <p:blipFill>
          <a:blip r:embed="rId4" cstate="email">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9303823" y="2393324"/>
            <a:ext cx="972524" cy="1224844"/>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689338"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1735108"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408142"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8008861" y="2374949"/>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close up of a flower&#10;&#10;Description automatically generated">
            <a:extLst>
              <a:ext uri="{FF2B5EF4-FFF2-40B4-BE49-F238E27FC236}">
                <a16:creationId xmlns:a16="http://schemas.microsoft.com/office/drawing/2014/main" id="{F061953B-B2C5-CC4A-80C3-6CFCD6B638F8}"/>
              </a:ext>
            </a:extLst>
          </p:cNvPr>
          <p:cNvPicPr>
            <a:picLocks noChangeAspect="1"/>
          </p:cNvPicPr>
          <p:nvPr userDrawn="1"/>
        </p:nvPicPr>
        <p:blipFill rotWithShape="1">
          <a:blip r:embed="rId14" cstate="screen">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rcRect/>
          <a:stretch/>
        </p:blipFill>
        <p:spPr>
          <a:xfrm>
            <a:off x="4193941" y="917011"/>
            <a:ext cx="3928103" cy="3814969"/>
          </a:xfrm>
          <a:prstGeom prst="rect">
            <a:avLst/>
          </a:prstGeom>
        </p:spPr>
      </p:pic>
    </p:spTree>
    <p:extLst>
      <p:ext uri="{BB962C8B-B14F-4D97-AF65-F5344CB8AC3E}">
        <p14:creationId xmlns:p14="http://schemas.microsoft.com/office/powerpoint/2010/main" val="32854410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pic>
        <p:nvPicPr>
          <p:cNvPr id="27" name="Picture 26" descr="A close up of a flower&#10;&#10;Description automatically generated">
            <a:extLst>
              <a:ext uri="{FF2B5EF4-FFF2-40B4-BE49-F238E27FC236}">
                <a16:creationId xmlns:a16="http://schemas.microsoft.com/office/drawing/2014/main" id="{03FBECEF-F4A9-AA43-B4E5-326365A79BFA}"/>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8798697" y="2029763"/>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487888" y="2400873"/>
            <a:ext cx="972523" cy="1170959"/>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735833"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1781603"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377146"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7946869" y="2374949"/>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1" name="Picture 20" descr="A close up of a flower&#10;&#10;Description automatically generated">
            <a:extLst>
              <a:ext uri="{FF2B5EF4-FFF2-40B4-BE49-F238E27FC236}">
                <a16:creationId xmlns:a16="http://schemas.microsoft.com/office/drawing/2014/main" id="{89E27D20-F03F-7848-96E2-117027B30409}"/>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702676" y="388025"/>
            <a:ext cx="3400593" cy="4282872"/>
          </a:xfrm>
          <a:prstGeom prst="rect">
            <a:avLst/>
          </a:prstGeom>
        </p:spPr>
      </p:pic>
    </p:spTree>
    <p:extLst>
      <p:ext uri="{BB962C8B-B14F-4D97-AF65-F5344CB8AC3E}">
        <p14:creationId xmlns:p14="http://schemas.microsoft.com/office/powerpoint/2010/main" val="40395335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pic>
        <p:nvPicPr>
          <p:cNvPr id="27" name="Picture 26" descr="A close up of a flower&#10;&#10;Description automatically generated">
            <a:extLst>
              <a:ext uri="{FF2B5EF4-FFF2-40B4-BE49-F238E27FC236}">
                <a16:creationId xmlns:a16="http://schemas.microsoft.com/office/drawing/2014/main" id="{03FBECEF-F4A9-AA43-B4E5-326365A79BFA}"/>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8798697" y="2029763"/>
            <a:ext cx="1858792" cy="1858792"/>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735833"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1781603"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3370008"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0" cstate="email">
            <a:alphaModFix amt="75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7946869" y="2374949"/>
            <a:ext cx="1091697" cy="1173270"/>
          </a:xfrm>
          <a:prstGeom prst="rect">
            <a:avLst/>
          </a:prstGeom>
        </p:spPr>
      </p:pic>
      <p:pic>
        <p:nvPicPr>
          <p:cNvPr id="28" name="Picture 27" descr="A close up of a flower&#10;&#10;Description automatically generated">
            <a:extLst>
              <a:ext uri="{FF2B5EF4-FFF2-40B4-BE49-F238E27FC236}">
                <a16:creationId xmlns:a16="http://schemas.microsoft.com/office/drawing/2014/main" id="{C7A6B2AC-8322-1149-9466-DA94FC58B340}"/>
              </a:ext>
            </a:extLst>
          </p:cNvPr>
          <p:cNvPicPr>
            <a:picLocks noChangeAspect="1"/>
          </p:cNvPicPr>
          <p:nvPr userDrawn="1"/>
        </p:nvPicPr>
        <p:blipFill>
          <a:blip r:embed="rId12" cstate="email">
            <a:alphaModFix amt="2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0483643" y="2393324"/>
            <a:ext cx="972524" cy="1224844"/>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picture containing flower, cake, blue, broccoli&#10;&#10;Description automatically generated">
            <a:extLst>
              <a:ext uri="{FF2B5EF4-FFF2-40B4-BE49-F238E27FC236}">
                <a16:creationId xmlns:a16="http://schemas.microsoft.com/office/drawing/2014/main" id="{56CAFC25-68D6-A14A-B13D-6B1D9CE4C8BD}"/>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468791" y="818370"/>
            <a:ext cx="3254418" cy="3918458"/>
          </a:xfrm>
          <a:prstGeom prst="rect">
            <a:avLst/>
          </a:prstGeom>
        </p:spPr>
      </p:pic>
    </p:spTree>
    <p:extLst>
      <p:ext uri="{BB962C8B-B14F-4D97-AF65-F5344CB8AC3E}">
        <p14:creationId xmlns:p14="http://schemas.microsoft.com/office/powerpoint/2010/main" val="3327853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3E26A1-3DC1-47D1-8B99-C7E3E16A59AD}"/>
              </a:ext>
            </a:extLst>
          </p:cNvPr>
          <p:cNvGraphicFramePr>
            <a:graphicFrameLocks noChangeAspect="1"/>
          </p:cNvGraphicFramePr>
          <p:nvPr userDrawn="1">
            <p:custDataLst>
              <p:tags r:id="rId1"/>
            </p:custDataLst>
            <p:extLst>
              <p:ext uri="{D42A27DB-BD31-4B8C-83A1-F6EECF244321}">
                <p14:modId xmlns:p14="http://schemas.microsoft.com/office/powerpoint/2010/main" val="619342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153E26A1-3DC1-47D1-8B99-C7E3E16A59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D16230A-D772-4152-8643-3B47F71D036C}"/>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0" y="1901408"/>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4</a:t>
            </a:r>
          </a:p>
        </p:txBody>
      </p:sp>
      <p:sp>
        <p:nvSpPr>
          <p:cNvPr id="3" name="Subtitle 2"/>
          <p:cNvSpPr>
            <a:spLocks noGrp="1"/>
          </p:cNvSpPr>
          <p:nvPr>
            <p:ph type="subTitle" idx="1"/>
          </p:nvPr>
        </p:nvSpPr>
        <p:spPr>
          <a:xfrm>
            <a:off x="0" y="3429000"/>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5068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00C346-364E-4B14-8EFD-527827E1E564}"/>
              </a:ext>
            </a:extLst>
          </p:cNvPr>
          <p:cNvGraphicFramePr>
            <a:graphicFrameLocks noChangeAspect="1"/>
          </p:cNvGraphicFramePr>
          <p:nvPr userDrawn="1">
            <p:custDataLst>
              <p:tags r:id="rId1"/>
            </p:custDataLst>
            <p:extLst>
              <p:ext uri="{D42A27DB-BD31-4B8C-83A1-F6EECF244321}">
                <p14:modId xmlns:p14="http://schemas.microsoft.com/office/powerpoint/2010/main" val="442296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 name="Object 3" hidden="1">
                        <a:extLst>
                          <a:ext uri="{FF2B5EF4-FFF2-40B4-BE49-F238E27FC236}">
                            <a16:creationId xmlns:a16="http://schemas.microsoft.com/office/drawing/2014/main" id="{C900C346-364E-4B14-8EFD-527827E1E5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034062-B31C-4562-A17D-99755EF6D82F}"/>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Text Placeholder 2">
            <a:extLst>
              <a:ext uri="{FF2B5EF4-FFF2-40B4-BE49-F238E27FC236}">
                <a16:creationId xmlns:a16="http://schemas.microsoft.com/office/drawing/2014/main" id="{56BDEB2E-4A1B-F249-B5E7-7381CF19EEBC}"/>
              </a:ext>
            </a:extLst>
          </p:cNvPr>
          <p:cNvSpPr>
            <a:spLocks noGrp="1"/>
          </p:cNvSpPr>
          <p:nvPr>
            <p:ph idx="1"/>
          </p:nvPr>
        </p:nvSpPr>
        <p:spPr>
          <a:xfrm>
            <a:off x="322775" y="1099127"/>
            <a:ext cx="11521440" cy="4921063"/>
          </a:xfrm>
          <a:prstGeom prst="rect">
            <a:avLst/>
          </a:prstGeom>
        </p:spPr>
        <p:txBody>
          <a:bodyPr vert="horz" lIns="91440" tIns="45720" rIns="91440" bIns="45720" rtlCol="0">
            <a:noAutofit/>
          </a:bodyPr>
          <a:lstStyle>
            <a:lvl1pPr>
              <a:spcBef>
                <a:spcPts val="600"/>
              </a:spcBef>
              <a:spcAft>
                <a:spcPts val="300"/>
              </a:spcAft>
              <a:defRPr b="1"/>
            </a:lvl1pPr>
            <a:lvl2pPr>
              <a:spcBef>
                <a:spcPts val="600"/>
              </a:spcBef>
              <a:spcAft>
                <a:spcPts val="300"/>
              </a:spcAft>
              <a:defRPr/>
            </a:lvl2pPr>
            <a:lvl3pPr>
              <a:spcBef>
                <a:spcPts val="600"/>
              </a:spcBef>
              <a:spcAft>
                <a:spcPts val="300"/>
              </a:spcAft>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E36F406D-1EC0-4883-9486-0B34795D001A}"/>
              </a:ext>
            </a:extLst>
          </p:cNvPr>
          <p:cNvSpPr>
            <a:spLocks noGrp="1"/>
          </p:cNvSpPr>
          <p:nvPr>
            <p:ph type="ftr" sz="quarter" idx="10"/>
          </p:nvPr>
        </p:nvSpPr>
        <p:spPr/>
        <p:txBody>
          <a:bodyPr/>
          <a:lstStyle/>
          <a:p>
            <a:endParaRPr lang="en-US"/>
          </a:p>
        </p:txBody>
      </p:sp>
      <p:sp>
        <p:nvSpPr>
          <p:cNvPr id="7" name="Title Placeholder 1">
            <a:extLst>
              <a:ext uri="{FF2B5EF4-FFF2-40B4-BE49-F238E27FC236}">
                <a16:creationId xmlns:a16="http://schemas.microsoft.com/office/drawing/2014/main" id="{B8695F9B-787F-4E34-BC48-E04C6251F3E2}"/>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020982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omparison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30D03BD-2A20-496E-AFC7-5F6630D66529}"/>
              </a:ext>
            </a:extLst>
          </p:cNvPr>
          <p:cNvGraphicFramePr>
            <a:graphicFrameLocks noChangeAspect="1"/>
          </p:cNvGraphicFramePr>
          <p:nvPr userDrawn="1">
            <p:custDataLst>
              <p:tags r:id="rId1"/>
            </p:custDataLst>
            <p:extLst>
              <p:ext uri="{D42A27DB-BD31-4B8C-83A1-F6EECF244321}">
                <p14:modId xmlns:p14="http://schemas.microsoft.com/office/powerpoint/2010/main" val="4181096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230D03BD-2A20-496E-AFC7-5F6630D665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1CFA24-F831-479E-B967-C61B15FA4A3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2">
            <a:extLst>
              <a:ext uri="{FF2B5EF4-FFF2-40B4-BE49-F238E27FC236}">
                <a16:creationId xmlns:a16="http://schemas.microsoft.com/office/drawing/2014/main" id="{8E9E4F3A-0945-CF46-9E5C-E309B0E52A4B}"/>
              </a:ext>
            </a:extLst>
          </p:cNvPr>
          <p:cNvSpPr>
            <a:spLocks noGrp="1"/>
          </p:cNvSpPr>
          <p:nvPr>
            <p:ph sz="half" idx="11"/>
          </p:nvPr>
        </p:nvSpPr>
        <p:spPr>
          <a:xfrm>
            <a:off x="322774" y="1792109"/>
            <a:ext cx="5532629" cy="4622827"/>
          </a:xfrm>
          <a:prstGeom prst="rect">
            <a:avLst/>
          </a:prstGeom>
        </p:spPr>
        <p:txBody>
          <a:bodyPr/>
          <a:lstStyle>
            <a:lvl1pPr>
              <a:spcBef>
                <a:spcPts val="600"/>
              </a:spcBef>
              <a:spcAft>
                <a:spcPts val="600"/>
              </a:spcAft>
              <a:defRPr b="1"/>
            </a:lvl1pPr>
            <a:lvl2pPr>
              <a:spcBef>
                <a:spcPts val="600"/>
              </a:spcBef>
              <a:spcAft>
                <a:spcPts val="600"/>
              </a:spcAft>
              <a:defRPr/>
            </a:lvl2pPr>
            <a:lvl3pPr>
              <a:spcBef>
                <a:spcPts val="600"/>
              </a:spcBef>
              <a:spcAft>
                <a:spcPts val="600"/>
              </a:spcAft>
              <a:defRPr/>
            </a:lvl3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0F11E7F6-DDC7-CA45-824A-84E0106EC8D2}"/>
              </a:ext>
            </a:extLst>
          </p:cNvPr>
          <p:cNvSpPr>
            <a:spLocks noGrp="1"/>
          </p:cNvSpPr>
          <p:nvPr>
            <p:ph sz="half" idx="2"/>
          </p:nvPr>
        </p:nvSpPr>
        <p:spPr>
          <a:xfrm>
            <a:off x="6320666" y="1791854"/>
            <a:ext cx="5523549" cy="4618181"/>
          </a:xfrm>
          <a:prstGeom prst="rect">
            <a:avLst/>
          </a:prstGeom>
        </p:spPr>
        <p:txBody>
          <a:bodyPr/>
          <a:lstStyle>
            <a:lvl1pPr>
              <a:spcBef>
                <a:spcPts val="600"/>
              </a:spcBef>
              <a:spcAft>
                <a:spcPts val="600"/>
              </a:spcAft>
              <a:defRPr b="1"/>
            </a:lvl1pPr>
            <a:lvl2pPr>
              <a:spcBef>
                <a:spcPts val="600"/>
              </a:spcBef>
              <a:spcAft>
                <a:spcPts val="600"/>
              </a:spcAft>
              <a:defRPr/>
            </a:lvl2pPr>
            <a:lvl3pPr>
              <a:spcBef>
                <a:spcPts val="600"/>
              </a:spcBef>
              <a:spcAft>
                <a:spcPts val="600"/>
              </a:spcAft>
              <a:defRPr/>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3698CD3-DBF1-443A-BA11-5EE0A4C68B62}"/>
              </a:ext>
            </a:extLst>
          </p:cNvPr>
          <p:cNvSpPr>
            <a:spLocks noGrp="1"/>
          </p:cNvSpPr>
          <p:nvPr>
            <p:ph type="body" sz="quarter" idx="12" hasCustomPrompt="1"/>
          </p:nvPr>
        </p:nvSpPr>
        <p:spPr>
          <a:xfrm>
            <a:off x="321560" y="1187773"/>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11" name="Text Placeholder 3">
            <a:extLst>
              <a:ext uri="{FF2B5EF4-FFF2-40B4-BE49-F238E27FC236}">
                <a16:creationId xmlns:a16="http://schemas.microsoft.com/office/drawing/2014/main" id="{E10F071A-FDA9-4B90-A321-2C8DD985A74F}"/>
              </a:ext>
            </a:extLst>
          </p:cNvPr>
          <p:cNvSpPr>
            <a:spLocks noGrp="1"/>
          </p:cNvSpPr>
          <p:nvPr>
            <p:ph type="body" sz="quarter" idx="13" hasCustomPrompt="1"/>
          </p:nvPr>
        </p:nvSpPr>
        <p:spPr>
          <a:xfrm>
            <a:off x="6311778" y="1224718"/>
            <a:ext cx="5532437" cy="414337"/>
          </a:xfrm>
          <a:prstGeom prst="rect">
            <a:avLst/>
          </a:prstGeom>
        </p:spPr>
        <p:txBody>
          <a:bodyPr/>
          <a:lstStyle>
            <a:lvl1pPr marL="0" indent="0">
              <a:buNone/>
              <a:defRPr b="1">
                <a:solidFill>
                  <a:schemeClr val="accent2"/>
                </a:solidFill>
              </a:defRPr>
            </a:lvl1pPr>
          </a:lstStyle>
          <a:p>
            <a:pPr lvl="0"/>
            <a:r>
              <a:rPr lang="en-US"/>
              <a:t>Title</a:t>
            </a:r>
          </a:p>
        </p:txBody>
      </p:sp>
      <p:sp>
        <p:nvSpPr>
          <p:cNvPr id="8" name="Footer Placeholder 7">
            <a:extLst>
              <a:ext uri="{FF2B5EF4-FFF2-40B4-BE49-F238E27FC236}">
                <a16:creationId xmlns:a16="http://schemas.microsoft.com/office/drawing/2014/main" id="{4CD6B7D5-EFCB-4635-8B4A-007997A786F0}"/>
              </a:ext>
            </a:extLst>
          </p:cNvPr>
          <p:cNvSpPr>
            <a:spLocks noGrp="1"/>
          </p:cNvSpPr>
          <p:nvPr>
            <p:ph type="ftr" sz="quarter" idx="14"/>
          </p:nvPr>
        </p:nvSpPr>
        <p:spPr/>
        <p:txBody>
          <a:bodyPr/>
          <a:lstStyle/>
          <a:p>
            <a:endParaRPr lang="en-US"/>
          </a:p>
        </p:txBody>
      </p:sp>
      <p:sp>
        <p:nvSpPr>
          <p:cNvPr id="12" name="Title Placeholder 1">
            <a:extLst>
              <a:ext uri="{FF2B5EF4-FFF2-40B4-BE49-F238E27FC236}">
                <a16:creationId xmlns:a16="http://schemas.microsoft.com/office/drawing/2014/main" id="{4247B978-C664-4758-8657-BF191545C323}"/>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693575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6ABE75-E655-471E-9E3D-415A58AB842F}"/>
              </a:ext>
            </a:extLst>
          </p:cNvPr>
          <p:cNvGraphicFramePr>
            <a:graphicFrameLocks noChangeAspect="1"/>
          </p:cNvGraphicFramePr>
          <p:nvPr userDrawn="1">
            <p:custDataLst>
              <p:tags r:id="rId1"/>
            </p:custDataLst>
            <p:extLst>
              <p:ext uri="{D42A27DB-BD31-4B8C-83A1-F6EECF244321}">
                <p14:modId xmlns:p14="http://schemas.microsoft.com/office/powerpoint/2010/main" val="11893998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646ABE75-E655-471E-9E3D-415A58AB84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6A54D1-90B0-4B8C-9EEE-EC61696F2287}"/>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844FF1D1-BA5E-4F73-9A35-1054598EF562}"/>
              </a:ext>
            </a:extLst>
          </p:cNvPr>
          <p:cNvSpPr>
            <a:spLocks noGrp="1"/>
          </p:cNvSpPr>
          <p:nvPr>
            <p:ph type="ftr" sz="quarter" idx="10"/>
          </p:nvPr>
        </p:nvSpPr>
        <p:spPr>
          <a:xfrm>
            <a:off x="1784928" y="6493153"/>
            <a:ext cx="4114800" cy="246888"/>
          </a:xfrm>
        </p:spPr>
        <p:txBody>
          <a:bodyPr/>
          <a:lstStyle/>
          <a:p>
            <a:endParaRPr lang="en-US"/>
          </a:p>
        </p:txBody>
      </p:sp>
      <p:sp>
        <p:nvSpPr>
          <p:cNvPr id="6" name="Title Placeholder 1">
            <a:extLst>
              <a:ext uri="{FF2B5EF4-FFF2-40B4-BE49-F238E27FC236}">
                <a16:creationId xmlns:a16="http://schemas.microsoft.com/office/drawing/2014/main" id="{52F66DB4-3261-49C3-A4CF-897F6A1084D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961661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84141B-3C69-4357-8C8D-0FFC914F57B5}"/>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582157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ing_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ACDC2D-24D6-2047-9B96-06560154E4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69555" y="2626437"/>
            <a:ext cx="2860084" cy="927384"/>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accent6"/>
                </a:solidFill>
              </a:rPr>
              <a:t>130 Prospect Street, Third Floor</a:t>
            </a:r>
          </a:p>
          <a:p>
            <a:pPr algn="ctr" defTabSz="457063">
              <a:spcBef>
                <a:spcPts val="0"/>
              </a:spcBef>
              <a:defRPr/>
            </a:pPr>
            <a:r>
              <a:rPr lang="en-US" sz="1500">
                <a:solidFill>
                  <a:schemeClr val="accent6"/>
                </a:solidFill>
              </a:rPr>
              <a:t>Cambridge, MA 02139 USA</a:t>
            </a:r>
          </a:p>
          <a:p>
            <a:pPr algn="ctr" defTabSz="457063">
              <a:spcBef>
                <a:spcPts val="0"/>
              </a:spcBef>
              <a:defRPr/>
            </a:pPr>
            <a:endParaRPr lang="en-US" sz="1500">
              <a:solidFill>
                <a:schemeClr val="accent6"/>
              </a:solidFill>
            </a:endParaRPr>
          </a:p>
          <a:p>
            <a:pPr algn="ctr" defTabSz="457063">
              <a:spcBef>
                <a:spcPts val="0"/>
              </a:spcBef>
              <a:defRPr/>
            </a:pPr>
            <a:r>
              <a:rPr lang="en-US" sz="1500" u="none" err="1">
                <a:solidFill>
                  <a:schemeClr val="accent6"/>
                </a:solidFill>
              </a:rPr>
              <a:t>nimbustx.com</a:t>
            </a:r>
            <a:endParaRPr lang="en-US" sz="1500" u="none">
              <a:solidFill>
                <a:schemeClr val="accent6"/>
              </a:solidFill>
            </a:endParaRPr>
          </a:p>
        </p:txBody>
      </p:sp>
      <p:sp>
        <p:nvSpPr>
          <p:cNvPr id="2" name="Rectangle 1">
            <a:extLst>
              <a:ext uri="{FF2B5EF4-FFF2-40B4-BE49-F238E27FC236}">
                <a16:creationId xmlns:a16="http://schemas.microsoft.com/office/drawing/2014/main" id="{603B4AD9-EEE6-439C-B9C5-E8B13F3863A4}"/>
              </a:ext>
            </a:extLst>
          </p:cNvPr>
          <p:cNvSpPr/>
          <p:nvPr userDrawn="1"/>
        </p:nvSpPr>
        <p:spPr>
          <a:xfrm>
            <a:off x="147782" y="6262255"/>
            <a:ext cx="11933382" cy="577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880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860AA72-C59C-4686-9511-EA77FD61F5F7}"/>
              </a:ext>
            </a:extLst>
          </p:cNvPr>
          <p:cNvGraphicFramePr>
            <a:graphicFrameLocks noChangeAspect="1"/>
          </p:cNvGraphicFramePr>
          <p:nvPr userDrawn="1">
            <p:custDataLst>
              <p:tags r:id="rId1"/>
            </p:custDataLst>
            <p:extLst>
              <p:ext uri="{D42A27DB-BD31-4B8C-83A1-F6EECF244321}">
                <p14:modId xmlns:p14="http://schemas.microsoft.com/office/powerpoint/2010/main" val="3779071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8860AA72-C59C-4686-9511-EA77FD61F5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3A31890-156E-4FC0-B07C-6357F516A4C3}"/>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9" name="Picture 8" descr="A picture containing water, blue, large, man&#10;&#10;Description automatically generated">
            <a:extLst>
              <a:ext uri="{FF2B5EF4-FFF2-40B4-BE49-F238E27FC236}">
                <a16:creationId xmlns:a16="http://schemas.microsoft.com/office/drawing/2014/main" id="{E6DC5E0A-3942-D54C-B812-C3823DE0BAF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13" name="Rectangle 12">
            <a:extLst>
              <a:ext uri="{FF2B5EF4-FFF2-40B4-BE49-F238E27FC236}">
                <a16:creationId xmlns:a16="http://schemas.microsoft.com/office/drawing/2014/main" id="{608F1F7C-A58B-2047-86A9-899DA201E5F3}"/>
              </a:ext>
            </a:extLst>
          </p:cNvPr>
          <p:cNvSpPr/>
          <p:nvPr userDrawn="1"/>
        </p:nvSpPr>
        <p:spPr>
          <a:xfrm>
            <a:off x="0" y="11874"/>
            <a:ext cx="12192000" cy="6869875"/>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ight, sitting, street, holding&#10;&#10;Description automatically generated">
            <a:extLst>
              <a:ext uri="{FF2B5EF4-FFF2-40B4-BE49-F238E27FC236}">
                <a16:creationId xmlns:a16="http://schemas.microsoft.com/office/drawing/2014/main" id="{ACE3FEA4-E226-5844-B701-EEBEA2B8A58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1875"/>
            <a:ext cx="10315457" cy="6881750"/>
          </a:xfrm>
          <a:prstGeom prst="rect">
            <a:avLst/>
          </a:prstGeom>
        </p:spPr>
      </p:pic>
      <p:pic>
        <p:nvPicPr>
          <p:cNvPr id="11" name="Picture 10">
            <a:extLst>
              <a:ext uri="{FF2B5EF4-FFF2-40B4-BE49-F238E27FC236}">
                <a16:creationId xmlns:a16="http://schemas.microsoft.com/office/drawing/2014/main" id="{4F6CEE7F-173B-B742-818D-99B312CBE71D}"/>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2" y="1029894"/>
            <a:ext cx="1786526" cy="579987"/>
          </a:xfrm>
          <a:prstGeom prst="rect">
            <a:avLst/>
          </a:prstGeom>
        </p:spPr>
      </p:pic>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545592" y="2149920"/>
            <a:ext cx="6330696" cy="1489139"/>
          </a:xfrm>
        </p:spPr>
        <p:txBody>
          <a:bodyPr anchor="ctr">
            <a:normAutofit/>
          </a:bodyPr>
          <a:lstStyle>
            <a:lvl1pPr algn="l">
              <a:defRPr sz="43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39772" y="3630551"/>
            <a:ext cx="6330696" cy="1029820"/>
          </a:xfrm>
        </p:spPr>
        <p:txBody>
          <a:bodyPr anchor="ctr">
            <a:norm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18344628-D534-234A-ACFE-2850F9F7E81C}"/>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563563" y="5462981"/>
            <a:ext cx="3265932" cy="365125"/>
          </a:xfrm>
          <a:prstGeom prst="rect">
            <a:avLst/>
          </a:prstGeom>
        </p:spPr>
        <p:txBody>
          <a:bodyPr anchor="ctr"/>
          <a:lstStyle>
            <a:lvl1pPr>
              <a:defRPr sz="1100">
                <a:solidFill>
                  <a:schemeClr val="bg1"/>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87652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D6C5C0E-EDD2-4772-9C95-787FFCF3EB16}"/>
              </a:ext>
            </a:extLst>
          </p:cNvPr>
          <p:cNvGraphicFramePr>
            <a:graphicFrameLocks noChangeAspect="1"/>
          </p:cNvGraphicFramePr>
          <p:nvPr userDrawn="1">
            <p:custDataLst>
              <p:tags r:id="rId1"/>
            </p:custDataLst>
            <p:extLst>
              <p:ext uri="{D42A27DB-BD31-4B8C-83A1-F6EECF244321}">
                <p14:modId xmlns:p14="http://schemas.microsoft.com/office/powerpoint/2010/main" val="3705468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D6C5C0E-EDD2-4772-9C95-787FFCF3EB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0536116-5816-433A-B398-F53B5C6FC690}"/>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61" name="Picture 60" descr="A picture containing water, blue, large, man&#10;&#10;Description automatically generated">
            <a:extLst>
              <a:ext uri="{FF2B5EF4-FFF2-40B4-BE49-F238E27FC236}">
                <a16:creationId xmlns:a16="http://schemas.microsoft.com/office/drawing/2014/main" id="{B4075383-B49E-449B-8110-1FE77C8EF6D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62" name="Rectangle 61">
            <a:extLst>
              <a:ext uri="{FF2B5EF4-FFF2-40B4-BE49-F238E27FC236}">
                <a16:creationId xmlns:a16="http://schemas.microsoft.com/office/drawing/2014/main" id="{D0A0EB46-B461-44B7-8325-E9B696C6ADD3}"/>
              </a:ext>
            </a:extLst>
          </p:cNvPr>
          <p:cNvSpPr/>
          <p:nvPr userDrawn="1"/>
        </p:nvSpPr>
        <p:spPr>
          <a:xfrm>
            <a:off x="0" y="11874"/>
            <a:ext cx="12192000" cy="6869875"/>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A picture containing light, sitting, street, holding&#10;&#10;Description automatically generated">
            <a:extLst>
              <a:ext uri="{FF2B5EF4-FFF2-40B4-BE49-F238E27FC236}">
                <a16:creationId xmlns:a16="http://schemas.microsoft.com/office/drawing/2014/main" id="{118CB96C-DA61-4937-9B04-8F10F1002C3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876518" y="11875"/>
            <a:ext cx="10315457" cy="6881750"/>
          </a:xfrm>
          <a:prstGeom prst="rect">
            <a:avLst/>
          </a:prstGeom>
        </p:spPr>
      </p:pic>
      <p:sp>
        <p:nvSpPr>
          <p:cNvPr id="64" name="Rectangle 63">
            <a:extLst>
              <a:ext uri="{FF2B5EF4-FFF2-40B4-BE49-F238E27FC236}">
                <a16:creationId xmlns:a16="http://schemas.microsoft.com/office/drawing/2014/main" id="{2A96B0C4-4939-4C5B-B6CD-AFF1BB7ED1E2}"/>
              </a:ext>
            </a:extLst>
          </p:cNvPr>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9" name="Picture 68">
            <a:extLst>
              <a:ext uri="{FF2B5EF4-FFF2-40B4-BE49-F238E27FC236}">
                <a16:creationId xmlns:a16="http://schemas.microsoft.com/office/drawing/2014/main" id="{96A27FCB-4299-4315-9031-9B9AF3AEFC95}"/>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2" y="1029894"/>
            <a:ext cx="1786526" cy="579987"/>
          </a:xfrm>
          <a:prstGeom prst="rect">
            <a:avLst/>
          </a:prstGeom>
        </p:spPr>
      </p:pic>
      <p:pic>
        <p:nvPicPr>
          <p:cNvPr id="71" name="Picture 70" descr="A person posing for the camera&#10;&#10;Description automatically generated">
            <a:extLst>
              <a:ext uri="{FF2B5EF4-FFF2-40B4-BE49-F238E27FC236}">
                <a16:creationId xmlns:a16="http://schemas.microsoft.com/office/drawing/2014/main" id="{37E45AD0-2297-4B89-A826-361CA5737F28}"/>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4842877" y="762001"/>
            <a:ext cx="7823427" cy="6117771"/>
          </a:xfrm>
          <a:prstGeom prst="rect">
            <a:avLst/>
          </a:prstGeom>
        </p:spPr>
      </p:pic>
      <p:sp>
        <p:nvSpPr>
          <p:cNvPr id="15" name="Title 1">
            <a:extLst>
              <a:ext uri="{FF2B5EF4-FFF2-40B4-BE49-F238E27FC236}">
                <a16:creationId xmlns:a16="http://schemas.microsoft.com/office/drawing/2014/main" id="{B75E411D-EA0E-41FA-85BE-D5CA2CDC94D3}"/>
              </a:ext>
            </a:extLst>
          </p:cNvPr>
          <p:cNvSpPr>
            <a:spLocks noGrp="1"/>
          </p:cNvSpPr>
          <p:nvPr>
            <p:ph type="ctrTitle"/>
          </p:nvPr>
        </p:nvSpPr>
        <p:spPr>
          <a:xfrm>
            <a:off x="545592" y="2149920"/>
            <a:ext cx="6330696" cy="1489139"/>
          </a:xfrm>
        </p:spPr>
        <p:txBody>
          <a:bodyPr anchor="ctr">
            <a:normAutofit/>
          </a:bodyPr>
          <a:lstStyle>
            <a:lvl1pPr algn="l">
              <a:defRPr sz="4300" b="1">
                <a:solidFill>
                  <a:schemeClr val="bg1"/>
                </a:solidFill>
              </a:defRPr>
            </a:lvl1pPr>
          </a:lstStyle>
          <a:p>
            <a:r>
              <a:rPr lang="en-US"/>
              <a:t>Click to edit Master title style</a:t>
            </a:r>
          </a:p>
        </p:txBody>
      </p:sp>
      <p:sp>
        <p:nvSpPr>
          <p:cNvPr id="16" name="Subtitle 2">
            <a:extLst>
              <a:ext uri="{FF2B5EF4-FFF2-40B4-BE49-F238E27FC236}">
                <a16:creationId xmlns:a16="http://schemas.microsoft.com/office/drawing/2014/main" id="{38495427-7651-4DA7-8A51-42C07D7DBA9C}"/>
              </a:ext>
            </a:extLst>
          </p:cNvPr>
          <p:cNvSpPr>
            <a:spLocks noGrp="1"/>
          </p:cNvSpPr>
          <p:nvPr>
            <p:ph type="subTitle" idx="1"/>
          </p:nvPr>
        </p:nvSpPr>
        <p:spPr>
          <a:xfrm>
            <a:off x="539772" y="3630551"/>
            <a:ext cx="6330696" cy="1029820"/>
          </a:xfrm>
        </p:spPr>
        <p:txBody>
          <a:bodyPr anchor="ctr">
            <a:norm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7" name="Straight Connector 16">
            <a:extLst>
              <a:ext uri="{FF2B5EF4-FFF2-40B4-BE49-F238E27FC236}">
                <a16:creationId xmlns:a16="http://schemas.microsoft.com/office/drawing/2014/main" id="{FBA732E2-4B43-4C17-97E8-B0E3412871DC}"/>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97F8E77B-34CD-4622-97BB-7E7F242C1944}"/>
              </a:ext>
            </a:extLst>
          </p:cNvPr>
          <p:cNvSpPr>
            <a:spLocks noGrp="1"/>
          </p:cNvSpPr>
          <p:nvPr>
            <p:ph type="dt" sz="half" idx="10"/>
          </p:nvPr>
        </p:nvSpPr>
        <p:spPr>
          <a:xfrm>
            <a:off x="563563" y="5462981"/>
            <a:ext cx="3265932" cy="365125"/>
          </a:xfrm>
          <a:prstGeom prst="rect">
            <a:avLst/>
          </a:prstGeom>
        </p:spPr>
        <p:txBody>
          <a:bodyPr anchor="ctr"/>
          <a:lstStyle>
            <a:lvl1pPr>
              <a:defRPr sz="1100">
                <a:solidFill>
                  <a:schemeClr val="bg1"/>
                </a:solidFill>
                <a:latin typeface="Arial" panose="020B0604020202020204" pitchFamily="34" charset="0"/>
                <a:cs typeface="Arial" panose="020B0604020202020204" pitchFamily="34" charset="0"/>
              </a:defRPr>
            </a:lvl1pPr>
          </a:lstStyle>
          <a:p>
            <a:endParaRPr lang="en-US"/>
          </a:p>
        </p:txBody>
      </p:sp>
      <p:sp>
        <p:nvSpPr>
          <p:cNvPr id="19" name="Footer Placeholder 4">
            <a:extLst>
              <a:ext uri="{FF2B5EF4-FFF2-40B4-BE49-F238E27FC236}">
                <a16:creationId xmlns:a16="http://schemas.microsoft.com/office/drawing/2014/main" id="{D83DFDA9-0DC6-496B-91B5-2ED642B07D75}"/>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23691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pic>
        <p:nvPicPr>
          <p:cNvPr id="27" name="Picture 26" descr="A close up of a flower&#10;&#10;Description automatically generated">
            <a:extLst>
              <a:ext uri="{FF2B5EF4-FFF2-40B4-BE49-F238E27FC236}">
                <a16:creationId xmlns:a16="http://schemas.microsoft.com/office/drawing/2014/main" id="{03FBECEF-F4A9-AA43-B4E5-326365A79BFA}"/>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tretch>
            <a:fillRect/>
          </a:stretch>
        </p:blipFill>
        <p:spPr>
          <a:xfrm>
            <a:off x="8798697" y="2029763"/>
            <a:ext cx="1858792" cy="1858792"/>
          </a:xfrm>
          <a:prstGeom prst="rect">
            <a:avLst/>
          </a:prstGeom>
        </p:spPr>
      </p:pic>
      <p:pic>
        <p:nvPicPr>
          <p:cNvPr id="17" name="Picture 16" descr="A picture containing flower, cake, blue, broccoli&#10;&#10;Description automatically generated">
            <a:extLst>
              <a:ext uri="{FF2B5EF4-FFF2-40B4-BE49-F238E27FC236}">
                <a16:creationId xmlns:a16="http://schemas.microsoft.com/office/drawing/2014/main" id="{CD11A9B4-637E-5B40-86DD-CF40569E3AC0}"/>
              </a:ext>
            </a:extLst>
          </p:cNvPr>
          <p:cNvPicPr>
            <a:picLocks noChangeAspect="1"/>
          </p:cNvPicPr>
          <p:nvPr userDrawn="1"/>
        </p:nvPicPr>
        <p:blipFill>
          <a:blip r:embed="rId4" cstate="email">
            <a:alphaModFix amt="2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0487888" y="2400873"/>
            <a:ext cx="972523" cy="1170959"/>
          </a:xfrm>
          <a:prstGeom prst="rect">
            <a:avLst/>
          </a:prstGeom>
        </p:spPr>
      </p:pic>
      <p:pic>
        <p:nvPicPr>
          <p:cNvPr id="16" name="Picture 15" descr="A picture containing animal, table, colored, colorful&#10;&#10;Description automatically generated">
            <a:extLst>
              <a:ext uri="{FF2B5EF4-FFF2-40B4-BE49-F238E27FC236}">
                <a16:creationId xmlns:a16="http://schemas.microsoft.com/office/drawing/2014/main" id="{F1227C1E-0978-B043-8FA8-09D374AC1C50}"/>
              </a:ext>
            </a:extLst>
          </p:cNvPr>
          <p:cNvPicPr>
            <a:picLocks noChangeAspect="1"/>
          </p:cNvPicPr>
          <p:nvPr userDrawn="1"/>
        </p:nvPicPr>
        <p:blipFill>
          <a:blip r:embed="rId6" cstate="email">
            <a:alphaModFix amt="25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tretch>
            <a:fillRect/>
          </a:stretch>
        </p:blipFill>
        <p:spPr>
          <a:xfrm>
            <a:off x="735833" y="2451537"/>
            <a:ext cx="882980" cy="1081905"/>
          </a:xfrm>
          <a:prstGeom prst="rect">
            <a:avLst/>
          </a:prstGeom>
        </p:spPr>
      </p:pic>
      <p:pic>
        <p:nvPicPr>
          <p:cNvPr id="18" name="Picture 17" descr="A picture containing decorated, colorful, many, display&#10;&#10;Description automatically generated">
            <a:extLst>
              <a:ext uri="{FF2B5EF4-FFF2-40B4-BE49-F238E27FC236}">
                <a16:creationId xmlns:a16="http://schemas.microsoft.com/office/drawing/2014/main" id="{7233C731-873F-6346-BAF9-4BFF020D7FE1}"/>
              </a:ext>
            </a:extLst>
          </p:cNvPr>
          <p:cNvPicPr>
            <a:picLocks noChangeAspect="1"/>
          </p:cNvPicPr>
          <p:nvPr userDrawn="1"/>
        </p:nvPicPr>
        <p:blipFill>
          <a:blip r:embed="rId8" cstate="email">
            <a:alphaModFix amt="5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tretch>
            <a:fillRect/>
          </a:stretch>
        </p:blipFill>
        <p:spPr>
          <a:xfrm>
            <a:off x="1781603" y="2644556"/>
            <a:ext cx="1445337" cy="818898"/>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28C7D5B-36F2-EB45-948E-0D3B419A036E}"/>
              </a:ext>
            </a:extLst>
          </p:cNvPr>
          <p:cNvPicPr>
            <a:picLocks noChangeAspect="1"/>
          </p:cNvPicPr>
          <p:nvPr userDrawn="1"/>
        </p:nvPicPr>
        <p:blipFill>
          <a:blip r:embed="rId10" cstate="email">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3377146" y="2546442"/>
            <a:ext cx="972523" cy="917012"/>
          </a:xfrm>
          <a:prstGeom prst="rect">
            <a:avLst/>
          </a:prstGeom>
        </p:spPr>
      </p:pic>
      <p:pic>
        <p:nvPicPr>
          <p:cNvPr id="26" name="Picture 25" descr="A close up of a flower&#10;&#10;Description automatically generated">
            <a:extLst>
              <a:ext uri="{FF2B5EF4-FFF2-40B4-BE49-F238E27FC236}">
                <a16:creationId xmlns:a16="http://schemas.microsoft.com/office/drawing/2014/main" id="{97E6AB3E-32B1-E843-86ED-9AE5BE3371B4}"/>
              </a:ext>
            </a:extLst>
          </p:cNvPr>
          <p:cNvPicPr>
            <a:picLocks noChangeAspect="1"/>
          </p:cNvPicPr>
          <p:nvPr userDrawn="1"/>
        </p:nvPicPr>
        <p:blipFill>
          <a:blip r:embed="rId12" cstate="email">
            <a:alphaModFix amt="75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7946869" y="2374949"/>
            <a:ext cx="1091697" cy="1173270"/>
          </a:xfrm>
          <a:prstGeom prst="rect">
            <a:avLst/>
          </a:prstGeom>
        </p:spPr>
      </p:pic>
      <p:sp>
        <p:nvSpPr>
          <p:cNvPr id="2" name="Title 1"/>
          <p:cNvSpPr>
            <a:spLocks noGrp="1"/>
          </p:cNvSpPr>
          <p:nvPr>
            <p:ph type="ctrTitle" hasCustomPrompt="1"/>
          </p:nvPr>
        </p:nvSpPr>
        <p:spPr>
          <a:xfrm>
            <a:off x="0" y="3811324"/>
            <a:ext cx="12192000" cy="1489139"/>
          </a:xfrm>
          <a:prstGeom prst="rect">
            <a:avLst/>
          </a:prstGeom>
        </p:spPr>
        <p:txBody>
          <a:bodyPr anchor="b">
            <a:normAutofit/>
          </a:bodyPr>
          <a:lstStyle>
            <a:lvl1pPr algn="ctr">
              <a:defRPr sz="3500" b="1">
                <a:solidFill>
                  <a:schemeClr val="accent1"/>
                </a:solidFill>
              </a:defRPr>
            </a:lvl1pPr>
          </a:lstStyle>
          <a:p>
            <a:r>
              <a:rPr lang="en-US"/>
              <a:t>Click to edit Master divider style 3</a:t>
            </a:r>
          </a:p>
        </p:txBody>
      </p:sp>
      <p:sp>
        <p:nvSpPr>
          <p:cNvPr id="3" name="Subtitle 2"/>
          <p:cNvSpPr>
            <a:spLocks noGrp="1"/>
          </p:cNvSpPr>
          <p:nvPr>
            <p:ph type="subTitle" idx="1"/>
          </p:nvPr>
        </p:nvSpPr>
        <p:spPr>
          <a:xfrm>
            <a:off x="0" y="5291955"/>
            <a:ext cx="12191999" cy="1029820"/>
          </a:xfrm>
          <a:prstGeom prst="rect">
            <a:avLst/>
          </a:prstGeom>
        </p:spPr>
        <p:txBody>
          <a:bodyPr>
            <a:normAutofit/>
          </a:bodyPr>
          <a:lstStyle>
            <a:lvl1pPr marL="0" indent="0" algn="ctr">
              <a:buNone/>
              <a:defRPr sz="2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1" name="Picture 20" descr="A close up of a flower&#10;&#10;Description automatically generated">
            <a:extLst>
              <a:ext uri="{FF2B5EF4-FFF2-40B4-BE49-F238E27FC236}">
                <a16:creationId xmlns:a16="http://schemas.microsoft.com/office/drawing/2014/main" id="{89E27D20-F03F-7848-96E2-117027B30409}"/>
              </a:ext>
            </a:extLst>
          </p:cNvPr>
          <p:cNvPicPr>
            <a:picLocks noChangeAspect="1"/>
          </p:cNvPicPr>
          <p:nvPr userDrawn="1"/>
        </p:nvPicPr>
        <p:blipFill>
          <a:blip r:embed="rId14" cstate="print">
            <a:alphaModFix/>
            <a:extLst>
              <a:ext uri="{BEBA8EAE-BF5A-486C-A8C5-ECC9F3942E4B}">
                <a14:imgProps xmlns:a14="http://schemas.microsoft.com/office/drawing/2010/main">
                  <a14:imgLayer r:embed="rId15">
                    <a14:imgEffect>
                      <a14:sharpenSoften amount="10000"/>
                    </a14:imgEffect>
                  </a14:imgLayer>
                </a14:imgProps>
              </a:ext>
              <a:ext uri="{28A0092B-C50C-407E-A947-70E740481C1C}">
                <a14:useLocalDpi xmlns:a14="http://schemas.microsoft.com/office/drawing/2010/main"/>
              </a:ext>
            </a:extLst>
          </a:blip>
          <a:stretch>
            <a:fillRect/>
          </a:stretch>
        </p:blipFill>
        <p:spPr>
          <a:xfrm>
            <a:off x="4702676" y="388025"/>
            <a:ext cx="3400593" cy="4282872"/>
          </a:xfrm>
          <a:prstGeom prst="rect">
            <a:avLst/>
          </a:prstGeom>
        </p:spPr>
      </p:pic>
    </p:spTree>
    <p:extLst>
      <p:ext uri="{BB962C8B-B14F-4D97-AF65-F5344CB8AC3E}">
        <p14:creationId xmlns:p14="http://schemas.microsoft.com/office/powerpoint/2010/main" val="3080897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4651A20-2908-425F-A8D4-07480279E30D}"/>
              </a:ext>
            </a:extLst>
          </p:cNvPr>
          <p:cNvGraphicFramePr>
            <a:graphicFrameLocks noChangeAspect="1"/>
          </p:cNvGraphicFramePr>
          <p:nvPr userDrawn="1">
            <p:custDataLst>
              <p:tags r:id="rId1"/>
            </p:custDataLst>
            <p:extLst>
              <p:ext uri="{D42A27DB-BD31-4B8C-83A1-F6EECF244321}">
                <p14:modId xmlns:p14="http://schemas.microsoft.com/office/powerpoint/2010/main" val="715007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44651A20-2908-425F-A8D4-07480279E3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E4D3071-BF7E-4207-B97F-0E7166ABE082}"/>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pic>
        <p:nvPicPr>
          <p:cNvPr id="8" name="Picture 7" descr="A picture containing light, sitting, street, holding&#10;&#10;Description automatically generated">
            <a:extLst>
              <a:ext uri="{FF2B5EF4-FFF2-40B4-BE49-F238E27FC236}">
                <a16:creationId xmlns:a16="http://schemas.microsoft.com/office/drawing/2014/main" id="{A8CFF0AD-E1BC-934D-91DB-3E6CBE51D176}"/>
              </a:ext>
            </a:extLst>
          </p:cNvPr>
          <p:cNvPicPr>
            <a:picLocks noChangeAspect="1"/>
          </p:cNvPicPr>
          <p:nvPr userDrawn="1"/>
        </p:nvPicPr>
        <p:blipFill rotWithShape="1">
          <a:blip r:embed="rId7" cstate="email">
            <a:alphaModFix amt="15000"/>
            <a:extLst>
              <a:ext uri="{28A0092B-C50C-407E-A947-70E740481C1C}">
                <a14:useLocalDpi xmlns:a14="http://schemas.microsoft.com/office/drawing/2010/main"/>
              </a:ext>
            </a:extLst>
          </a:blip>
          <a:srcRect/>
          <a:stretch/>
        </p:blipFill>
        <p:spPr>
          <a:xfrm>
            <a:off x="1876518" y="11875"/>
            <a:ext cx="10315457"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25"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3022" y="2236822"/>
            <a:ext cx="4295349" cy="1489139"/>
          </a:xfrm>
        </p:spPr>
        <p:txBody>
          <a:bodyPr anchor="ctr">
            <a:normAutofit/>
          </a:bodyPr>
          <a:lstStyle>
            <a:lvl1pPr algn="l">
              <a:defRPr sz="3500" b="1">
                <a:solidFill>
                  <a:schemeClr val="bg1"/>
                </a:solidFill>
              </a:defRPr>
            </a:lvl1pPr>
          </a:lstStyle>
          <a:p>
            <a:r>
              <a:rPr lang="en-US"/>
              <a:t>Click to edit Master divider style 2</a:t>
            </a:r>
          </a:p>
        </p:txBody>
      </p:sp>
      <p:sp>
        <p:nvSpPr>
          <p:cNvPr id="3" name="Subtitle 2"/>
          <p:cNvSpPr>
            <a:spLocks noGrp="1"/>
          </p:cNvSpPr>
          <p:nvPr>
            <p:ph type="subTitle" idx="1"/>
          </p:nvPr>
        </p:nvSpPr>
        <p:spPr>
          <a:xfrm>
            <a:off x="574609" y="3717453"/>
            <a:ext cx="4289145" cy="1029820"/>
          </a:xfrm>
        </p:spPr>
        <p:txBody>
          <a:bodyPr anchor="ctr">
            <a:normAutofit/>
          </a:bodyPr>
          <a:lstStyle>
            <a:lvl1pPr marL="0" indent="0" algn="l">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CA53C88C-ACB8-9D4E-B5FD-6391D2DFDD28}"/>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58841" y="1029894"/>
            <a:ext cx="1789671" cy="579987"/>
          </a:xfrm>
          <a:prstGeom prst="rect">
            <a:avLst/>
          </a:prstGeom>
        </p:spPr>
      </p:pic>
    </p:spTree>
    <p:extLst>
      <p:ext uri="{BB962C8B-B14F-4D97-AF65-F5344CB8AC3E}">
        <p14:creationId xmlns:p14="http://schemas.microsoft.com/office/powerpoint/2010/main" val="17614582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Divider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158F8F2-096A-4CBB-8DC0-34F0EFD030D0}"/>
              </a:ext>
            </a:extLst>
          </p:cNvPr>
          <p:cNvGraphicFramePr>
            <a:graphicFrameLocks noChangeAspect="1"/>
          </p:cNvGraphicFramePr>
          <p:nvPr userDrawn="1">
            <p:custDataLst>
              <p:tags r:id="rId1"/>
            </p:custDataLst>
            <p:extLst>
              <p:ext uri="{D42A27DB-BD31-4B8C-83A1-F6EECF244321}">
                <p14:modId xmlns:p14="http://schemas.microsoft.com/office/powerpoint/2010/main" val="3476529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Object 6" hidden="1">
                        <a:extLst>
                          <a:ext uri="{FF2B5EF4-FFF2-40B4-BE49-F238E27FC236}">
                            <a16:creationId xmlns:a16="http://schemas.microsoft.com/office/drawing/2014/main" id="{B158F8F2-096A-4CBB-8DC0-34F0EFD030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7E4E01D-CA69-4B15-AA82-114231466B60}"/>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5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0"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901408"/>
            <a:ext cx="12192000" cy="1489139"/>
          </a:xfrm>
        </p:spPr>
        <p:txBody>
          <a:bodyPr anchor="ctr">
            <a:normAutofit/>
          </a:bodyPr>
          <a:lstStyle>
            <a:lvl1pPr algn="ctr">
              <a:defRPr sz="3500" b="1">
                <a:solidFill>
                  <a:schemeClr val="bg1"/>
                </a:solidFill>
              </a:defRPr>
            </a:lvl1pPr>
          </a:lstStyle>
          <a:p>
            <a:r>
              <a:rPr lang="en-US"/>
              <a:t>Click to edit Master divider style 4</a:t>
            </a:r>
          </a:p>
        </p:txBody>
      </p:sp>
      <p:sp>
        <p:nvSpPr>
          <p:cNvPr id="3" name="Subtitle 2"/>
          <p:cNvSpPr>
            <a:spLocks noGrp="1"/>
          </p:cNvSpPr>
          <p:nvPr>
            <p:ph type="subTitle" idx="1"/>
          </p:nvPr>
        </p:nvSpPr>
        <p:spPr>
          <a:xfrm>
            <a:off x="0" y="3429000"/>
            <a:ext cx="12191999" cy="1029820"/>
          </a:xfrm>
        </p:spPr>
        <p:txBody>
          <a:bodyPr anchor="ctr">
            <a:normAutofit/>
          </a:bodyPr>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4" name="Picture 23">
            <a:extLst>
              <a:ext uri="{FF2B5EF4-FFF2-40B4-BE49-F238E27FC236}">
                <a16:creationId xmlns:a16="http://schemas.microsoft.com/office/drawing/2014/main" id="{FFF1FB77-CB87-C34F-9A90-249E38A34439}"/>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 r="4696"/>
          <a:stretch/>
        </p:blipFill>
        <p:spPr>
          <a:xfrm>
            <a:off x="10775483" y="6281579"/>
            <a:ext cx="1042379" cy="338906"/>
          </a:xfrm>
          <a:prstGeom prst="rect">
            <a:avLst/>
          </a:prstGeom>
        </p:spPr>
      </p:pic>
      <p:sp>
        <p:nvSpPr>
          <p:cNvPr id="12" name="Slide Number Placeholder 5">
            <a:extLst>
              <a:ext uri="{FF2B5EF4-FFF2-40B4-BE49-F238E27FC236}">
                <a16:creationId xmlns:a16="http://schemas.microsoft.com/office/drawing/2014/main" id="{F69BB3B8-FDB6-48BD-A2B1-C1A3E416A10E}"/>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bg1"/>
                </a:solidFill>
                <a:latin typeface="Arial" panose="020B0604020202020204" pitchFamily="34" charset="0"/>
                <a:cs typeface="Arial" panose="020B0604020202020204" pitchFamily="34" charset="0"/>
              </a:rPr>
              <a:pPr algn="l"/>
              <a:t>‹#›</a:t>
            </a:fld>
            <a:endParaRPr lang="en-US" sz="10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DA992A-B612-4E65-BA34-04DAE1FFFFE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bg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bg1"/>
                </a:solidFill>
                <a:latin typeface="Arial" panose="020B0604020202020204" pitchFamily="34" charset="0"/>
                <a:ea typeface="+mn-ea"/>
                <a:cs typeface="Arial" panose="020B0604020202020204" pitchFamily="34" charset="0"/>
              </a:rPr>
              <a:t>Confidential</a:t>
            </a:r>
          </a:p>
        </p:txBody>
      </p:sp>
      <p:sp>
        <p:nvSpPr>
          <p:cNvPr id="14" name="Footer Placeholder 4">
            <a:extLst>
              <a:ext uri="{FF2B5EF4-FFF2-40B4-BE49-F238E27FC236}">
                <a16:creationId xmlns:a16="http://schemas.microsoft.com/office/drawing/2014/main" id="{EE57C398-7983-4DD9-8C92-D587083194BE}"/>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Tree>
    <p:extLst>
      <p:ext uri="{BB962C8B-B14F-4D97-AF65-F5344CB8AC3E}">
        <p14:creationId xmlns:p14="http://schemas.microsoft.com/office/powerpoint/2010/main" val="16620319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009F21-7862-4D56-8518-E8571C7319F8}"/>
              </a:ext>
            </a:extLst>
          </p:cNvPr>
          <p:cNvGraphicFramePr>
            <a:graphicFrameLocks noChangeAspect="1"/>
          </p:cNvGraphicFramePr>
          <p:nvPr userDrawn="1">
            <p:custDataLst>
              <p:tags r:id="rId1"/>
            </p:custDataLst>
            <p:extLst>
              <p:ext uri="{D42A27DB-BD31-4B8C-83A1-F6EECF244321}">
                <p14:modId xmlns:p14="http://schemas.microsoft.com/office/powerpoint/2010/main" val="75133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Object 7" hidden="1">
                        <a:extLst>
                          <a:ext uri="{FF2B5EF4-FFF2-40B4-BE49-F238E27FC236}">
                            <a16:creationId xmlns:a16="http://schemas.microsoft.com/office/drawing/2014/main" id="{E8009F21-7862-4D56-8518-E8571C7319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8462933-0E89-49A7-A5D8-59CF2C006D64}"/>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4" name="Picture 3" descr="A picture containing water, blue, large, man&#10;&#10;Description automatically generated">
            <a:extLst>
              <a:ext uri="{FF2B5EF4-FFF2-40B4-BE49-F238E27FC236}">
                <a16:creationId xmlns:a16="http://schemas.microsoft.com/office/drawing/2014/main" id="{826785B2-AD6E-47BB-96D0-2FD12E36740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88" y="3176"/>
            <a:ext cx="12192000" cy="6881750"/>
          </a:xfrm>
          <a:prstGeom prst="rect">
            <a:avLst/>
          </a:prstGeom>
        </p:spPr>
      </p:pic>
      <p:sp>
        <p:nvSpPr>
          <p:cNvPr id="5" name="Rectangle 4">
            <a:extLst>
              <a:ext uri="{FF2B5EF4-FFF2-40B4-BE49-F238E27FC236}">
                <a16:creationId xmlns:a16="http://schemas.microsoft.com/office/drawing/2014/main" id="{210543F5-C75E-4FD5-8077-96F8B9B5D5F0}"/>
              </a:ext>
            </a:extLst>
          </p:cNvPr>
          <p:cNvSpPr/>
          <p:nvPr userDrawn="1"/>
        </p:nvSpPr>
        <p:spPr>
          <a:xfrm>
            <a:off x="-12504" y="3176"/>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485F7A16-3F67-40FD-95D4-BA944748E4D3}"/>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 r="4696"/>
          <a:stretch/>
        </p:blipFill>
        <p:spPr>
          <a:xfrm>
            <a:off x="10887413" y="6474479"/>
            <a:ext cx="928104" cy="301752"/>
          </a:xfrm>
          <a:prstGeom prst="rect">
            <a:avLst/>
          </a:prstGeom>
        </p:spPr>
      </p:pic>
      <p:sp>
        <p:nvSpPr>
          <p:cNvPr id="2" name="Title 1">
            <a:extLst>
              <a:ext uri="{FF2B5EF4-FFF2-40B4-BE49-F238E27FC236}">
                <a16:creationId xmlns:a16="http://schemas.microsoft.com/office/drawing/2014/main" id="{6B9BA144-9F53-4BE2-8DBC-F0ACD4CBD5A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7D35BD25-C1AE-4F01-9345-385A5E97CEE1}"/>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bg1"/>
                </a:solidFill>
                <a:latin typeface="Arial" panose="020B0604020202020204" pitchFamily="34" charset="0"/>
                <a:cs typeface="Arial" panose="020B0604020202020204" pitchFamily="34" charset="0"/>
              </a:rPr>
              <a:pPr algn="l"/>
              <a:t>‹#›</a:t>
            </a:fld>
            <a:endParaRPr lang="en-US" sz="10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0620EC2-1542-45C4-AD51-03776738D26D}"/>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bg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bg1"/>
                </a:solidFill>
                <a:latin typeface="Arial" panose="020B0604020202020204" pitchFamily="34" charset="0"/>
                <a:ea typeface="+mn-ea"/>
                <a:cs typeface="Arial" panose="020B0604020202020204" pitchFamily="34" charset="0"/>
              </a:rPr>
              <a:t>Confidential</a:t>
            </a:r>
          </a:p>
        </p:txBody>
      </p:sp>
      <p:sp>
        <p:nvSpPr>
          <p:cNvPr id="16" name="Footer Placeholder 4">
            <a:extLst>
              <a:ext uri="{FF2B5EF4-FFF2-40B4-BE49-F238E27FC236}">
                <a16:creationId xmlns:a16="http://schemas.microsoft.com/office/drawing/2014/main" id="{03E687FC-6D74-4D62-AC6A-1AE383B633E0}"/>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9" name="Text Placeholder 8">
            <a:extLst>
              <a:ext uri="{FF2B5EF4-FFF2-40B4-BE49-F238E27FC236}">
                <a16:creationId xmlns:a16="http://schemas.microsoft.com/office/drawing/2014/main" id="{D98D9C83-FC02-495F-8F39-428B69E55A97}"/>
              </a:ext>
            </a:extLst>
          </p:cNvPr>
          <p:cNvSpPr>
            <a:spLocks noGrp="1"/>
          </p:cNvSpPr>
          <p:nvPr>
            <p:ph type="body" sz="quarter" idx="10"/>
          </p:nvPr>
        </p:nvSpPr>
        <p:spPr>
          <a:xfrm>
            <a:off x="322263" y="1090613"/>
            <a:ext cx="11522075" cy="5116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819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Ending_Slide">
    <p:spTree>
      <p:nvGrpSpPr>
        <p:cNvPr id="1" name=""/>
        <p:cNvGrpSpPr/>
        <p:nvPr/>
      </p:nvGrpSpPr>
      <p:grpSpPr>
        <a:xfrm>
          <a:off x="0" y="0"/>
          <a:ext cx="0" cy="0"/>
          <a:chOff x="0" y="0"/>
          <a:chExt cx="0" cy="0"/>
        </a:xfrm>
      </p:grpSpPr>
      <p:pic>
        <p:nvPicPr>
          <p:cNvPr id="11" name="Picture 10" descr="A picture containing water, blue, large, man&#10;&#10;Description automatically generated">
            <a:extLst>
              <a:ext uri="{FF2B5EF4-FFF2-40B4-BE49-F238E27FC236}">
                <a16:creationId xmlns:a16="http://schemas.microsoft.com/office/drawing/2014/main" id="{C17AA1B3-164D-0C41-9954-B693252F8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81750"/>
          </a:xfrm>
          <a:prstGeom prst="rect">
            <a:avLst/>
          </a:prstGeom>
        </p:spPr>
      </p:pic>
      <p:sp>
        <p:nvSpPr>
          <p:cNvPr id="9" name="Rectangle 8">
            <a:extLst>
              <a:ext uri="{FF2B5EF4-FFF2-40B4-BE49-F238E27FC236}">
                <a16:creationId xmlns:a16="http://schemas.microsoft.com/office/drawing/2014/main" id="{44D929A7-07A8-8747-A926-A79902A1B223}"/>
              </a:ext>
            </a:extLst>
          </p:cNvPr>
          <p:cNvSpPr/>
          <p:nvPr userDrawn="1"/>
        </p:nvSpPr>
        <p:spPr>
          <a:xfrm>
            <a:off x="0" y="0"/>
            <a:ext cx="12192000" cy="6858000"/>
          </a:xfrm>
          <a:prstGeom prst="rect">
            <a:avLst/>
          </a:prstGeom>
          <a:solidFill>
            <a:schemeClr val="accent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BA73D5A-EA42-7146-BCCA-F708F7272E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73638" y="2626438"/>
            <a:ext cx="2844723" cy="922016"/>
          </a:xfrm>
          <a:prstGeom prst="rect">
            <a:avLst/>
          </a:prstGeom>
        </p:spPr>
      </p:pic>
      <p:sp>
        <p:nvSpPr>
          <p:cNvPr id="12" name="Rectangle 11">
            <a:extLst>
              <a:ext uri="{FF2B5EF4-FFF2-40B4-BE49-F238E27FC236}">
                <a16:creationId xmlns:a16="http://schemas.microsoft.com/office/drawing/2014/main" id="{B24F3A6B-1EB4-BA4E-85D0-444BD85868A6}"/>
              </a:ext>
            </a:extLst>
          </p:cNvPr>
          <p:cNvSpPr/>
          <p:nvPr userDrawn="1"/>
        </p:nvSpPr>
        <p:spPr>
          <a:xfrm>
            <a:off x="0" y="3916072"/>
            <a:ext cx="12192000" cy="1015663"/>
          </a:xfrm>
          <a:prstGeom prst="rect">
            <a:avLst/>
          </a:prstGeom>
        </p:spPr>
        <p:txBody>
          <a:bodyPr wrap="square">
            <a:spAutoFit/>
          </a:bodyPr>
          <a:lstStyle/>
          <a:p>
            <a:pPr algn="ctr" defTabSz="457063">
              <a:spcBef>
                <a:spcPts val="0"/>
              </a:spcBef>
              <a:defRPr/>
            </a:pPr>
            <a:r>
              <a:rPr lang="en-US" sz="1500">
                <a:solidFill>
                  <a:schemeClr val="bg1"/>
                </a:solidFill>
              </a:rPr>
              <a:t>130 Prospect Street, Third Floor</a:t>
            </a:r>
          </a:p>
          <a:p>
            <a:pPr algn="ctr" defTabSz="457063">
              <a:spcBef>
                <a:spcPts val="0"/>
              </a:spcBef>
              <a:defRPr/>
            </a:pPr>
            <a:r>
              <a:rPr lang="en-US" sz="1500">
                <a:solidFill>
                  <a:schemeClr val="bg1"/>
                </a:solidFill>
              </a:rPr>
              <a:t>Cambridge, MA 02139 USA</a:t>
            </a:r>
          </a:p>
          <a:p>
            <a:pPr algn="ctr" defTabSz="457063">
              <a:spcBef>
                <a:spcPts val="0"/>
              </a:spcBef>
              <a:defRPr/>
            </a:pPr>
            <a:endParaRPr lang="en-US" sz="1500">
              <a:solidFill>
                <a:schemeClr val="bg1"/>
              </a:solidFill>
            </a:endParaRPr>
          </a:p>
          <a:p>
            <a:pPr algn="ctr" defTabSz="457063">
              <a:spcBef>
                <a:spcPts val="0"/>
              </a:spcBef>
              <a:defRPr/>
            </a:pPr>
            <a:r>
              <a:rPr lang="en-US" sz="1500" u="none" err="1">
                <a:solidFill>
                  <a:schemeClr val="bg1"/>
                </a:solidFill>
              </a:rPr>
              <a:t>nimbustx.com</a:t>
            </a:r>
            <a:endParaRPr lang="en-US" sz="1500" u="none">
              <a:solidFill>
                <a:schemeClr val="bg1"/>
              </a:solidFill>
            </a:endParaRPr>
          </a:p>
        </p:txBody>
      </p:sp>
    </p:spTree>
    <p:extLst>
      <p:ext uri="{BB962C8B-B14F-4D97-AF65-F5344CB8AC3E}">
        <p14:creationId xmlns:p14="http://schemas.microsoft.com/office/powerpoint/2010/main" val="9355276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236093"/>
                </a:solidFill>
                <a:latin typeface="Avenir Book"/>
                <a:cs typeface="Avenir Boo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68573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22897-EB0E-47BC-800A-8A3B729E561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CB3C23B-834A-4E1D-A20E-E705216411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12756E-0E49-4C1A-AA1C-087C3866B712}"/>
              </a:ext>
            </a:extLst>
          </p:cNvPr>
          <p:cNvSpPr>
            <a:spLocks noGrp="1"/>
          </p:cNvSpPr>
          <p:nvPr>
            <p:ph type="sldNum" sz="quarter" idx="12"/>
          </p:nvPr>
        </p:nvSpPr>
        <p:spPr/>
        <p:txBody>
          <a:bodyPr/>
          <a:lstStyle/>
          <a:p>
            <a:fld id="{8A609F75-F78E-4138-BFBA-1FCD07ABBC2C}" type="slidenum">
              <a:rPr lang="en-US" smtClean="0"/>
              <a:t>‹#›</a:t>
            </a:fld>
            <a:endParaRPr lang="en-US"/>
          </a:p>
        </p:txBody>
      </p:sp>
    </p:spTree>
    <p:extLst>
      <p:ext uri="{BB962C8B-B14F-4D97-AF65-F5344CB8AC3E}">
        <p14:creationId xmlns:p14="http://schemas.microsoft.com/office/powerpoint/2010/main" val="1428250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2119" y="1593"/>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0347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and Content with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952EBDB-1B88-4547-813A-7817BD84B0F1}" type="slidenum">
              <a:rPr lang="en-US" smtClean="0"/>
              <a:pPr/>
              <a:t>‹#›</a:t>
            </a:fld>
            <a:endParaRPr lang="en-US"/>
          </a:p>
        </p:txBody>
      </p:sp>
      <p:sp>
        <p:nvSpPr>
          <p:cNvPr id="8" name="Text Placeholder 7"/>
          <p:cNvSpPr>
            <a:spLocks noGrp="1"/>
          </p:cNvSpPr>
          <p:nvPr>
            <p:ph type="body" sz="quarter" idx="13"/>
          </p:nvPr>
        </p:nvSpPr>
        <p:spPr>
          <a:xfrm>
            <a:off x="613346" y="1267547"/>
            <a:ext cx="11069638" cy="4791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2512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Ma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624E27-793B-414E-8AB8-3A672302CA4A}"/>
              </a:ext>
            </a:extLst>
          </p:cNvPr>
          <p:cNvSpPr/>
          <p:nvPr userDrawn="1"/>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extLst>
              <p:ext uri="{D42A27DB-BD31-4B8C-83A1-F6EECF244321}">
                <p14:modId xmlns:p14="http://schemas.microsoft.com/office/powerpoint/2010/main" val="1219144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5804408"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5810228" cy="1029820"/>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mn-lt"/>
                <a:cs typeface="Arial" panose="020B0604020202020204" pitchFamily="34" charset="0"/>
              </a:defRPr>
            </a:lvl1pPr>
          </a:lstStyle>
          <a:p>
            <a:endParaRPr lang="en-US" dirty="0"/>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mn-lt"/>
                <a:cs typeface="Arial" panose="020B0604020202020204" pitchFamily="34" charset="0"/>
              </a:defRPr>
            </a:lvl1pPr>
          </a:lstStyle>
          <a:p>
            <a:endParaRPr lang="en-US" dirty="0"/>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8" name="Picture 47" descr="A picture containing light, clock&#10;&#10;Description automatically generated">
            <a:extLst>
              <a:ext uri="{FF2B5EF4-FFF2-40B4-BE49-F238E27FC236}">
                <a16:creationId xmlns:a16="http://schemas.microsoft.com/office/drawing/2014/main" id="{841E3F5E-7CD1-6348-B11A-68D1BCD3D58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12" name="Picture 11" descr="A picture containing holding, colorful, hand, covered&#10;&#10;Description automatically generated">
            <a:extLst>
              <a:ext uri="{FF2B5EF4-FFF2-40B4-BE49-F238E27FC236}">
                <a16:creationId xmlns:a16="http://schemas.microsoft.com/office/drawing/2014/main" id="{5263FDAC-6746-C249-B3F3-8293528B86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spTree>
    <p:extLst>
      <p:ext uri="{BB962C8B-B14F-4D97-AF65-F5344CB8AC3E}">
        <p14:creationId xmlns:p14="http://schemas.microsoft.com/office/powerpoint/2010/main" val="3594871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ati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675ED5-9429-4940-AF80-0DD7C3D159CE}"/>
              </a:ext>
            </a:extLst>
          </p:cNvPr>
          <p:cNvSpPr/>
          <p:nvPr userDrawn="1"/>
        </p:nvSpPr>
        <p:spPr>
          <a:xfrm>
            <a:off x="8229600" y="0"/>
            <a:ext cx="39624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icture containing holding, colorful, hand, covered&#10;&#10;Description automatically generated">
            <a:extLst>
              <a:ext uri="{FF2B5EF4-FFF2-40B4-BE49-F238E27FC236}">
                <a16:creationId xmlns:a16="http://schemas.microsoft.com/office/drawing/2014/main" id="{7AF691B1-24D6-AB40-9B3E-9E11A471D2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1242" y="0"/>
            <a:ext cx="5820758" cy="6858000"/>
          </a:xfrm>
          <a:prstGeom prst="rect">
            <a:avLst/>
          </a:prstGeom>
        </p:spPr>
      </p:pic>
      <p:graphicFrame>
        <p:nvGraphicFramePr>
          <p:cNvPr id="6" name="Object 5" hidden="1">
            <a:extLst>
              <a:ext uri="{FF2B5EF4-FFF2-40B4-BE49-F238E27FC236}">
                <a16:creationId xmlns:a16="http://schemas.microsoft.com/office/drawing/2014/main" id="{CCEE3E01-E9DA-4092-A27B-6EC7A72142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6" name="Object 5" hidden="1">
                        <a:extLst>
                          <a:ext uri="{FF2B5EF4-FFF2-40B4-BE49-F238E27FC236}">
                            <a16:creationId xmlns:a16="http://schemas.microsoft.com/office/drawing/2014/main" id="{CCEE3E01-E9DA-4092-A27B-6EC7A72142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4E5D5EC-54B3-44D2-BE33-871FC1F840C9}"/>
              </a:ext>
            </a:extLst>
          </p:cNvPr>
          <p:cNvSpPr/>
          <p:nvPr userDrawn="1">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3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Rectangle 22"/>
          <p:cNvSpPr/>
          <p:nvPr userDrawn="1"/>
        </p:nvSpPr>
        <p:spPr>
          <a:xfrm>
            <a:off x="128015" y="6467494"/>
            <a:ext cx="445007" cy="29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itle 1">
            <a:extLst>
              <a:ext uri="{FF2B5EF4-FFF2-40B4-BE49-F238E27FC236}">
                <a16:creationId xmlns:a16="http://schemas.microsoft.com/office/drawing/2014/main" id="{6B4A5A04-FA96-457E-BD4F-8D7DE6059F53}"/>
              </a:ext>
            </a:extLst>
          </p:cNvPr>
          <p:cNvSpPr>
            <a:spLocks noGrp="1"/>
          </p:cNvSpPr>
          <p:nvPr>
            <p:ph type="ctrTitle"/>
          </p:nvPr>
        </p:nvSpPr>
        <p:spPr>
          <a:xfrm>
            <a:off x="545592" y="2149920"/>
            <a:ext cx="5804408" cy="1489139"/>
          </a:xfrm>
          <a:prstGeom prst="rect">
            <a:avLst/>
          </a:prstGeom>
        </p:spPr>
        <p:txBody>
          <a:bodyPr anchor="ctr">
            <a:normAutofit/>
          </a:bodyPr>
          <a:lstStyle>
            <a:lvl1pPr algn="l">
              <a:defRPr sz="4300" b="1">
                <a:solidFill>
                  <a:schemeClr val="accent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1E63D79D-FA26-4C8B-BB56-793ED849EDAE}"/>
              </a:ext>
            </a:extLst>
          </p:cNvPr>
          <p:cNvSpPr>
            <a:spLocks noGrp="1"/>
          </p:cNvSpPr>
          <p:nvPr>
            <p:ph type="subTitle" idx="1"/>
          </p:nvPr>
        </p:nvSpPr>
        <p:spPr>
          <a:xfrm>
            <a:off x="539772" y="3630551"/>
            <a:ext cx="5810228" cy="1029820"/>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6EE563F6-77D7-4A03-98AC-E0FDE7BC5FA1}"/>
              </a:ext>
            </a:extLst>
          </p:cNvPr>
          <p:cNvSpPr>
            <a:spLocks noGrp="1"/>
          </p:cNvSpPr>
          <p:nvPr>
            <p:ph type="dt" sz="half" idx="10"/>
          </p:nvPr>
        </p:nvSpPr>
        <p:spPr>
          <a:xfrm>
            <a:off x="565404" y="5345403"/>
            <a:ext cx="3265932" cy="365125"/>
          </a:xfrm>
          <a:prstGeom prst="rect">
            <a:avLst/>
          </a:prstGeom>
        </p:spPr>
        <p:txBody>
          <a:bodyPr anchor="ctr"/>
          <a:lstStyle>
            <a:lvl1pPr>
              <a:defRPr sz="1100">
                <a:solidFill>
                  <a:schemeClr val="accent1"/>
                </a:solidFill>
                <a:latin typeface="+mn-lt"/>
                <a:cs typeface="Arial" panose="020B0604020202020204" pitchFamily="34" charset="0"/>
              </a:defRPr>
            </a:lvl1pPr>
          </a:lstStyle>
          <a:p>
            <a:endParaRPr lang="en-US" dirty="0"/>
          </a:p>
        </p:txBody>
      </p:sp>
      <p:sp>
        <p:nvSpPr>
          <p:cNvPr id="17" name="Footer Placeholder 4">
            <a:extLst>
              <a:ext uri="{FF2B5EF4-FFF2-40B4-BE49-F238E27FC236}">
                <a16:creationId xmlns:a16="http://schemas.microsoft.com/office/drawing/2014/main" id="{1DB06058-41F5-4F1B-9702-FFFAACC4EFDA}"/>
              </a:ext>
            </a:extLst>
          </p:cNvPr>
          <p:cNvSpPr>
            <a:spLocks noGrp="1"/>
          </p:cNvSpPr>
          <p:nvPr>
            <p:ph type="ftr" sz="quarter" idx="11"/>
          </p:nvPr>
        </p:nvSpPr>
        <p:spPr>
          <a:xfrm>
            <a:off x="563563" y="4988807"/>
            <a:ext cx="3267773" cy="346075"/>
          </a:xfrm>
          <a:prstGeom prst="rect">
            <a:avLst/>
          </a:prstGeom>
        </p:spPr>
        <p:txBody>
          <a:bodyPr anchor="ctr"/>
          <a:lstStyle>
            <a:lvl1pPr algn="l">
              <a:defRPr sz="1600">
                <a:solidFill>
                  <a:schemeClr val="accent1"/>
                </a:solidFill>
                <a:latin typeface="+mn-lt"/>
                <a:cs typeface="Arial" panose="020B0604020202020204" pitchFamily="34" charset="0"/>
              </a:defRPr>
            </a:lvl1pPr>
          </a:lstStyle>
          <a:p>
            <a:endParaRPr lang="en-US" dirty="0"/>
          </a:p>
        </p:txBody>
      </p:sp>
      <p:cxnSp>
        <p:nvCxnSpPr>
          <p:cNvPr id="18" name="Straight Connector 17">
            <a:extLst>
              <a:ext uri="{FF2B5EF4-FFF2-40B4-BE49-F238E27FC236}">
                <a16:creationId xmlns:a16="http://schemas.microsoft.com/office/drawing/2014/main" id="{7ED73FC8-5B3D-42F9-8622-B9F2BF7EAF24}"/>
              </a:ext>
            </a:extLst>
          </p:cNvPr>
          <p:cNvCxnSpPr>
            <a:cxnSpLocks/>
          </p:cNvCxnSpPr>
          <p:nvPr userDrawn="1"/>
        </p:nvCxnSpPr>
        <p:spPr>
          <a:xfrm>
            <a:off x="656365" y="4844560"/>
            <a:ext cx="1689100"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Picture 48" descr="A picture containing light, clock&#10;&#10;Description automatically generated">
            <a:extLst>
              <a:ext uri="{FF2B5EF4-FFF2-40B4-BE49-F238E27FC236}">
                <a16:creationId xmlns:a16="http://schemas.microsoft.com/office/drawing/2014/main" id="{6D8A857F-1A76-A14F-B455-60732C4F567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6365" y="1017307"/>
            <a:ext cx="1856232" cy="603504"/>
          </a:xfrm>
          <a:prstGeom prst="rect">
            <a:avLst/>
          </a:prstGeom>
        </p:spPr>
      </p:pic>
      <p:pic>
        <p:nvPicPr>
          <p:cNvPr id="22" name="Picture 21" descr="A person posing for the camera&#10;&#10;Description automatically generated">
            <a:extLst>
              <a:ext uri="{FF2B5EF4-FFF2-40B4-BE49-F238E27FC236}">
                <a16:creationId xmlns:a16="http://schemas.microsoft.com/office/drawing/2014/main" id="{0D5ABC11-2A85-4F47-A2A6-52B9A8A1ED4B}"/>
              </a:ext>
            </a:extLst>
          </p:cNvPr>
          <p:cNvPicPr>
            <a:picLocks noChangeAspect="1"/>
          </p:cNvPicPr>
          <p:nvPr userDrawn="1"/>
        </p:nvPicPr>
        <p:blipFill rotWithShape="1">
          <a:blip r:embed="rId8"/>
          <a:srcRect b="2943"/>
          <a:stretch/>
        </p:blipFill>
        <p:spPr>
          <a:xfrm>
            <a:off x="5664198" y="1342978"/>
            <a:ext cx="5924551" cy="5515021"/>
          </a:xfrm>
          <a:prstGeom prst="rect">
            <a:avLst/>
          </a:prstGeom>
        </p:spPr>
      </p:pic>
    </p:spTree>
    <p:extLst>
      <p:ext uri="{BB962C8B-B14F-4D97-AF65-F5344CB8AC3E}">
        <p14:creationId xmlns:p14="http://schemas.microsoft.com/office/powerpoint/2010/main" val="287869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oleObject" Target="../embeddings/oleObject14.bin"/><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image" Target="../media/image29.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ags" Target="../tags/tag2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ags" Target="../tags/tag28.xml"/><Relationship Id="rId28" Type="http://schemas.openxmlformats.org/officeDocument/2006/relationships/image" Target="../media/image30.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2.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image" Target="../media/image3.pn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tags" Target="../tags/tag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image" Target="../media/image2.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ags" Target="../tags/tag46.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image" Target="../media/image1.emf"/><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theme" Target="../theme/theme3.xml"/><Relationship Id="rId30" Type="http://schemas.openxmlformats.org/officeDocument/2006/relationships/oleObject" Target="../embeddings/oleObject23.bin"/><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image" Target="../media/image3.png"/><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tags" Target="../tags/tag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image" Target="../media/image2.png"/><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tags" Target="../tags/tag72.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image" Target="../media/image1.emf"/><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theme" Target="../theme/theme4.xml"/><Relationship Id="rId30" Type="http://schemas.openxmlformats.org/officeDocument/2006/relationships/oleObject" Target="../embeddings/oleObject36.bin"/><Relationship Id="rId8"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tags" Target="../tags/tag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image" Target="../media/image30.png"/><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tags" Target="../tags/tag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image" Target="../media/image1.emf"/><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oleObject" Target="../embeddings/oleObject50.bin"/><Relationship Id="rId10" Type="http://schemas.openxmlformats.org/officeDocument/2006/relationships/slideLayout" Target="../slideLayouts/slideLayout107.xml"/><Relationship Id="rId19" Type="http://schemas.openxmlformats.org/officeDocument/2006/relationships/theme" Target="../theme/theme5.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image" Target="../media/image2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ags" Target="../tags/tag11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image" Target="../media/image30.png"/><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tags" Target="../tags/tag11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image" Target="../media/image1.emf"/><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oleObject" Target="../embeddings/oleObject57.bin"/><Relationship Id="rId10" Type="http://schemas.openxmlformats.org/officeDocument/2006/relationships/slideLayout" Target="../slideLayouts/slideLayout125.xml"/><Relationship Id="rId19" Type="http://schemas.openxmlformats.org/officeDocument/2006/relationships/theme" Target="../theme/theme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image" Target="../media/image2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image" Target="../media/image30.png"/><Relationship Id="rId3" Type="http://schemas.openxmlformats.org/officeDocument/2006/relationships/slideLayout" Target="../slideLayouts/slideLayout136.xml"/><Relationship Id="rId21" Type="http://schemas.openxmlformats.org/officeDocument/2006/relationships/tags" Target="../tags/tag130.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image" Target="../media/image1.emf"/><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tags" Target="../tags/tag129.xml"/><Relationship Id="rId29" Type="http://schemas.openxmlformats.org/officeDocument/2006/relationships/image" Target="../media/image3.pn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oleObject" Target="../embeddings/oleObject63.bin"/><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image" Target="../media/image29.png"/><Relationship Id="rId28" Type="http://schemas.openxmlformats.org/officeDocument/2006/relationships/image" Target="../media/image2.png"/><Relationship Id="rId10" Type="http://schemas.openxmlformats.org/officeDocument/2006/relationships/slideLayout" Target="../slideLayouts/slideLayout143.xml"/><Relationship Id="rId19" Type="http://schemas.openxmlformats.org/officeDocument/2006/relationships/theme" Target="../theme/theme7.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tags" Target="../tags/tag131.xml"/><Relationship Id="rId27" Type="http://schemas.openxmlformats.org/officeDocument/2006/relationships/oleObject" Target="../embeddings/oleObject6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044669A-3965-4574-AE08-023D5B9A75EA}"/>
              </a:ext>
            </a:extLst>
          </p:cNvPr>
          <p:cNvGraphicFramePr>
            <a:graphicFrameLocks noChangeAspect="1"/>
          </p:cNvGraphicFramePr>
          <p:nvPr userDrawn="1">
            <p:custDataLst>
              <p:tags r:id="rId26"/>
            </p:custDataLst>
            <p:extLst>
              <p:ext uri="{D42A27DB-BD31-4B8C-83A1-F6EECF244321}">
                <p14:modId xmlns:p14="http://schemas.microsoft.com/office/powerpoint/2010/main" val="31823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73" imgH="476" progId="TCLayout.ActiveDocument.1">
                  <p:embed/>
                </p:oleObj>
              </mc:Choice>
              <mc:Fallback>
                <p:oleObj name="think-cell Slide" r:id="rId28" imgW="473" imgH="476" progId="TCLayout.ActiveDocument.1">
                  <p:embed/>
                  <p:pic>
                    <p:nvPicPr>
                      <p:cNvPr id="3" name="Object 2" hidden="1">
                        <a:extLst>
                          <a:ext uri="{FF2B5EF4-FFF2-40B4-BE49-F238E27FC236}">
                            <a16:creationId xmlns:a16="http://schemas.microsoft.com/office/drawing/2014/main" id="{0044669A-3965-4574-AE08-023D5B9A75EA}"/>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3A21BD4-7ED6-49C2-8F9D-399A4343D23A}"/>
              </a:ext>
            </a:extLst>
          </p:cNvPr>
          <p:cNvSpPr/>
          <p:nvPr userDrawn="1">
            <p:custDataLst>
              <p:tags r:id="rId27"/>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22" name="Picture 21" descr="A picture containing light, sitting, street, holding&#10;&#10;Description automatically generated">
            <a:extLst>
              <a:ext uri="{FF2B5EF4-FFF2-40B4-BE49-F238E27FC236}">
                <a16:creationId xmlns:a16="http://schemas.microsoft.com/office/drawing/2014/main" id="{AA287812-4260-E447-9AC2-FAB64F468791}"/>
              </a:ext>
            </a:extLst>
          </p:cNvPr>
          <p:cNvPicPr>
            <a:picLocks noChangeAspect="1"/>
          </p:cNvPicPr>
          <p:nvPr userDrawn="1"/>
        </p:nvPicPr>
        <p:blipFill rotWithShape="1">
          <a:blip r:embed="rId30" cstate="email">
            <a:alphaModFix amt="20000"/>
            <a:extLst>
              <a:ext uri="{28A0092B-C50C-407E-A947-70E740481C1C}">
                <a14:useLocalDpi xmlns:a14="http://schemas.microsoft.com/office/drawing/2010/main"/>
              </a:ext>
            </a:extLst>
          </a:blip>
          <a:srcRect l="-2" b="-1925"/>
          <a:stretch/>
        </p:blipFill>
        <p:spPr>
          <a:xfrm>
            <a:off x="6930189" y="0"/>
            <a:ext cx="5261811" cy="2358671"/>
          </a:xfrm>
          <a:prstGeom prst="rect">
            <a:avLst/>
          </a:prstGeom>
        </p:spPr>
      </p:pic>
      <p:pic>
        <p:nvPicPr>
          <p:cNvPr id="10" name="Picture 9">
            <a:extLst>
              <a:ext uri="{FF2B5EF4-FFF2-40B4-BE49-F238E27FC236}">
                <a16:creationId xmlns:a16="http://schemas.microsoft.com/office/drawing/2014/main" id="{8DCE8B73-D882-468B-A5CB-3F6E766720DF}"/>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10892269" y="6474877"/>
            <a:ext cx="932887" cy="301937"/>
          </a:xfrm>
          <a:prstGeom prst="rect">
            <a:avLst/>
          </a:prstGeom>
        </p:spPr>
      </p:pic>
      <p:sp>
        <p:nvSpPr>
          <p:cNvPr id="11" name="Slide Number Placeholder 5">
            <a:extLst>
              <a:ext uri="{FF2B5EF4-FFF2-40B4-BE49-F238E27FC236}">
                <a16:creationId xmlns:a16="http://schemas.microsoft.com/office/drawing/2014/main" id="{412AD7CD-EFE0-4CE4-99C6-BC934B1A3A4C}"/>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accent1"/>
                </a:solidFill>
                <a:latin typeface="Arial" panose="020B0604020202020204" pitchFamily="34" charset="0"/>
                <a:cs typeface="Arial" panose="020B0604020202020204" pitchFamily="34" charset="0"/>
              </a:rPr>
              <a:pPr algn="l"/>
              <a:t>‹#›</a:t>
            </a:fld>
            <a:endParaRPr lang="en-US" sz="100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1671670-4D84-4FCC-8076-548F38B6BC8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accent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accent1"/>
                </a:solidFill>
                <a:latin typeface="Arial" panose="020B0604020202020204" pitchFamily="34" charset="0"/>
                <a:ea typeface="+mn-ea"/>
                <a:cs typeface="Arial" panose="020B0604020202020204" pitchFamily="34" charset="0"/>
              </a:rPr>
              <a:t>Confidential</a:t>
            </a:r>
          </a:p>
        </p:txBody>
      </p:sp>
      <p:sp>
        <p:nvSpPr>
          <p:cNvPr id="13" name="Footer Placeholder 4">
            <a:extLst>
              <a:ext uri="{FF2B5EF4-FFF2-40B4-BE49-F238E27FC236}">
                <a16:creationId xmlns:a16="http://schemas.microsoft.com/office/drawing/2014/main" id="{4E13AF79-09B2-4BB1-AE43-3E1DC8643636}"/>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8" name="Title Placeholder 1">
            <a:extLst>
              <a:ext uri="{FF2B5EF4-FFF2-40B4-BE49-F238E27FC236}">
                <a16:creationId xmlns:a16="http://schemas.microsoft.com/office/drawing/2014/main" id="{337DE76C-14A3-4671-847C-46A4A4EAF18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
        <p:nvSpPr>
          <p:cNvPr id="23" name="Text Placeholder 2">
            <a:extLst>
              <a:ext uri="{FF2B5EF4-FFF2-40B4-BE49-F238E27FC236}">
                <a16:creationId xmlns:a16="http://schemas.microsoft.com/office/drawing/2014/main" id="{A2E07813-2AE5-421D-909C-5AD7C9425EBC}"/>
              </a:ext>
            </a:extLst>
          </p:cNvPr>
          <p:cNvSpPr>
            <a:spLocks noGrp="1"/>
          </p:cNvSpPr>
          <p:nvPr>
            <p:ph type="body" idx="1"/>
          </p:nvPr>
        </p:nvSpPr>
        <p:spPr>
          <a:xfrm>
            <a:off x="322775" y="1076325"/>
            <a:ext cx="11521440" cy="49376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8594140"/>
      </p:ext>
    </p:extLst>
  </p:cSld>
  <p:clrMap bg1="lt1" tx1="dk1" bg2="lt2" tx2="dk2" accent1="accent1" accent2="accent2" accent3="accent3" accent4="accent4" accent5="accent5" accent6="accent6" hlink="hlink" folHlink="folHlink"/>
  <p:sldLayoutIdLst>
    <p:sldLayoutId id="2147483749" r:id="rId1"/>
    <p:sldLayoutId id="2147483753" r:id="rId2"/>
    <p:sldLayoutId id="2147483755" r:id="rId3"/>
    <p:sldLayoutId id="2147483773" r:id="rId4"/>
    <p:sldLayoutId id="2147483774" r:id="rId5"/>
    <p:sldLayoutId id="2147483775" r:id="rId6"/>
    <p:sldLayoutId id="2147483776" r:id="rId7"/>
    <p:sldLayoutId id="2147483777" r:id="rId8"/>
    <p:sldLayoutId id="2147483778" r:id="rId9"/>
    <p:sldLayoutId id="2147483779" r:id="rId10"/>
    <p:sldLayoutId id="2147483772" r:id="rId11"/>
    <p:sldLayoutId id="2147483756" r:id="rId12"/>
    <p:sldLayoutId id="2147483733" r:id="rId13"/>
    <p:sldLayoutId id="2147483759" r:id="rId14"/>
    <p:sldLayoutId id="2147483760" r:id="rId15"/>
    <p:sldLayoutId id="2147483764" r:id="rId16"/>
    <p:sldLayoutId id="2147483781" r:id="rId17"/>
    <p:sldLayoutId id="2147483782" r:id="rId18"/>
    <p:sldLayoutId id="2147483783" r:id="rId19"/>
    <p:sldLayoutId id="2147483784" r:id="rId20"/>
    <p:sldLayoutId id="2147483787" r:id="rId21"/>
    <p:sldLayoutId id="2147483786" r:id="rId22"/>
    <p:sldLayoutId id="2147483795" r:id="rId23"/>
    <p:sldLayoutId id="2147483809" r:id="rId24"/>
  </p:sldLayoutIdLst>
  <p:hf sldNum="0" hdr="0" dt="0"/>
  <p:txStyles>
    <p:titleStyle>
      <a:lvl1pPr algn="l" defTabSz="914400" rtl="0" eaLnBrk="1" latinLnBrk="0" hangingPunct="1">
        <a:lnSpc>
          <a:spcPct val="100000"/>
        </a:lnSpc>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2803B"/>
        </a:buClr>
        <a:buFont typeface="Arial"/>
        <a:buChar char="•"/>
        <a:defRPr sz="2000" b="1" kern="1200">
          <a:solidFill>
            <a:schemeClr val="accent6"/>
          </a:solidFill>
          <a:latin typeface="Arial" panose="020B0604020202020204" pitchFamily="34" charset="0"/>
          <a:ea typeface="+mn-ea"/>
          <a:cs typeface="Arial" panose="020B0604020202020204" pitchFamily="34" charset="0"/>
        </a:defRPr>
      </a:lvl1pPr>
      <a:lvl2pPr marL="581025" indent="-231775" algn="l" defTabSz="914400" rtl="0" eaLnBrk="1" latinLnBrk="0" hangingPunct="1">
        <a:lnSpc>
          <a:spcPct val="100000"/>
        </a:lnSpc>
        <a:spcBef>
          <a:spcPts val="500"/>
        </a:spcBef>
        <a:buClr>
          <a:srgbClr val="E2803B"/>
        </a:buClr>
        <a:buFont typeface=".AppleSystemUIFont" charset="-120"/>
        <a:buChar char="–"/>
        <a:tabLst/>
        <a:defRPr sz="1800" kern="1200">
          <a:solidFill>
            <a:schemeClr val="accent6"/>
          </a:solidFill>
          <a:latin typeface="Arial" panose="020B0604020202020204" pitchFamily="34" charset="0"/>
          <a:ea typeface="+mn-ea"/>
          <a:cs typeface="Arial" panose="020B0604020202020204" pitchFamily="34" charset="0"/>
        </a:defRPr>
      </a:lvl2pPr>
      <a:lvl3pPr marL="977900" indent="-233363" algn="l" defTabSz="914400" rtl="0" eaLnBrk="1" latinLnBrk="0" hangingPunct="1">
        <a:lnSpc>
          <a:spcPct val="100000"/>
        </a:lnSpc>
        <a:spcBef>
          <a:spcPts val="500"/>
        </a:spcBef>
        <a:buClr>
          <a:srgbClr val="E2803B"/>
        </a:buClr>
        <a:buFont typeface=".AppleSystemUIFont" charset="-120"/>
        <a:buChar char="–"/>
        <a:tabLst/>
        <a:defRPr sz="1600" kern="1200">
          <a:solidFill>
            <a:schemeClr val="accent6"/>
          </a:solidFill>
          <a:latin typeface="Arial" panose="020B0604020202020204" pitchFamily="34" charset="0"/>
          <a:ea typeface="+mn-ea"/>
          <a:cs typeface="Arial" panose="020B0604020202020204" pitchFamily="34" charset="0"/>
        </a:defRPr>
      </a:lvl3pPr>
      <a:lvl4pPr marL="1211263" indent="-174625" algn="l" defTabSz="914400" rtl="0" eaLnBrk="1" latinLnBrk="0" hangingPunct="1">
        <a:lnSpc>
          <a:spcPct val="100000"/>
        </a:lnSpc>
        <a:spcBef>
          <a:spcPts val="500"/>
        </a:spcBef>
        <a:buClr>
          <a:srgbClr val="008293"/>
        </a:buClr>
        <a:buFont typeface=".AppleSystemUIFont" charset="-120"/>
        <a:buChar char="–"/>
        <a:tabLst/>
        <a:defRPr sz="1400" kern="1200">
          <a:solidFill>
            <a:schemeClr val="accent6"/>
          </a:solidFill>
          <a:latin typeface="Franklin Gothic Medium" panose="020B0603020102020204" pitchFamily="34" charset="0"/>
          <a:ea typeface="+mn-ea"/>
          <a:cs typeface="+mn-cs"/>
        </a:defRPr>
      </a:lvl4pPr>
      <a:lvl5pPr marL="1490663" indent="-174625" algn="l" defTabSz="914400" rtl="0" eaLnBrk="1" latinLnBrk="0" hangingPunct="1">
        <a:lnSpc>
          <a:spcPct val="100000"/>
        </a:lnSpc>
        <a:spcBef>
          <a:spcPts val="500"/>
        </a:spcBef>
        <a:buClr>
          <a:srgbClr val="008293"/>
        </a:buClr>
        <a:buFont typeface=".AppleSystemUIFont" charset="-120"/>
        <a:buChar char="–"/>
        <a:tabLst/>
        <a:defRPr sz="1400" kern="1200">
          <a:solidFill>
            <a:schemeClr val="accent6"/>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A picture containing holding, colorful, hand, covered&#10;&#10;Description automatically generated">
            <a:extLst>
              <a:ext uri="{FF2B5EF4-FFF2-40B4-BE49-F238E27FC236}">
                <a16:creationId xmlns:a16="http://schemas.microsoft.com/office/drawing/2014/main" id="{9534E30D-1BAD-C44F-9C87-B794B95F1C57}"/>
              </a:ext>
            </a:extLst>
          </p:cNvPr>
          <p:cNvPicPr>
            <a:picLocks noChangeAspect="1"/>
          </p:cNvPicPr>
          <p:nvPr userDrawn="1"/>
        </p:nvPicPr>
        <p:blipFill rotWithShape="1">
          <a:blip r:embed="rId25">
            <a:alphaModFix amt="15000"/>
            <a:extLst>
              <a:ext uri="{28A0092B-C50C-407E-A947-70E740481C1C}">
                <a14:useLocalDpi xmlns:a14="http://schemas.microsoft.com/office/drawing/2010/main" val="0"/>
              </a:ext>
            </a:extLst>
          </a:blip>
          <a:srcRect/>
          <a:stretch/>
        </p:blipFill>
        <p:spPr>
          <a:xfrm>
            <a:off x="10960175" y="0"/>
            <a:ext cx="1231825" cy="3860800"/>
          </a:xfrm>
          <a:prstGeom prst="rect">
            <a:avLst/>
          </a:prstGeom>
        </p:spPr>
      </p:pic>
      <p:graphicFrame>
        <p:nvGraphicFramePr>
          <p:cNvPr id="3" name="Object 2" hidden="1">
            <a:extLst>
              <a:ext uri="{FF2B5EF4-FFF2-40B4-BE49-F238E27FC236}">
                <a16:creationId xmlns:a16="http://schemas.microsoft.com/office/drawing/2014/main" id="{0044669A-3965-4574-AE08-023D5B9A75EA}"/>
              </a:ext>
            </a:extLst>
          </p:cNvPr>
          <p:cNvGraphicFramePr>
            <a:graphicFrameLocks noChangeAspect="1"/>
          </p:cNvGraphicFramePr>
          <p:nvPr userDrawn="1">
            <p:custDataLst>
              <p:tags r:id="rId23"/>
            </p:custDataLst>
            <p:extLst>
              <p:ext uri="{D42A27DB-BD31-4B8C-83A1-F6EECF244321}">
                <p14:modId xmlns:p14="http://schemas.microsoft.com/office/powerpoint/2010/main" val="3377481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73" imgH="476" progId="TCLayout.ActiveDocument.1">
                  <p:embed/>
                </p:oleObj>
              </mc:Choice>
              <mc:Fallback>
                <p:oleObj name="think-cell Slide" r:id="rId26" imgW="473" imgH="476" progId="TCLayout.ActiveDocument.1">
                  <p:embed/>
                  <p:pic>
                    <p:nvPicPr>
                      <p:cNvPr id="3" name="Object 2" hidden="1">
                        <a:extLst>
                          <a:ext uri="{FF2B5EF4-FFF2-40B4-BE49-F238E27FC236}">
                            <a16:creationId xmlns:a16="http://schemas.microsoft.com/office/drawing/2014/main" id="{0044669A-3965-4574-AE08-023D5B9A75EA}"/>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3A21BD4-7ED6-49C2-8F9D-399A4343D23A}"/>
              </a:ext>
            </a:extLst>
          </p:cNvPr>
          <p:cNvSpPr/>
          <p:nvPr userDrawn="1">
            <p:custDataLst>
              <p:tags r:id="rId24"/>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5">
            <a:extLst>
              <a:ext uri="{FF2B5EF4-FFF2-40B4-BE49-F238E27FC236}">
                <a16:creationId xmlns:a16="http://schemas.microsoft.com/office/drawing/2014/main" id="{412AD7CD-EFE0-4CE4-99C6-BC934B1A3A4C}"/>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accent1"/>
                </a:solidFill>
                <a:latin typeface="+mn-lt"/>
                <a:cs typeface="Arial" panose="020B0604020202020204" pitchFamily="34" charset="0"/>
              </a:rPr>
              <a:pPr algn="l"/>
              <a:t>‹#›</a:t>
            </a:fld>
            <a:endParaRPr lang="en-US" sz="1000">
              <a:solidFill>
                <a:schemeClr val="accent1"/>
              </a:solidFill>
              <a:latin typeface="+mn-lt"/>
              <a:cs typeface="Arial" panose="020B0604020202020204" pitchFamily="34" charset="0"/>
            </a:endParaRPr>
          </a:p>
        </p:txBody>
      </p:sp>
      <p:sp>
        <p:nvSpPr>
          <p:cNvPr id="12" name="TextBox 11">
            <a:extLst>
              <a:ext uri="{FF2B5EF4-FFF2-40B4-BE49-F238E27FC236}">
                <a16:creationId xmlns:a16="http://schemas.microsoft.com/office/drawing/2014/main" id="{E1671670-4D84-4FCC-8076-548F38B6BC8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accent1"/>
                </a:solidFill>
                <a:latin typeface="+mn-lt"/>
                <a:ea typeface="+mn-ea"/>
                <a:cs typeface="Arial" panose="020B0604020202020204" pitchFamily="34" charset="0"/>
                <a:sym typeface="Wingdings" panose="05000000000000000000" pitchFamily="2" charset="2"/>
              </a:rPr>
              <a:t>│ </a:t>
            </a:r>
            <a:r>
              <a:rPr lang="en-US" sz="1000" kern="1200">
                <a:solidFill>
                  <a:schemeClr val="accent1"/>
                </a:solidFill>
                <a:latin typeface="+mn-lt"/>
                <a:ea typeface="+mn-ea"/>
                <a:cs typeface="Arial" panose="020B0604020202020204" pitchFamily="34" charset="0"/>
              </a:rPr>
              <a:t>Confidential</a:t>
            </a:r>
          </a:p>
        </p:txBody>
      </p:sp>
      <p:sp>
        <p:nvSpPr>
          <p:cNvPr id="13" name="Footer Placeholder 4">
            <a:extLst>
              <a:ext uri="{FF2B5EF4-FFF2-40B4-BE49-F238E27FC236}">
                <a16:creationId xmlns:a16="http://schemas.microsoft.com/office/drawing/2014/main" id="{4E13AF79-09B2-4BB1-AE43-3E1DC8643636}"/>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8" name="Title Placeholder 1">
            <a:extLst>
              <a:ext uri="{FF2B5EF4-FFF2-40B4-BE49-F238E27FC236}">
                <a16:creationId xmlns:a16="http://schemas.microsoft.com/office/drawing/2014/main" id="{337DE76C-14A3-4671-847C-46A4A4EAF18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
        <p:nvSpPr>
          <p:cNvPr id="23" name="Text Placeholder 2">
            <a:extLst>
              <a:ext uri="{FF2B5EF4-FFF2-40B4-BE49-F238E27FC236}">
                <a16:creationId xmlns:a16="http://schemas.microsoft.com/office/drawing/2014/main" id="{A2E07813-2AE5-421D-909C-5AD7C9425EBC}"/>
              </a:ext>
            </a:extLst>
          </p:cNvPr>
          <p:cNvSpPr>
            <a:spLocks noGrp="1"/>
          </p:cNvSpPr>
          <p:nvPr>
            <p:ph type="body" idx="1"/>
          </p:nvPr>
        </p:nvSpPr>
        <p:spPr>
          <a:xfrm>
            <a:off x="322775" y="1076325"/>
            <a:ext cx="11521440" cy="49376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A picture containing light, clock&#10;&#10;Description automatically generated">
            <a:extLst>
              <a:ext uri="{FF2B5EF4-FFF2-40B4-BE49-F238E27FC236}">
                <a16:creationId xmlns:a16="http://schemas.microsoft.com/office/drawing/2014/main" id="{C9E96096-F2FB-BF40-A755-15BC48E3AB67}"/>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892269" y="6474877"/>
            <a:ext cx="928116" cy="301752"/>
          </a:xfrm>
          <a:prstGeom prst="rect">
            <a:avLst/>
          </a:prstGeom>
        </p:spPr>
      </p:pic>
    </p:spTree>
    <p:extLst>
      <p:ext uri="{BB962C8B-B14F-4D97-AF65-F5344CB8AC3E}">
        <p14:creationId xmlns:p14="http://schemas.microsoft.com/office/powerpoint/2010/main" val="95532331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Lst>
  <p:hf sldNum="0" hdr="0" dt="0"/>
  <p:txStyles>
    <p:titleStyle>
      <a:lvl1pPr algn="l" defTabSz="914400" rtl="0" eaLnBrk="1" latinLnBrk="0" hangingPunct="1">
        <a:lnSpc>
          <a:spcPct val="100000"/>
        </a:lnSpc>
        <a:spcBef>
          <a:spcPct val="0"/>
        </a:spcBef>
        <a:buNone/>
        <a:defRPr sz="2800" b="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300"/>
        </a:spcAft>
        <a:buClr>
          <a:srgbClr val="E2803B"/>
        </a:buClr>
        <a:buFont typeface="Arial"/>
        <a:buChar char="•"/>
        <a:defRPr sz="2000" b="1" kern="1200">
          <a:solidFill>
            <a:schemeClr val="tx2"/>
          </a:solidFill>
          <a:latin typeface="+mn-lt"/>
          <a:ea typeface="+mn-ea"/>
          <a:cs typeface="Arial" panose="020B0604020202020204" pitchFamily="34" charset="0"/>
        </a:defRPr>
      </a:lvl1pPr>
      <a:lvl2pPr marL="581025" indent="-231775" algn="l" defTabSz="914400" rtl="0" eaLnBrk="1" latinLnBrk="0" hangingPunct="1">
        <a:lnSpc>
          <a:spcPct val="100000"/>
        </a:lnSpc>
        <a:spcBef>
          <a:spcPts val="600"/>
        </a:spcBef>
        <a:spcAft>
          <a:spcPts val="300"/>
        </a:spcAft>
        <a:buClr>
          <a:srgbClr val="E2803B"/>
        </a:buClr>
        <a:buFont typeface=".AppleSystemUIFont" charset="-120"/>
        <a:buChar char="–"/>
        <a:tabLst/>
        <a:defRPr sz="1800" kern="1200">
          <a:solidFill>
            <a:schemeClr val="tx2"/>
          </a:solidFill>
          <a:latin typeface="+mn-lt"/>
          <a:ea typeface="+mn-ea"/>
          <a:cs typeface="Arial" panose="020B0604020202020204" pitchFamily="34" charset="0"/>
        </a:defRPr>
      </a:lvl2pPr>
      <a:lvl3pPr marL="977900" indent="-233363" algn="l" defTabSz="914400" rtl="0" eaLnBrk="1" latinLnBrk="0" hangingPunct="1">
        <a:lnSpc>
          <a:spcPct val="100000"/>
        </a:lnSpc>
        <a:spcBef>
          <a:spcPts val="600"/>
        </a:spcBef>
        <a:spcAft>
          <a:spcPts val="300"/>
        </a:spcAft>
        <a:buClr>
          <a:srgbClr val="E2803B"/>
        </a:buClr>
        <a:buFont typeface=".AppleSystemUIFont" charset="-120"/>
        <a:buChar char="–"/>
        <a:tabLst/>
        <a:defRPr sz="1600" b="0" kern="1200">
          <a:solidFill>
            <a:schemeClr val="tx2"/>
          </a:solidFill>
          <a:latin typeface="+mn-lt"/>
          <a:ea typeface="+mn-ea"/>
          <a:cs typeface="Arial" panose="020B0604020202020204" pitchFamily="34" charset="0"/>
        </a:defRPr>
      </a:lvl3pPr>
      <a:lvl4pPr marL="1211263" indent="-174625" algn="l" defTabSz="914400" rtl="0" eaLnBrk="1" latinLnBrk="0" hangingPunct="1">
        <a:lnSpc>
          <a:spcPct val="100000"/>
        </a:lnSpc>
        <a:spcBef>
          <a:spcPts val="600"/>
        </a:spcBef>
        <a:spcAft>
          <a:spcPts val="300"/>
        </a:spcAft>
        <a:buClr>
          <a:schemeClr val="accent2"/>
        </a:buClr>
        <a:buFont typeface=".AppleSystemUIFont" charset="-120"/>
        <a:buChar char="–"/>
        <a:tabLst/>
        <a:defRPr sz="1400" b="0" kern="1200">
          <a:solidFill>
            <a:schemeClr val="tx2"/>
          </a:solidFill>
          <a:latin typeface="+mn-lt"/>
          <a:ea typeface="+mn-ea"/>
          <a:cs typeface="+mn-cs"/>
        </a:defRPr>
      </a:lvl4pPr>
      <a:lvl5pPr marL="1490663" indent="-174625" algn="l" defTabSz="914400" rtl="0" eaLnBrk="1" latinLnBrk="0" hangingPunct="1">
        <a:lnSpc>
          <a:spcPct val="100000"/>
        </a:lnSpc>
        <a:spcBef>
          <a:spcPts val="600"/>
        </a:spcBef>
        <a:spcAft>
          <a:spcPts val="300"/>
        </a:spcAft>
        <a:buClr>
          <a:schemeClr val="accent2"/>
        </a:buClr>
        <a:buFont typeface=".AppleSystemUIFont" charset="-120"/>
        <a:buChar char="–"/>
        <a:tabLst/>
        <a:defRPr sz="14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044669A-3965-4574-AE08-023D5B9A75EA}"/>
              </a:ext>
            </a:extLst>
          </p:cNvPr>
          <p:cNvGraphicFramePr>
            <a:graphicFrameLocks noChangeAspect="1"/>
          </p:cNvGraphicFramePr>
          <p:nvPr userDrawn="1">
            <p:custDataLst>
              <p:tags r:id="rId28"/>
            </p:custDataLst>
            <p:extLst>
              <p:ext uri="{D42A27DB-BD31-4B8C-83A1-F6EECF244321}">
                <p14:modId xmlns:p14="http://schemas.microsoft.com/office/powerpoint/2010/main" val="1832906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73" imgH="476" progId="TCLayout.ActiveDocument.1">
                  <p:embed/>
                </p:oleObj>
              </mc:Choice>
              <mc:Fallback>
                <p:oleObj name="think-cell Slide" r:id="rId30" imgW="473" imgH="476" progId="TCLayout.ActiveDocument.1">
                  <p:embed/>
                  <p:pic>
                    <p:nvPicPr>
                      <p:cNvPr id="3" name="Object 2" hidden="1">
                        <a:extLst>
                          <a:ext uri="{FF2B5EF4-FFF2-40B4-BE49-F238E27FC236}">
                            <a16:creationId xmlns:a16="http://schemas.microsoft.com/office/drawing/2014/main" id="{0044669A-3965-4574-AE08-023D5B9A75EA}"/>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3A21BD4-7ED6-49C2-8F9D-399A4343D23A}"/>
              </a:ext>
            </a:extLst>
          </p:cNvPr>
          <p:cNvSpPr/>
          <p:nvPr userDrawn="1">
            <p:custDataLst>
              <p:tags r:id="rId29"/>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22" name="Picture 21" descr="A picture containing light, sitting, street, holding&#10;&#10;Description automatically generated">
            <a:extLst>
              <a:ext uri="{FF2B5EF4-FFF2-40B4-BE49-F238E27FC236}">
                <a16:creationId xmlns:a16="http://schemas.microsoft.com/office/drawing/2014/main" id="{AA287812-4260-E447-9AC2-FAB64F468791}"/>
              </a:ext>
            </a:extLst>
          </p:cNvPr>
          <p:cNvPicPr>
            <a:picLocks noChangeAspect="1"/>
          </p:cNvPicPr>
          <p:nvPr userDrawn="1"/>
        </p:nvPicPr>
        <p:blipFill rotWithShape="1">
          <a:blip r:embed="rId32" cstate="email">
            <a:alphaModFix amt="20000"/>
            <a:extLst>
              <a:ext uri="{28A0092B-C50C-407E-A947-70E740481C1C}">
                <a14:useLocalDpi xmlns:a14="http://schemas.microsoft.com/office/drawing/2010/main"/>
              </a:ext>
            </a:extLst>
          </a:blip>
          <a:srcRect l="-2" b="-1925"/>
          <a:stretch/>
        </p:blipFill>
        <p:spPr>
          <a:xfrm>
            <a:off x="6930189" y="0"/>
            <a:ext cx="5261811" cy="2358671"/>
          </a:xfrm>
          <a:prstGeom prst="rect">
            <a:avLst/>
          </a:prstGeom>
        </p:spPr>
      </p:pic>
      <p:sp>
        <p:nvSpPr>
          <p:cNvPr id="11" name="Slide Number Placeholder 5">
            <a:extLst>
              <a:ext uri="{FF2B5EF4-FFF2-40B4-BE49-F238E27FC236}">
                <a16:creationId xmlns:a16="http://schemas.microsoft.com/office/drawing/2014/main" id="{412AD7CD-EFE0-4CE4-99C6-BC934B1A3A4C}"/>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accent1"/>
                </a:solidFill>
                <a:latin typeface="Arial" panose="020B0604020202020204" pitchFamily="34" charset="0"/>
                <a:cs typeface="Arial" panose="020B0604020202020204" pitchFamily="34" charset="0"/>
              </a:rPr>
              <a:pPr algn="l"/>
              <a:t>‹#›</a:t>
            </a:fld>
            <a:endParaRPr lang="en-US" sz="100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1671670-4D84-4FCC-8076-548F38B6BC8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accent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accent1"/>
                </a:solidFill>
                <a:latin typeface="Arial" panose="020B0604020202020204" pitchFamily="34" charset="0"/>
                <a:ea typeface="+mn-ea"/>
                <a:cs typeface="Arial" panose="020B0604020202020204" pitchFamily="34" charset="0"/>
              </a:rPr>
              <a:t>Confidential</a:t>
            </a:r>
          </a:p>
        </p:txBody>
      </p:sp>
      <p:sp>
        <p:nvSpPr>
          <p:cNvPr id="13" name="Footer Placeholder 4">
            <a:extLst>
              <a:ext uri="{FF2B5EF4-FFF2-40B4-BE49-F238E27FC236}">
                <a16:creationId xmlns:a16="http://schemas.microsoft.com/office/drawing/2014/main" id="{4E13AF79-09B2-4BB1-AE43-3E1DC8643636}"/>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8" name="Title Placeholder 1">
            <a:extLst>
              <a:ext uri="{FF2B5EF4-FFF2-40B4-BE49-F238E27FC236}">
                <a16:creationId xmlns:a16="http://schemas.microsoft.com/office/drawing/2014/main" id="{337DE76C-14A3-4671-847C-46A4A4EAF18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
        <p:nvSpPr>
          <p:cNvPr id="23" name="Text Placeholder 2">
            <a:extLst>
              <a:ext uri="{FF2B5EF4-FFF2-40B4-BE49-F238E27FC236}">
                <a16:creationId xmlns:a16="http://schemas.microsoft.com/office/drawing/2014/main" id="{A2E07813-2AE5-421D-909C-5AD7C9425EBC}"/>
              </a:ext>
            </a:extLst>
          </p:cNvPr>
          <p:cNvSpPr>
            <a:spLocks noGrp="1"/>
          </p:cNvSpPr>
          <p:nvPr>
            <p:ph type="body" idx="1"/>
          </p:nvPr>
        </p:nvSpPr>
        <p:spPr>
          <a:xfrm>
            <a:off x="322775" y="1076325"/>
            <a:ext cx="11521440" cy="49376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F6804689-2D32-4AD6-87BE-E95EA0B6D29C}"/>
              </a:ext>
            </a:extLst>
          </p:cNvPr>
          <p:cNvPicPr>
            <a:picLocks noChangeAspect="1"/>
          </p:cNvPicPr>
          <p:nvPr userDrawn="1"/>
        </p:nvPicPr>
        <p:blipFill rotWithShape="1">
          <a:blip r:embed="rId33" cstate="email">
            <a:extLst>
              <a:ext uri="{28A0092B-C50C-407E-A947-70E740481C1C}">
                <a14:useLocalDpi xmlns:a14="http://schemas.microsoft.com/office/drawing/2010/main"/>
              </a:ext>
            </a:extLst>
          </a:blip>
          <a:srcRect/>
          <a:stretch/>
        </p:blipFill>
        <p:spPr>
          <a:xfrm>
            <a:off x="10892269" y="6474877"/>
            <a:ext cx="932887" cy="301937"/>
          </a:xfrm>
          <a:prstGeom prst="rect">
            <a:avLst/>
          </a:prstGeom>
        </p:spPr>
      </p:pic>
    </p:spTree>
    <p:extLst>
      <p:ext uri="{BB962C8B-B14F-4D97-AF65-F5344CB8AC3E}">
        <p14:creationId xmlns:p14="http://schemas.microsoft.com/office/powerpoint/2010/main" val="312024469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Lst>
  <p:hf sldNum="0" hdr="0" dt="0"/>
  <p:txStyles>
    <p:titleStyle>
      <a:lvl1pPr algn="l" defTabSz="914400" rtl="0" eaLnBrk="1" latinLnBrk="0" hangingPunct="1">
        <a:lnSpc>
          <a:spcPct val="100000"/>
        </a:lnSpc>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2803B"/>
        </a:buClr>
        <a:buFont typeface="Arial"/>
        <a:buChar char="•"/>
        <a:defRPr sz="2000" b="1" kern="1200">
          <a:solidFill>
            <a:schemeClr val="accent6"/>
          </a:solidFill>
          <a:latin typeface="Arial" panose="020B0604020202020204" pitchFamily="34" charset="0"/>
          <a:ea typeface="+mn-ea"/>
          <a:cs typeface="Arial" panose="020B0604020202020204" pitchFamily="34" charset="0"/>
        </a:defRPr>
      </a:lvl1pPr>
      <a:lvl2pPr marL="581025" indent="-231775" algn="l" defTabSz="914400" rtl="0" eaLnBrk="1" latinLnBrk="0" hangingPunct="1">
        <a:lnSpc>
          <a:spcPct val="100000"/>
        </a:lnSpc>
        <a:spcBef>
          <a:spcPts val="500"/>
        </a:spcBef>
        <a:buClr>
          <a:srgbClr val="E2803B"/>
        </a:buClr>
        <a:buFont typeface=".AppleSystemUIFont" charset="-120"/>
        <a:buChar char="–"/>
        <a:tabLst/>
        <a:defRPr sz="1800" kern="1200">
          <a:solidFill>
            <a:schemeClr val="accent6"/>
          </a:solidFill>
          <a:latin typeface="Arial" panose="020B0604020202020204" pitchFamily="34" charset="0"/>
          <a:ea typeface="+mn-ea"/>
          <a:cs typeface="Arial" panose="020B0604020202020204" pitchFamily="34" charset="0"/>
        </a:defRPr>
      </a:lvl2pPr>
      <a:lvl3pPr marL="977900" indent="-233363" algn="l" defTabSz="914400" rtl="0" eaLnBrk="1" latinLnBrk="0" hangingPunct="1">
        <a:lnSpc>
          <a:spcPct val="100000"/>
        </a:lnSpc>
        <a:spcBef>
          <a:spcPts val="500"/>
        </a:spcBef>
        <a:buClr>
          <a:srgbClr val="E2803B"/>
        </a:buClr>
        <a:buFont typeface=".AppleSystemUIFont" charset="-120"/>
        <a:buChar char="–"/>
        <a:tabLst/>
        <a:defRPr sz="1600" kern="1200">
          <a:solidFill>
            <a:schemeClr val="accent6"/>
          </a:solidFill>
          <a:latin typeface="Arial" panose="020B0604020202020204" pitchFamily="34" charset="0"/>
          <a:ea typeface="+mn-ea"/>
          <a:cs typeface="Arial" panose="020B0604020202020204" pitchFamily="34" charset="0"/>
        </a:defRPr>
      </a:lvl3pPr>
      <a:lvl4pPr marL="1211263" indent="-174625" algn="l" defTabSz="914400" rtl="0" eaLnBrk="1" latinLnBrk="0" hangingPunct="1">
        <a:lnSpc>
          <a:spcPct val="100000"/>
        </a:lnSpc>
        <a:spcBef>
          <a:spcPts val="500"/>
        </a:spcBef>
        <a:buClr>
          <a:srgbClr val="008293"/>
        </a:buClr>
        <a:buFont typeface=".AppleSystemUIFont" charset="-120"/>
        <a:buChar char="–"/>
        <a:tabLst/>
        <a:defRPr sz="1400" kern="1200">
          <a:solidFill>
            <a:schemeClr val="accent6"/>
          </a:solidFill>
          <a:latin typeface="Franklin Gothic Medium" panose="020B0603020102020204" pitchFamily="34" charset="0"/>
          <a:ea typeface="+mn-ea"/>
          <a:cs typeface="+mn-cs"/>
        </a:defRPr>
      </a:lvl4pPr>
      <a:lvl5pPr marL="1490663" indent="-174625" algn="l" defTabSz="914400" rtl="0" eaLnBrk="1" latinLnBrk="0" hangingPunct="1">
        <a:lnSpc>
          <a:spcPct val="100000"/>
        </a:lnSpc>
        <a:spcBef>
          <a:spcPts val="500"/>
        </a:spcBef>
        <a:buClr>
          <a:srgbClr val="008293"/>
        </a:buClr>
        <a:buFont typeface=".AppleSystemUIFont" charset="-120"/>
        <a:buChar char="–"/>
        <a:tabLst/>
        <a:defRPr sz="1400" kern="1200">
          <a:solidFill>
            <a:schemeClr val="accent6"/>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044669A-3965-4574-AE08-023D5B9A75EA}"/>
              </a:ext>
            </a:extLst>
          </p:cNvPr>
          <p:cNvGraphicFramePr>
            <a:graphicFrameLocks noChangeAspect="1"/>
          </p:cNvGraphicFramePr>
          <p:nvPr userDrawn="1">
            <p:custDataLst>
              <p:tags r:id="rId28"/>
            </p:custDataLst>
            <p:extLst>
              <p:ext uri="{D42A27DB-BD31-4B8C-83A1-F6EECF244321}">
                <p14:modId xmlns:p14="http://schemas.microsoft.com/office/powerpoint/2010/main" val="605821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73" imgH="476" progId="TCLayout.ActiveDocument.1">
                  <p:embed/>
                </p:oleObj>
              </mc:Choice>
              <mc:Fallback>
                <p:oleObj name="think-cell Slide" r:id="rId30" imgW="473" imgH="476" progId="TCLayout.ActiveDocument.1">
                  <p:embed/>
                  <p:pic>
                    <p:nvPicPr>
                      <p:cNvPr id="3" name="Object 2" hidden="1">
                        <a:extLst>
                          <a:ext uri="{FF2B5EF4-FFF2-40B4-BE49-F238E27FC236}">
                            <a16:creationId xmlns:a16="http://schemas.microsoft.com/office/drawing/2014/main" id="{0044669A-3965-4574-AE08-023D5B9A75EA}"/>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3A21BD4-7ED6-49C2-8F9D-399A4343D23A}"/>
              </a:ext>
            </a:extLst>
          </p:cNvPr>
          <p:cNvSpPr/>
          <p:nvPr userDrawn="1">
            <p:custDataLst>
              <p:tags r:id="rId29"/>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22" name="Picture 21" descr="A picture containing light, sitting, street, holding&#10;&#10;Description automatically generated">
            <a:extLst>
              <a:ext uri="{FF2B5EF4-FFF2-40B4-BE49-F238E27FC236}">
                <a16:creationId xmlns:a16="http://schemas.microsoft.com/office/drawing/2014/main" id="{AA287812-4260-E447-9AC2-FAB64F468791}"/>
              </a:ext>
            </a:extLst>
          </p:cNvPr>
          <p:cNvPicPr>
            <a:picLocks noChangeAspect="1"/>
          </p:cNvPicPr>
          <p:nvPr userDrawn="1"/>
        </p:nvPicPr>
        <p:blipFill rotWithShape="1">
          <a:blip r:embed="rId32" cstate="email">
            <a:alphaModFix amt="20000"/>
            <a:extLst>
              <a:ext uri="{28A0092B-C50C-407E-A947-70E740481C1C}">
                <a14:useLocalDpi xmlns:a14="http://schemas.microsoft.com/office/drawing/2010/main"/>
              </a:ext>
            </a:extLst>
          </a:blip>
          <a:srcRect l="-2" b="-1925"/>
          <a:stretch/>
        </p:blipFill>
        <p:spPr>
          <a:xfrm>
            <a:off x="6930189" y="0"/>
            <a:ext cx="5261811" cy="2358671"/>
          </a:xfrm>
          <a:prstGeom prst="rect">
            <a:avLst/>
          </a:prstGeom>
        </p:spPr>
      </p:pic>
      <p:pic>
        <p:nvPicPr>
          <p:cNvPr id="10" name="Picture 9">
            <a:extLst>
              <a:ext uri="{FF2B5EF4-FFF2-40B4-BE49-F238E27FC236}">
                <a16:creationId xmlns:a16="http://schemas.microsoft.com/office/drawing/2014/main" id="{8DCE8B73-D882-468B-A5CB-3F6E766720DF}"/>
              </a:ext>
            </a:extLst>
          </p:cNvPr>
          <p:cNvPicPr>
            <a:picLocks noChangeAspect="1"/>
          </p:cNvPicPr>
          <p:nvPr userDrawn="1"/>
        </p:nvPicPr>
        <p:blipFill rotWithShape="1">
          <a:blip r:embed="rId33" cstate="email">
            <a:extLst>
              <a:ext uri="{28A0092B-C50C-407E-A947-70E740481C1C}">
                <a14:useLocalDpi xmlns:a14="http://schemas.microsoft.com/office/drawing/2010/main"/>
              </a:ext>
            </a:extLst>
          </a:blip>
          <a:srcRect/>
          <a:stretch/>
        </p:blipFill>
        <p:spPr>
          <a:xfrm>
            <a:off x="10892269" y="6474877"/>
            <a:ext cx="932887" cy="301937"/>
          </a:xfrm>
          <a:prstGeom prst="rect">
            <a:avLst/>
          </a:prstGeom>
        </p:spPr>
      </p:pic>
      <p:sp>
        <p:nvSpPr>
          <p:cNvPr id="11" name="Slide Number Placeholder 5">
            <a:extLst>
              <a:ext uri="{FF2B5EF4-FFF2-40B4-BE49-F238E27FC236}">
                <a16:creationId xmlns:a16="http://schemas.microsoft.com/office/drawing/2014/main" id="{412AD7CD-EFE0-4CE4-99C6-BC934B1A3A4C}"/>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accent1"/>
                </a:solidFill>
                <a:latin typeface="Arial" panose="020B0604020202020204" pitchFamily="34" charset="0"/>
                <a:cs typeface="Arial" panose="020B0604020202020204" pitchFamily="34" charset="0"/>
              </a:rPr>
              <a:pPr algn="l"/>
              <a:t>‹#›</a:t>
            </a:fld>
            <a:endParaRPr lang="en-US" sz="100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1671670-4D84-4FCC-8076-548F38B6BC8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accent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accent1"/>
                </a:solidFill>
                <a:latin typeface="Arial" panose="020B0604020202020204" pitchFamily="34" charset="0"/>
                <a:ea typeface="+mn-ea"/>
                <a:cs typeface="Arial" panose="020B0604020202020204" pitchFamily="34" charset="0"/>
              </a:rPr>
              <a:t>Confidential</a:t>
            </a:r>
          </a:p>
        </p:txBody>
      </p:sp>
      <p:sp>
        <p:nvSpPr>
          <p:cNvPr id="13" name="Footer Placeholder 4">
            <a:extLst>
              <a:ext uri="{FF2B5EF4-FFF2-40B4-BE49-F238E27FC236}">
                <a16:creationId xmlns:a16="http://schemas.microsoft.com/office/drawing/2014/main" id="{4E13AF79-09B2-4BB1-AE43-3E1DC8643636}"/>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8" name="Title Placeholder 1">
            <a:extLst>
              <a:ext uri="{FF2B5EF4-FFF2-40B4-BE49-F238E27FC236}">
                <a16:creationId xmlns:a16="http://schemas.microsoft.com/office/drawing/2014/main" id="{337DE76C-14A3-4671-847C-46A4A4EAF18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
        <p:nvSpPr>
          <p:cNvPr id="23" name="Text Placeholder 2">
            <a:extLst>
              <a:ext uri="{FF2B5EF4-FFF2-40B4-BE49-F238E27FC236}">
                <a16:creationId xmlns:a16="http://schemas.microsoft.com/office/drawing/2014/main" id="{A2E07813-2AE5-421D-909C-5AD7C9425EBC}"/>
              </a:ext>
            </a:extLst>
          </p:cNvPr>
          <p:cNvSpPr>
            <a:spLocks noGrp="1"/>
          </p:cNvSpPr>
          <p:nvPr>
            <p:ph type="body" idx="1"/>
          </p:nvPr>
        </p:nvSpPr>
        <p:spPr>
          <a:xfrm>
            <a:off x="322775" y="1076325"/>
            <a:ext cx="11521440" cy="49376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7312798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Lst>
  <p:hf sldNum="0" hdr="0" dt="0"/>
  <p:txStyles>
    <p:titleStyle>
      <a:lvl1pPr algn="l" defTabSz="914400" rtl="0" eaLnBrk="1" latinLnBrk="0" hangingPunct="1">
        <a:lnSpc>
          <a:spcPct val="100000"/>
        </a:lnSpc>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2803B"/>
        </a:buClr>
        <a:buFont typeface="Arial"/>
        <a:buChar char="•"/>
        <a:defRPr sz="2000" b="1" kern="1200">
          <a:solidFill>
            <a:schemeClr val="accent6"/>
          </a:solidFill>
          <a:latin typeface="Arial" panose="020B0604020202020204" pitchFamily="34" charset="0"/>
          <a:ea typeface="+mn-ea"/>
          <a:cs typeface="Arial" panose="020B0604020202020204" pitchFamily="34" charset="0"/>
        </a:defRPr>
      </a:lvl1pPr>
      <a:lvl2pPr marL="581025" indent="-231775" algn="l" defTabSz="914400" rtl="0" eaLnBrk="1" latinLnBrk="0" hangingPunct="1">
        <a:lnSpc>
          <a:spcPct val="100000"/>
        </a:lnSpc>
        <a:spcBef>
          <a:spcPts val="500"/>
        </a:spcBef>
        <a:buClr>
          <a:srgbClr val="E2803B"/>
        </a:buClr>
        <a:buFont typeface=".AppleSystemUIFont" charset="-120"/>
        <a:buChar char="–"/>
        <a:tabLst/>
        <a:defRPr sz="1800" kern="1200">
          <a:solidFill>
            <a:schemeClr val="accent6"/>
          </a:solidFill>
          <a:latin typeface="Arial" panose="020B0604020202020204" pitchFamily="34" charset="0"/>
          <a:ea typeface="+mn-ea"/>
          <a:cs typeface="Arial" panose="020B0604020202020204" pitchFamily="34" charset="0"/>
        </a:defRPr>
      </a:lvl2pPr>
      <a:lvl3pPr marL="977900" indent="-233363" algn="l" defTabSz="914400" rtl="0" eaLnBrk="1" latinLnBrk="0" hangingPunct="1">
        <a:lnSpc>
          <a:spcPct val="100000"/>
        </a:lnSpc>
        <a:spcBef>
          <a:spcPts val="500"/>
        </a:spcBef>
        <a:buClr>
          <a:srgbClr val="E2803B"/>
        </a:buClr>
        <a:buFont typeface=".AppleSystemUIFont" charset="-120"/>
        <a:buChar char="–"/>
        <a:tabLst/>
        <a:defRPr sz="1600" kern="1200">
          <a:solidFill>
            <a:schemeClr val="accent6"/>
          </a:solidFill>
          <a:latin typeface="Arial" panose="020B0604020202020204" pitchFamily="34" charset="0"/>
          <a:ea typeface="+mn-ea"/>
          <a:cs typeface="Arial" panose="020B0604020202020204" pitchFamily="34" charset="0"/>
        </a:defRPr>
      </a:lvl3pPr>
      <a:lvl4pPr marL="1211263" indent="-174625" algn="l" defTabSz="914400" rtl="0" eaLnBrk="1" latinLnBrk="0" hangingPunct="1">
        <a:lnSpc>
          <a:spcPct val="100000"/>
        </a:lnSpc>
        <a:spcBef>
          <a:spcPts val="500"/>
        </a:spcBef>
        <a:buClr>
          <a:srgbClr val="008293"/>
        </a:buClr>
        <a:buFont typeface=".AppleSystemUIFont" charset="-120"/>
        <a:buChar char="–"/>
        <a:tabLst/>
        <a:defRPr sz="1400" kern="1200">
          <a:solidFill>
            <a:schemeClr val="accent6"/>
          </a:solidFill>
          <a:latin typeface="Franklin Gothic Medium" panose="020B0603020102020204" pitchFamily="34" charset="0"/>
          <a:ea typeface="+mn-ea"/>
          <a:cs typeface="+mn-cs"/>
        </a:defRPr>
      </a:lvl4pPr>
      <a:lvl5pPr marL="1490663" indent="-174625" algn="l" defTabSz="914400" rtl="0" eaLnBrk="1" latinLnBrk="0" hangingPunct="1">
        <a:lnSpc>
          <a:spcPct val="100000"/>
        </a:lnSpc>
        <a:spcBef>
          <a:spcPts val="500"/>
        </a:spcBef>
        <a:buClr>
          <a:srgbClr val="008293"/>
        </a:buClr>
        <a:buFont typeface=".AppleSystemUIFont" charset="-120"/>
        <a:buChar char="–"/>
        <a:tabLst/>
        <a:defRPr sz="1400" kern="1200">
          <a:solidFill>
            <a:schemeClr val="accent6"/>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A picture containing holding, colorful, hand, covered&#10;&#10;Description automatically generated">
            <a:extLst>
              <a:ext uri="{FF2B5EF4-FFF2-40B4-BE49-F238E27FC236}">
                <a16:creationId xmlns:a16="http://schemas.microsoft.com/office/drawing/2014/main" id="{9534E30D-1BAD-C44F-9C87-B794B95F1C57}"/>
              </a:ext>
            </a:extLst>
          </p:cNvPr>
          <p:cNvPicPr>
            <a:picLocks noChangeAspect="1"/>
          </p:cNvPicPr>
          <p:nvPr userDrawn="1"/>
        </p:nvPicPr>
        <p:blipFill rotWithShape="1">
          <a:blip r:embed="rId22">
            <a:alphaModFix amt="15000"/>
            <a:extLst>
              <a:ext uri="{28A0092B-C50C-407E-A947-70E740481C1C}">
                <a14:useLocalDpi xmlns:a14="http://schemas.microsoft.com/office/drawing/2010/main" val="0"/>
              </a:ext>
            </a:extLst>
          </a:blip>
          <a:srcRect/>
          <a:stretch/>
        </p:blipFill>
        <p:spPr>
          <a:xfrm>
            <a:off x="10960175" y="0"/>
            <a:ext cx="1231825" cy="3860800"/>
          </a:xfrm>
          <a:prstGeom prst="rect">
            <a:avLst/>
          </a:prstGeom>
        </p:spPr>
      </p:pic>
      <p:graphicFrame>
        <p:nvGraphicFramePr>
          <p:cNvPr id="3" name="Object 2" hidden="1">
            <a:extLst>
              <a:ext uri="{FF2B5EF4-FFF2-40B4-BE49-F238E27FC236}">
                <a16:creationId xmlns:a16="http://schemas.microsoft.com/office/drawing/2014/main" id="{0044669A-3965-4574-AE08-023D5B9A75EA}"/>
              </a:ext>
            </a:extLst>
          </p:cNvPr>
          <p:cNvGraphicFramePr>
            <a:graphicFrameLocks noChangeAspect="1"/>
          </p:cNvGraphicFramePr>
          <p:nvPr userDrawn="1">
            <p:custDataLst>
              <p:tags r:id="rId20"/>
            </p:custDataLst>
            <p:extLst>
              <p:ext uri="{D42A27DB-BD31-4B8C-83A1-F6EECF244321}">
                <p14:modId xmlns:p14="http://schemas.microsoft.com/office/powerpoint/2010/main" val="31823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73" imgH="476" progId="TCLayout.ActiveDocument.1">
                  <p:embed/>
                </p:oleObj>
              </mc:Choice>
              <mc:Fallback>
                <p:oleObj name="think-cell Slide" r:id="rId23" imgW="473" imgH="476" progId="TCLayout.ActiveDocument.1">
                  <p:embed/>
                  <p:pic>
                    <p:nvPicPr>
                      <p:cNvPr id="3" name="Object 2" hidden="1">
                        <a:extLst>
                          <a:ext uri="{FF2B5EF4-FFF2-40B4-BE49-F238E27FC236}">
                            <a16:creationId xmlns:a16="http://schemas.microsoft.com/office/drawing/2014/main" id="{0044669A-3965-4574-AE08-023D5B9A75EA}"/>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3A21BD4-7ED6-49C2-8F9D-399A4343D23A}"/>
              </a:ext>
            </a:extLst>
          </p:cNvPr>
          <p:cNvSpPr/>
          <p:nvPr userDrawn="1">
            <p:custDataLst>
              <p:tags r:id="rId21"/>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5">
            <a:extLst>
              <a:ext uri="{FF2B5EF4-FFF2-40B4-BE49-F238E27FC236}">
                <a16:creationId xmlns:a16="http://schemas.microsoft.com/office/drawing/2014/main" id="{412AD7CD-EFE0-4CE4-99C6-BC934B1A3A4C}"/>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accent1"/>
                </a:solidFill>
                <a:latin typeface="+mn-lt"/>
                <a:cs typeface="Arial" panose="020B0604020202020204" pitchFamily="34" charset="0"/>
              </a:rPr>
              <a:pPr algn="l"/>
              <a:t>‹#›</a:t>
            </a:fld>
            <a:endParaRPr lang="en-US" sz="1000" dirty="0">
              <a:solidFill>
                <a:schemeClr val="accent1"/>
              </a:solidFill>
              <a:latin typeface="+mn-lt"/>
              <a:cs typeface="Arial" panose="020B0604020202020204" pitchFamily="34" charset="0"/>
            </a:endParaRPr>
          </a:p>
        </p:txBody>
      </p:sp>
      <p:sp>
        <p:nvSpPr>
          <p:cNvPr id="12" name="TextBox 11">
            <a:extLst>
              <a:ext uri="{FF2B5EF4-FFF2-40B4-BE49-F238E27FC236}">
                <a16:creationId xmlns:a16="http://schemas.microsoft.com/office/drawing/2014/main" id="{E1671670-4D84-4FCC-8076-548F38B6BC8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dirty="0">
                <a:solidFill>
                  <a:schemeClr val="accent1"/>
                </a:solidFill>
                <a:latin typeface="+mn-lt"/>
                <a:ea typeface="+mn-ea"/>
                <a:cs typeface="Arial" panose="020B0604020202020204" pitchFamily="34" charset="0"/>
                <a:sym typeface="Wingdings" panose="05000000000000000000" pitchFamily="2" charset="2"/>
              </a:rPr>
              <a:t>│ </a:t>
            </a:r>
            <a:r>
              <a:rPr lang="en-US" sz="1000" kern="1200" dirty="0">
                <a:solidFill>
                  <a:schemeClr val="accent1"/>
                </a:solidFill>
                <a:latin typeface="+mn-lt"/>
                <a:ea typeface="+mn-ea"/>
                <a:cs typeface="Arial" panose="020B0604020202020204" pitchFamily="34" charset="0"/>
              </a:rPr>
              <a:t>Confidential</a:t>
            </a:r>
          </a:p>
        </p:txBody>
      </p:sp>
      <p:sp>
        <p:nvSpPr>
          <p:cNvPr id="13" name="Footer Placeholder 4">
            <a:extLst>
              <a:ext uri="{FF2B5EF4-FFF2-40B4-BE49-F238E27FC236}">
                <a16:creationId xmlns:a16="http://schemas.microsoft.com/office/drawing/2014/main" id="{4E13AF79-09B2-4BB1-AE43-3E1DC8643636}"/>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18" name="Title Placeholder 1">
            <a:extLst>
              <a:ext uri="{FF2B5EF4-FFF2-40B4-BE49-F238E27FC236}">
                <a16:creationId xmlns:a16="http://schemas.microsoft.com/office/drawing/2014/main" id="{337DE76C-14A3-4671-847C-46A4A4EAF18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23" name="Text Placeholder 2">
            <a:extLst>
              <a:ext uri="{FF2B5EF4-FFF2-40B4-BE49-F238E27FC236}">
                <a16:creationId xmlns:a16="http://schemas.microsoft.com/office/drawing/2014/main" id="{A2E07813-2AE5-421D-909C-5AD7C9425EBC}"/>
              </a:ext>
            </a:extLst>
          </p:cNvPr>
          <p:cNvSpPr>
            <a:spLocks noGrp="1"/>
          </p:cNvSpPr>
          <p:nvPr>
            <p:ph type="body" idx="1"/>
          </p:nvPr>
        </p:nvSpPr>
        <p:spPr>
          <a:xfrm>
            <a:off x="322775" y="1076325"/>
            <a:ext cx="11521440" cy="49376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A picture containing light, clock&#10;&#10;Description automatically generated">
            <a:extLst>
              <a:ext uri="{FF2B5EF4-FFF2-40B4-BE49-F238E27FC236}">
                <a16:creationId xmlns:a16="http://schemas.microsoft.com/office/drawing/2014/main" id="{C9E96096-F2FB-BF40-A755-15BC48E3AB6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892269" y="6474877"/>
            <a:ext cx="928116" cy="301752"/>
          </a:xfrm>
          <a:prstGeom prst="rect">
            <a:avLst/>
          </a:prstGeom>
        </p:spPr>
      </p:pic>
    </p:spTree>
    <p:extLst>
      <p:ext uri="{BB962C8B-B14F-4D97-AF65-F5344CB8AC3E}">
        <p14:creationId xmlns:p14="http://schemas.microsoft.com/office/powerpoint/2010/main" val="1901831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24" r:id="rId18"/>
  </p:sldLayoutIdLst>
  <p:hf sldNum="0" hdr="0" dt="0"/>
  <p:txStyles>
    <p:titleStyle>
      <a:lvl1pPr algn="l" defTabSz="914400" rtl="0" eaLnBrk="1" latinLnBrk="0" hangingPunct="1">
        <a:lnSpc>
          <a:spcPct val="100000"/>
        </a:lnSpc>
        <a:spcBef>
          <a:spcPct val="0"/>
        </a:spcBef>
        <a:buNone/>
        <a:defRPr sz="2800" b="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300"/>
        </a:spcAft>
        <a:buClr>
          <a:srgbClr val="E2803B"/>
        </a:buClr>
        <a:buFont typeface="Arial"/>
        <a:buChar char="•"/>
        <a:defRPr sz="2000" b="1" kern="1200">
          <a:solidFill>
            <a:schemeClr val="tx2"/>
          </a:solidFill>
          <a:latin typeface="+mn-lt"/>
          <a:ea typeface="+mn-ea"/>
          <a:cs typeface="Arial" panose="020B0604020202020204" pitchFamily="34" charset="0"/>
        </a:defRPr>
      </a:lvl1pPr>
      <a:lvl2pPr marL="581025" indent="-231775" algn="l" defTabSz="914400" rtl="0" eaLnBrk="1" latinLnBrk="0" hangingPunct="1">
        <a:lnSpc>
          <a:spcPct val="100000"/>
        </a:lnSpc>
        <a:spcBef>
          <a:spcPts val="600"/>
        </a:spcBef>
        <a:spcAft>
          <a:spcPts val="300"/>
        </a:spcAft>
        <a:buClr>
          <a:srgbClr val="E2803B"/>
        </a:buClr>
        <a:buFont typeface=".AppleSystemUIFont" charset="-120"/>
        <a:buChar char="–"/>
        <a:tabLst/>
        <a:defRPr sz="1800" kern="1200">
          <a:solidFill>
            <a:schemeClr val="tx2"/>
          </a:solidFill>
          <a:latin typeface="+mn-lt"/>
          <a:ea typeface="+mn-ea"/>
          <a:cs typeface="Arial" panose="020B0604020202020204" pitchFamily="34" charset="0"/>
        </a:defRPr>
      </a:lvl2pPr>
      <a:lvl3pPr marL="977900" indent="-233363" algn="l" defTabSz="914400" rtl="0" eaLnBrk="1" latinLnBrk="0" hangingPunct="1">
        <a:lnSpc>
          <a:spcPct val="100000"/>
        </a:lnSpc>
        <a:spcBef>
          <a:spcPts val="600"/>
        </a:spcBef>
        <a:spcAft>
          <a:spcPts val="300"/>
        </a:spcAft>
        <a:buClr>
          <a:srgbClr val="E2803B"/>
        </a:buClr>
        <a:buFont typeface=".AppleSystemUIFont" charset="-120"/>
        <a:buChar char="–"/>
        <a:tabLst/>
        <a:defRPr sz="1600" b="0" kern="1200">
          <a:solidFill>
            <a:schemeClr val="tx2"/>
          </a:solidFill>
          <a:latin typeface="+mn-lt"/>
          <a:ea typeface="+mn-ea"/>
          <a:cs typeface="Arial" panose="020B0604020202020204" pitchFamily="34" charset="0"/>
        </a:defRPr>
      </a:lvl3pPr>
      <a:lvl4pPr marL="1211263" indent="-174625" algn="l" defTabSz="914400" rtl="0" eaLnBrk="1" latinLnBrk="0" hangingPunct="1">
        <a:lnSpc>
          <a:spcPct val="100000"/>
        </a:lnSpc>
        <a:spcBef>
          <a:spcPts val="600"/>
        </a:spcBef>
        <a:spcAft>
          <a:spcPts val="300"/>
        </a:spcAft>
        <a:buClr>
          <a:schemeClr val="accent2"/>
        </a:buClr>
        <a:buFont typeface=".AppleSystemUIFont" charset="-120"/>
        <a:buChar char="–"/>
        <a:tabLst/>
        <a:defRPr sz="1400" b="0" kern="1200">
          <a:solidFill>
            <a:schemeClr val="tx2"/>
          </a:solidFill>
          <a:latin typeface="+mn-lt"/>
          <a:ea typeface="+mn-ea"/>
          <a:cs typeface="+mn-cs"/>
        </a:defRPr>
      </a:lvl4pPr>
      <a:lvl5pPr marL="1490663" indent="-174625" algn="l" defTabSz="914400" rtl="0" eaLnBrk="1" latinLnBrk="0" hangingPunct="1">
        <a:lnSpc>
          <a:spcPct val="100000"/>
        </a:lnSpc>
        <a:spcBef>
          <a:spcPts val="600"/>
        </a:spcBef>
        <a:spcAft>
          <a:spcPts val="300"/>
        </a:spcAft>
        <a:buClr>
          <a:schemeClr val="accent2"/>
        </a:buClr>
        <a:buFont typeface=".AppleSystemUIFont" charset="-120"/>
        <a:buChar char="–"/>
        <a:tabLst/>
        <a:defRPr sz="14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A picture containing holding, colorful, hand, covered&#10;&#10;Description automatically generated">
            <a:extLst>
              <a:ext uri="{FF2B5EF4-FFF2-40B4-BE49-F238E27FC236}">
                <a16:creationId xmlns:a16="http://schemas.microsoft.com/office/drawing/2014/main" id="{9534E30D-1BAD-C44F-9C87-B794B95F1C57}"/>
              </a:ext>
            </a:extLst>
          </p:cNvPr>
          <p:cNvPicPr>
            <a:picLocks noChangeAspect="1"/>
          </p:cNvPicPr>
          <p:nvPr userDrawn="1"/>
        </p:nvPicPr>
        <p:blipFill rotWithShape="1">
          <a:blip r:embed="rId22">
            <a:alphaModFix amt="15000"/>
            <a:extLst>
              <a:ext uri="{28A0092B-C50C-407E-A947-70E740481C1C}">
                <a14:useLocalDpi xmlns:a14="http://schemas.microsoft.com/office/drawing/2010/main" val="0"/>
              </a:ext>
            </a:extLst>
          </a:blip>
          <a:srcRect/>
          <a:stretch/>
        </p:blipFill>
        <p:spPr>
          <a:xfrm>
            <a:off x="10960175" y="0"/>
            <a:ext cx="1231825" cy="3860800"/>
          </a:xfrm>
          <a:prstGeom prst="rect">
            <a:avLst/>
          </a:prstGeom>
        </p:spPr>
      </p:pic>
      <p:graphicFrame>
        <p:nvGraphicFramePr>
          <p:cNvPr id="3" name="Object 2" hidden="1">
            <a:extLst>
              <a:ext uri="{FF2B5EF4-FFF2-40B4-BE49-F238E27FC236}">
                <a16:creationId xmlns:a16="http://schemas.microsoft.com/office/drawing/2014/main" id="{0044669A-3965-4574-AE08-023D5B9A75EA}"/>
              </a:ext>
            </a:extLst>
          </p:cNvPr>
          <p:cNvGraphicFramePr>
            <a:graphicFrameLocks noChangeAspect="1"/>
          </p:cNvGraphicFramePr>
          <p:nvPr userDrawn="1">
            <p:custDataLst>
              <p:tags r:id="rId20"/>
            </p:custDataLst>
            <p:extLst>
              <p:ext uri="{D42A27DB-BD31-4B8C-83A1-F6EECF244321}">
                <p14:modId xmlns:p14="http://schemas.microsoft.com/office/powerpoint/2010/main" val="31823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73" imgH="476" progId="TCLayout.ActiveDocument.1">
                  <p:embed/>
                </p:oleObj>
              </mc:Choice>
              <mc:Fallback>
                <p:oleObj name="think-cell Slide" r:id="rId23" imgW="473" imgH="476" progId="TCLayout.ActiveDocument.1">
                  <p:embed/>
                  <p:pic>
                    <p:nvPicPr>
                      <p:cNvPr id="3" name="Object 2" hidden="1">
                        <a:extLst>
                          <a:ext uri="{FF2B5EF4-FFF2-40B4-BE49-F238E27FC236}">
                            <a16:creationId xmlns:a16="http://schemas.microsoft.com/office/drawing/2014/main" id="{0044669A-3965-4574-AE08-023D5B9A75EA}"/>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3A21BD4-7ED6-49C2-8F9D-399A4343D23A}"/>
              </a:ext>
            </a:extLst>
          </p:cNvPr>
          <p:cNvSpPr/>
          <p:nvPr userDrawn="1">
            <p:custDataLst>
              <p:tags r:id="rId21"/>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5">
            <a:extLst>
              <a:ext uri="{FF2B5EF4-FFF2-40B4-BE49-F238E27FC236}">
                <a16:creationId xmlns:a16="http://schemas.microsoft.com/office/drawing/2014/main" id="{412AD7CD-EFE0-4CE4-99C6-BC934B1A3A4C}"/>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accent1"/>
                </a:solidFill>
                <a:latin typeface="+mn-lt"/>
                <a:cs typeface="Arial" panose="020B0604020202020204" pitchFamily="34" charset="0"/>
              </a:rPr>
              <a:pPr algn="l"/>
              <a:t>‹#›</a:t>
            </a:fld>
            <a:endParaRPr lang="en-US" sz="1000">
              <a:solidFill>
                <a:schemeClr val="accent1"/>
              </a:solidFill>
              <a:latin typeface="+mn-lt"/>
              <a:cs typeface="Arial" panose="020B0604020202020204" pitchFamily="34" charset="0"/>
            </a:endParaRPr>
          </a:p>
        </p:txBody>
      </p:sp>
      <p:sp>
        <p:nvSpPr>
          <p:cNvPr id="12" name="TextBox 11">
            <a:extLst>
              <a:ext uri="{FF2B5EF4-FFF2-40B4-BE49-F238E27FC236}">
                <a16:creationId xmlns:a16="http://schemas.microsoft.com/office/drawing/2014/main" id="{E1671670-4D84-4FCC-8076-548F38B6BC8A}"/>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accent1"/>
                </a:solidFill>
                <a:latin typeface="+mn-lt"/>
                <a:ea typeface="+mn-ea"/>
                <a:cs typeface="Arial" panose="020B0604020202020204" pitchFamily="34" charset="0"/>
                <a:sym typeface="Wingdings" panose="05000000000000000000" pitchFamily="2" charset="2"/>
              </a:rPr>
              <a:t>│ </a:t>
            </a:r>
            <a:r>
              <a:rPr lang="en-US" sz="1000" kern="1200">
                <a:solidFill>
                  <a:schemeClr val="accent1"/>
                </a:solidFill>
                <a:latin typeface="+mn-lt"/>
                <a:ea typeface="+mn-ea"/>
                <a:cs typeface="Arial" panose="020B0604020202020204" pitchFamily="34" charset="0"/>
              </a:rPr>
              <a:t>Confidential</a:t>
            </a:r>
          </a:p>
        </p:txBody>
      </p:sp>
      <p:sp>
        <p:nvSpPr>
          <p:cNvPr id="13" name="Footer Placeholder 4">
            <a:extLst>
              <a:ext uri="{FF2B5EF4-FFF2-40B4-BE49-F238E27FC236}">
                <a16:creationId xmlns:a16="http://schemas.microsoft.com/office/drawing/2014/main" id="{4E13AF79-09B2-4BB1-AE43-3E1DC8643636}"/>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8" name="Title Placeholder 1">
            <a:extLst>
              <a:ext uri="{FF2B5EF4-FFF2-40B4-BE49-F238E27FC236}">
                <a16:creationId xmlns:a16="http://schemas.microsoft.com/office/drawing/2014/main" id="{337DE76C-14A3-4671-847C-46A4A4EAF18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p>
        </p:txBody>
      </p:sp>
      <p:sp>
        <p:nvSpPr>
          <p:cNvPr id="23" name="Text Placeholder 2">
            <a:extLst>
              <a:ext uri="{FF2B5EF4-FFF2-40B4-BE49-F238E27FC236}">
                <a16:creationId xmlns:a16="http://schemas.microsoft.com/office/drawing/2014/main" id="{A2E07813-2AE5-421D-909C-5AD7C9425EBC}"/>
              </a:ext>
            </a:extLst>
          </p:cNvPr>
          <p:cNvSpPr>
            <a:spLocks noGrp="1"/>
          </p:cNvSpPr>
          <p:nvPr>
            <p:ph type="body" idx="1"/>
          </p:nvPr>
        </p:nvSpPr>
        <p:spPr>
          <a:xfrm>
            <a:off x="322775" y="1076325"/>
            <a:ext cx="11521440" cy="49376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A picture containing light, clock&#10;&#10;Description automatically generated">
            <a:extLst>
              <a:ext uri="{FF2B5EF4-FFF2-40B4-BE49-F238E27FC236}">
                <a16:creationId xmlns:a16="http://schemas.microsoft.com/office/drawing/2014/main" id="{C9E96096-F2FB-BF40-A755-15BC48E3AB6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892269" y="6474877"/>
            <a:ext cx="928116" cy="301752"/>
          </a:xfrm>
          <a:prstGeom prst="rect">
            <a:avLst/>
          </a:prstGeom>
        </p:spPr>
      </p:pic>
    </p:spTree>
    <p:extLst>
      <p:ext uri="{BB962C8B-B14F-4D97-AF65-F5344CB8AC3E}">
        <p14:creationId xmlns:p14="http://schemas.microsoft.com/office/powerpoint/2010/main" val="265167054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Lst>
  <p:hf sldNum="0" hdr="0" dt="0"/>
  <p:txStyles>
    <p:titleStyle>
      <a:lvl1pPr algn="l" defTabSz="914400" rtl="0" eaLnBrk="1" latinLnBrk="0" hangingPunct="1">
        <a:lnSpc>
          <a:spcPct val="100000"/>
        </a:lnSpc>
        <a:spcBef>
          <a:spcPct val="0"/>
        </a:spcBef>
        <a:buNone/>
        <a:defRPr sz="2800" b="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300"/>
        </a:spcAft>
        <a:buClr>
          <a:srgbClr val="E2803B"/>
        </a:buClr>
        <a:buFont typeface="Arial"/>
        <a:buChar char="•"/>
        <a:defRPr sz="2000" b="1" kern="1200">
          <a:solidFill>
            <a:schemeClr val="tx2"/>
          </a:solidFill>
          <a:latin typeface="+mn-lt"/>
          <a:ea typeface="+mn-ea"/>
          <a:cs typeface="Arial" panose="020B0604020202020204" pitchFamily="34" charset="0"/>
        </a:defRPr>
      </a:lvl1pPr>
      <a:lvl2pPr marL="581025" indent="-231775" algn="l" defTabSz="914400" rtl="0" eaLnBrk="1" latinLnBrk="0" hangingPunct="1">
        <a:lnSpc>
          <a:spcPct val="100000"/>
        </a:lnSpc>
        <a:spcBef>
          <a:spcPts val="600"/>
        </a:spcBef>
        <a:spcAft>
          <a:spcPts val="300"/>
        </a:spcAft>
        <a:buClr>
          <a:srgbClr val="E2803B"/>
        </a:buClr>
        <a:buFont typeface=".AppleSystemUIFont" charset="-120"/>
        <a:buChar char="–"/>
        <a:tabLst/>
        <a:defRPr sz="1800" kern="1200">
          <a:solidFill>
            <a:schemeClr val="tx2"/>
          </a:solidFill>
          <a:latin typeface="+mn-lt"/>
          <a:ea typeface="+mn-ea"/>
          <a:cs typeface="Arial" panose="020B0604020202020204" pitchFamily="34" charset="0"/>
        </a:defRPr>
      </a:lvl2pPr>
      <a:lvl3pPr marL="977900" indent="-233363" algn="l" defTabSz="914400" rtl="0" eaLnBrk="1" latinLnBrk="0" hangingPunct="1">
        <a:lnSpc>
          <a:spcPct val="100000"/>
        </a:lnSpc>
        <a:spcBef>
          <a:spcPts val="600"/>
        </a:spcBef>
        <a:spcAft>
          <a:spcPts val="300"/>
        </a:spcAft>
        <a:buClr>
          <a:srgbClr val="E2803B"/>
        </a:buClr>
        <a:buFont typeface=".AppleSystemUIFont" charset="-120"/>
        <a:buChar char="–"/>
        <a:tabLst/>
        <a:defRPr sz="1600" b="0" kern="1200">
          <a:solidFill>
            <a:schemeClr val="tx2"/>
          </a:solidFill>
          <a:latin typeface="+mn-lt"/>
          <a:ea typeface="+mn-ea"/>
          <a:cs typeface="Arial" panose="020B0604020202020204" pitchFamily="34" charset="0"/>
        </a:defRPr>
      </a:lvl3pPr>
      <a:lvl4pPr marL="1211263" indent="-174625" algn="l" defTabSz="914400" rtl="0" eaLnBrk="1" latinLnBrk="0" hangingPunct="1">
        <a:lnSpc>
          <a:spcPct val="100000"/>
        </a:lnSpc>
        <a:spcBef>
          <a:spcPts val="600"/>
        </a:spcBef>
        <a:spcAft>
          <a:spcPts val="300"/>
        </a:spcAft>
        <a:buClr>
          <a:schemeClr val="accent2"/>
        </a:buClr>
        <a:buFont typeface=".AppleSystemUIFont" charset="-120"/>
        <a:buChar char="–"/>
        <a:tabLst/>
        <a:defRPr sz="1400" b="0" kern="1200">
          <a:solidFill>
            <a:schemeClr val="tx2"/>
          </a:solidFill>
          <a:latin typeface="+mn-lt"/>
          <a:ea typeface="+mn-ea"/>
          <a:cs typeface="+mn-cs"/>
        </a:defRPr>
      </a:lvl4pPr>
      <a:lvl5pPr marL="1490663" indent="-174625" algn="l" defTabSz="914400" rtl="0" eaLnBrk="1" latinLnBrk="0" hangingPunct="1">
        <a:lnSpc>
          <a:spcPct val="100000"/>
        </a:lnSpc>
        <a:spcBef>
          <a:spcPts val="600"/>
        </a:spcBef>
        <a:spcAft>
          <a:spcPts val="300"/>
        </a:spcAft>
        <a:buClr>
          <a:schemeClr val="accent2"/>
        </a:buClr>
        <a:buFont typeface=".AppleSystemUIFont" charset="-120"/>
        <a:buChar char="–"/>
        <a:tabLst/>
        <a:defRPr sz="14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A picture containing holding, colorful, hand, covered&#10;&#10;Description automatically generated">
            <a:extLst>
              <a:ext uri="{FF2B5EF4-FFF2-40B4-BE49-F238E27FC236}">
                <a16:creationId xmlns:a16="http://schemas.microsoft.com/office/drawing/2014/main" id="{9534E30D-1BAD-C44F-9C87-B794B95F1C57}"/>
              </a:ext>
            </a:extLst>
          </p:cNvPr>
          <p:cNvPicPr>
            <a:picLocks noChangeAspect="1"/>
          </p:cNvPicPr>
          <p:nvPr/>
        </p:nvPicPr>
        <p:blipFill rotWithShape="1">
          <a:blip r:embed="rId23">
            <a:alphaModFix amt="15000"/>
            <a:extLst>
              <a:ext uri="{28A0092B-C50C-407E-A947-70E740481C1C}">
                <a14:useLocalDpi xmlns:a14="http://schemas.microsoft.com/office/drawing/2010/main" val="0"/>
              </a:ext>
            </a:extLst>
          </a:blip>
          <a:srcRect/>
          <a:stretch/>
        </p:blipFill>
        <p:spPr>
          <a:xfrm>
            <a:off x="10960175" y="0"/>
            <a:ext cx="1231825" cy="3860800"/>
          </a:xfrm>
          <a:prstGeom prst="rect">
            <a:avLst/>
          </a:prstGeom>
        </p:spPr>
      </p:pic>
      <p:graphicFrame>
        <p:nvGraphicFramePr>
          <p:cNvPr id="3" name="Object 2" hidden="1">
            <a:extLst>
              <a:ext uri="{FF2B5EF4-FFF2-40B4-BE49-F238E27FC236}">
                <a16:creationId xmlns:a16="http://schemas.microsoft.com/office/drawing/2014/main" id="{0044669A-3965-4574-AE08-023D5B9A75EA}"/>
              </a:ext>
            </a:extLst>
          </p:cNvPr>
          <p:cNvGraphicFramePr>
            <a:graphicFrameLocks noChangeAspect="1"/>
          </p:cNvGraphicFramePr>
          <p:nvPr>
            <p:custDataLst>
              <p:tags r:id="rId20"/>
            </p:custDataLst>
            <p:extLst>
              <p:ext uri="{D42A27DB-BD31-4B8C-83A1-F6EECF244321}">
                <p14:modId xmlns:p14="http://schemas.microsoft.com/office/powerpoint/2010/main" val="773883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473" imgH="476" progId="TCLayout.ActiveDocument.1">
                  <p:embed/>
                </p:oleObj>
              </mc:Choice>
              <mc:Fallback>
                <p:oleObj name="think-cell Slide" r:id="rId24" imgW="473" imgH="476" progId="TCLayout.ActiveDocument.1">
                  <p:embed/>
                  <p:pic>
                    <p:nvPicPr>
                      <p:cNvPr id="3" name="Object 2" hidden="1">
                        <a:extLst>
                          <a:ext uri="{FF2B5EF4-FFF2-40B4-BE49-F238E27FC236}">
                            <a16:creationId xmlns:a16="http://schemas.microsoft.com/office/drawing/2014/main" id="{0044669A-3965-4574-AE08-023D5B9A75EA}"/>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3A21BD4-7ED6-49C2-8F9D-399A4343D23A}"/>
              </a:ext>
            </a:extLst>
          </p:cNvPr>
          <p:cNvSpPr/>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5">
            <a:extLst>
              <a:ext uri="{FF2B5EF4-FFF2-40B4-BE49-F238E27FC236}">
                <a16:creationId xmlns:a16="http://schemas.microsoft.com/office/drawing/2014/main" id="{412AD7CD-EFE0-4CE4-99C6-BC934B1A3A4C}"/>
              </a:ext>
            </a:extLst>
          </p:cNvPr>
          <p:cNvSpPr txBox="1">
            <a:spLocks/>
          </p:cNvSpPr>
          <p:nvPr/>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accent1"/>
                </a:solidFill>
                <a:latin typeface="+mn-lt"/>
                <a:cs typeface="Arial" panose="020B0604020202020204" pitchFamily="34" charset="0"/>
              </a:rPr>
              <a:pPr algn="l"/>
              <a:t>‹#›</a:t>
            </a:fld>
            <a:endParaRPr lang="en-US" sz="1000" dirty="0">
              <a:solidFill>
                <a:schemeClr val="accent1"/>
              </a:solidFill>
              <a:latin typeface="+mn-lt"/>
              <a:cs typeface="Arial" panose="020B0604020202020204" pitchFamily="34" charset="0"/>
            </a:endParaRPr>
          </a:p>
        </p:txBody>
      </p:sp>
      <p:sp>
        <p:nvSpPr>
          <p:cNvPr id="12" name="TextBox 11">
            <a:extLst>
              <a:ext uri="{FF2B5EF4-FFF2-40B4-BE49-F238E27FC236}">
                <a16:creationId xmlns:a16="http://schemas.microsoft.com/office/drawing/2014/main" id="{E1671670-4D84-4FCC-8076-548F38B6BC8A}"/>
              </a:ext>
            </a:extLst>
          </p:cNvPr>
          <p:cNvSpPr txBox="1"/>
          <p:nvPr/>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dirty="0">
                <a:solidFill>
                  <a:schemeClr val="accent1"/>
                </a:solidFill>
                <a:latin typeface="+mn-lt"/>
                <a:ea typeface="+mn-ea"/>
                <a:cs typeface="Arial" panose="020B0604020202020204" pitchFamily="34" charset="0"/>
                <a:sym typeface="Wingdings" panose="05000000000000000000" pitchFamily="2" charset="2"/>
              </a:rPr>
              <a:t>│ </a:t>
            </a:r>
            <a:r>
              <a:rPr lang="en-US" sz="1000" kern="1200" dirty="0">
                <a:solidFill>
                  <a:schemeClr val="accent1"/>
                </a:solidFill>
                <a:latin typeface="+mn-lt"/>
                <a:ea typeface="+mn-ea"/>
                <a:cs typeface="Arial" panose="020B0604020202020204" pitchFamily="34" charset="0"/>
              </a:rPr>
              <a:t>Confidential</a:t>
            </a:r>
          </a:p>
        </p:txBody>
      </p:sp>
      <p:sp>
        <p:nvSpPr>
          <p:cNvPr id="13" name="Footer Placeholder 4">
            <a:extLst>
              <a:ext uri="{FF2B5EF4-FFF2-40B4-BE49-F238E27FC236}">
                <a16:creationId xmlns:a16="http://schemas.microsoft.com/office/drawing/2014/main" id="{4E13AF79-09B2-4BB1-AE43-3E1DC8643636}"/>
              </a:ext>
            </a:extLst>
          </p:cNvPr>
          <p:cNvSpPr>
            <a:spLocks noGrp="1"/>
          </p:cNvSpPr>
          <p:nvPr>
            <p:ph type="ftr" sz="quarter" idx="3"/>
          </p:nvPr>
        </p:nvSpPr>
        <p:spPr>
          <a:xfrm>
            <a:off x="1784928" y="6493153"/>
            <a:ext cx="4114800" cy="24688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8" name="Title Placeholder 1">
            <a:extLst>
              <a:ext uri="{FF2B5EF4-FFF2-40B4-BE49-F238E27FC236}">
                <a16:creationId xmlns:a16="http://schemas.microsoft.com/office/drawing/2014/main" id="{337DE76C-14A3-4671-847C-46A4A4EAF189}"/>
              </a:ext>
            </a:extLst>
          </p:cNvPr>
          <p:cNvSpPr>
            <a:spLocks noGrp="1"/>
          </p:cNvSpPr>
          <p:nvPr>
            <p:ph type="title"/>
          </p:nvPr>
        </p:nvSpPr>
        <p:spPr>
          <a:xfrm>
            <a:off x="322776" y="157017"/>
            <a:ext cx="11521440" cy="8311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23" name="Text Placeholder 2">
            <a:extLst>
              <a:ext uri="{FF2B5EF4-FFF2-40B4-BE49-F238E27FC236}">
                <a16:creationId xmlns:a16="http://schemas.microsoft.com/office/drawing/2014/main" id="{A2E07813-2AE5-421D-909C-5AD7C9425EBC}"/>
              </a:ext>
            </a:extLst>
          </p:cNvPr>
          <p:cNvSpPr>
            <a:spLocks noGrp="1"/>
          </p:cNvSpPr>
          <p:nvPr>
            <p:ph type="body" idx="1"/>
          </p:nvPr>
        </p:nvSpPr>
        <p:spPr>
          <a:xfrm>
            <a:off x="322775" y="1076325"/>
            <a:ext cx="11521440" cy="49376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A picture containing light, clock&#10;&#10;Description automatically generated">
            <a:extLst>
              <a:ext uri="{FF2B5EF4-FFF2-40B4-BE49-F238E27FC236}">
                <a16:creationId xmlns:a16="http://schemas.microsoft.com/office/drawing/2014/main" id="{C9E96096-F2FB-BF40-A755-15BC48E3AB6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892269" y="6474877"/>
            <a:ext cx="928116" cy="301752"/>
          </a:xfrm>
          <a:prstGeom prst="rect">
            <a:avLst/>
          </a:prstGeom>
        </p:spPr>
      </p:pic>
      <p:graphicFrame>
        <p:nvGraphicFramePr>
          <p:cNvPr id="16" name="Object 15" hidden="1">
            <a:extLst>
              <a:ext uri="{FF2B5EF4-FFF2-40B4-BE49-F238E27FC236}">
                <a16:creationId xmlns:a16="http://schemas.microsoft.com/office/drawing/2014/main" id="{42906678-2056-4FA8-B108-DD77FC7F4EA7}"/>
              </a:ext>
            </a:extLst>
          </p:cNvPr>
          <p:cNvGraphicFramePr>
            <a:graphicFrameLocks noChangeAspect="1"/>
          </p:cNvGraphicFramePr>
          <p:nvPr userDrawn="1">
            <p:custDataLst>
              <p:tags r:id="rId21"/>
            </p:custDataLst>
            <p:extLst>
              <p:ext uri="{D42A27DB-BD31-4B8C-83A1-F6EECF244321}">
                <p14:modId xmlns:p14="http://schemas.microsoft.com/office/powerpoint/2010/main" val="4138492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73" imgH="476" progId="TCLayout.ActiveDocument.1">
                  <p:embed/>
                </p:oleObj>
              </mc:Choice>
              <mc:Fallback>
                <p:oleObj name="think-cell Slide" r:id="rId27" imgW="473" imgH="476" progId="TCLayout.ActiveDocument.1">
                  <p:embed/>
                  <p:pic>
                    <p:nvPicPr>
                      <p:cNvPr id="16" name="Object 15" hidden="1">
                        <a:extLst>
                          <a:ext uri="{FF2B5EF4-FFF2-40B4-BE49-F238E27FC236}">
                            <a16:creationId xmlns:a16="http://schemas.microsoft.com/office/drawing/2014/main" id="{42906678-2056-4FA8-B108-DD77FC7F4EA7}"/>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DA337D72-8D90-446A-8D23-40E3CD44338D}"/>
              </a:ext>
            </a:extLst>
          </p:cNvPr>
          <p:cNvSpPr/>
          <p:nvPr userDrawn="1">
            <p:custDataLst>
              <p:tags r:id="rId2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9" name="Picture 18" descr="A picture containing light, sitting, street, holding&#10;&#10;Description automatically generated">
            <a:extLst>
              <a:ext uri="{FF2B5EF4-FFF2-40B4-BE49-F238E27FC236}">
                <a16:creationId xmlns:a16="http://schemas.microsoft.com/office/drawing/2014/main" id="{008D866F-B82A-4330-842F-17FCA39BD803}"/>
              </a:ext>
            </a:extLst>
          </p:cNvPr>
          <p:cNvPicPr>
            <a:picLocks noChangeAspect="1"/>
          </p:cNvPicPr>
          <p:nvPr userDrawn="1"/>
        </p:nvPicPr>
        <p:blipFill rotWithShape="1">
          <a:blip r:embed="rId28" cstate="email">
            <a:alphaModFix amt="20000"/>
            <a:extLst>
              <a:ext uri="{28A0092B-C50C-407E-A947-70E740481C1C}">
                <a14:useLocalDpi xmlns:a14="http://schemas.microsoft.com/office/drawing/2010/main"/>
              </a:ext>
            </a:extLst>
          </a:blip>
          <a:srcRect l="-2" b="-1925"/>
          <a:stretch/>
        </p:blipFill>
        <p:spPr>
          <a:xfrm>
            <a:off x="6930189" y="0"/>
            <a:ext cx="5261811" cy="2358671"/>
          </a:xfrm>
          <a:prstGeom prst="rect">
            <a:avLst/>
          </a:prstGeom>
        </p:spPr>
      </p:pic>
      <p:pic>
        <p:nvPicPr>
          <p:cNvPr id="20" name="Picture 19">
            <a:extLst>
              <a:ext uri="{FF2B5EF4-FFF2-40B4-BE49-F238E27FC236}">
                <a16:creationId xmlns:a16="http://schemas.microsoft.com/office/drawing/2014/main" id="{7A52FDBD-5FE1-45FC-9686-98474A4BDEA0}"/>
              </a:ext>
            </a:extLst>
          </p:cNvPr>
          <p:cNvPicPr>
            <a:picLocks noChangeAspect="1"/>
          </p:cNvPicPr>
          <p:nvPr userDrawn="1"/>
        </p:nvPicPr>
        <p:blipFill rotWithShape="1">
          <a:blip r:embed="rId29" cstate="email">
            <a:extLst>
              <a:ext uri="{28A0092B-C50C-407E-A947-70E740481C1C}">
                <a14:useLocalDpi xmlns:a14="http://schemas.microsoft.com/office/drawing/2010/main"/>
              </a:ext>
            </a:extLst>
          </a:blip>
          <a:srcRect/>
          <a:stretch/>
        </p:blipFill>
        <p:spPr>
          <a:xfrm>
            <a:off x="10892269" y="6474877"/>
            <a:ext cx="932887" cy="301937"/>
          </a:xfrm>
          <a:prstGeom prst="rect">
            <a:avLst/>
          </a:prstGeom>
        </p:spPr>
      </p:pic>
      <p:sp>
        <p:nvSpPr>
          <p:cNvPr id="21" name="Slide Number Placeholder 5">
            <a:extLst>
              <a:ext uri="{FF2B5EF4-FFF2-40B4-BE49-F238E27FC236}">
                <a16:creationId xmlns:a16="http://schemas.microsoft.com/office/drawing/2014/main" id="{D224E730-BF12-4A3F-987B-9A9FE7E2CA7C}"/>
              </a:ext>
            </a:extLst>
          </p:cNvPr>
          <p:cNvSpPr txBox="1">
            <a:spLocks/>
          </p:cNvSpPr>
          <p:nvPr userDrawn="1"/>
        </p:nvSpPr>
        <p:spPr>
          <a:xfrm>
            <a:off x="322775" y="6484113"/>
            <a:ext cx="416935" cy="26496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188C51-85EB-7242-8D10-23EDC42DA6F7}" type="slidenum">
              <a:rPr lang="en-US" sz="1000" smtClean="0">
                <a:solidFill>
                  <a:schemeClr val="accent1"/>
                </a:solidFill>
                <a:latin typeface="Arial" panose="020B0604020202020204" pitchFamily="34" charset="0"/>
                <a:cs typeface="Arial" panose="020B0604020202020204" pitchFamily="34" charset="0"/>
              </a:rPr>
              <a:pPr algn="l"/>
              <a:t>‹#›</a:t>
            </a:fld>
            <a:endParaRPr lang="en-US" sz="100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A4EE4B3-6D3C-4DB5-B5D3-31F5DBACE524}"/>
              </a:ext>
            </a:extLst>
          </p:cNvPr>
          <p:cNvSpPr txBox="1"/>
          <p:nvPr userDrawn="1"/>
        </p:nvSpPr>
        <p:spPr>
          <a:xfrm>
            <a:off x="674255" y="6493487"/>
            <a:ext cx="1542472" cy="246221"/>
          </a:xfrm>
          <a:prstGeom prst="rect">
            <a:avLst/>
          </a:prstGeom>
          <a:noFill/>
        </p:spPr>
        <p:txBody>
          <a:bodyPr wrap="square" rtlCol="0">
            <a:spAutoFit/>
          </a:bodyPr>
          <a:lstStyle/>
          <a:p>
            <a:pPr marL="0" algn="l" defTabSz="914400" rtl="0" eaLnBrk="1" latinLnBrk="0" hangingPunct="1"/>
            <a:r>
              <a:rPr lang="en-US" sz="1000" kern="1200">
                <a:solidFill>
                  <a:schemeClr val="accent1"/>
                </a:solidFill>
                <a:latin typeface="Arial" panose="020B0604020202020204" pitchFamily="34" charset="0"/>
                <a:ea typeface="+mn-ea"/>
                <a:cs typeface="Arial" panose="020B0604020202020204" pitchFamily="34" charset="0"/>
                <a:sym typeface="Wingdings" panose="05000000000000000000" pitchFamily="2" charset="2"/>
              </a:rPr>
              <a:t>│ </a:t>
            </a:r>
            <a:r>
              <a:rPr lang="en-US" sz="1000" kern="1200">
                <a:solidFill>
                  <a:schemeClr val="accent1"/>
                </a:solidFill>
                <a:latin typeface="Arial" panose="020B0604020202020204" pitchFamily="34" charset="0"/>
                <a:ea typeface="+mn-ea"/>
                <a:cs typeface="Arial" panose="020B0604020202020204" pitchFamily="34" charset="0"/>
              </a:rPr>
              <a:t>Confidential</a:t>
            </a:r>
          </a:p>
        </p:txBody>
      </p:sp>
    </p:spTree>
    <p:extLst>
      <p:ext uri="{BB962C8B-B14F-4D97-AF65-F5344CB8AC3E}">
        <p14:creationId xmlns:p14="http://schemas.microsoft.com/office/powerpoint/2010/main" val="274032034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Lst>
  <p:hf sldNum="0" hdr="0" dt="0"/>
  <p:txStyles>
    <p:titleStyle>
      <a:lvl1pPr algn="l" defTabSz="914400" rtl="0" eaLnBrk="1" latinLnBrk="0" hangingPunct="1">
        <a:lnSpc>
          <a:spcPct val="100000"/>
        </a:lnSpc>
        <a:spcBef>
          <a:spcPct val="0"/>
        </a:spcBef>
        <a:buNone/>
        <a:defRPr sz="2800" b="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300"/>
        </a:spcAft>
        <a:buClr>
          <a:srgbClr val="E2803B"/>
        </a:buClr>
        <a:buFont typeface="Arial"/>
        <a:buChar char="•"/>
        <a:defRPr sz="2000" b="1" kern="1200">
          <a:solidFill>
            <a:schemeClr val="tx2"/>
          </a:solidFill>
          <a:latin typeface="+mn-lt"/>
          <a:ea typeface="+mn-ea"/>
          <a:cs typeface="Arial" panose="020B0604020202020204" pitchFamily="34" charset="0"/>
        </a:defRPr>
      </a:lvl1pPr>
      <a:lvl2pPr marL="581025" indent="-231775" algn="l" defTabSz="914400" rtl="0" eaLnBrk="1" latinLnBrk="0" hangingPunct="1">
        <a:lnSpc>
          <a:spcPct val="100000"/>
        </a:lnSpc>
        <a:spcBef>
          <a:spcPts val="600"/>
        </a:spcBef>
        <a:spcAft>
          <a:spcPts val="300"/>
        </a:spcAft>
        <a:buClr>
          <a:srgbClr val="E2803B"/>
        </a:buClr>
        <a:buFont typeface=".AppleSystemUIFont" charset="-120"/>
        <a:buChar char="–"/>
        <a:tabLst/>
        <a:defRPr sz="1800" kern="1200">
          <a:solidFill>
            <a:schemeClr val="tx2"/>
          </a:solidFill>
          <a:latin typeface="+mn-lt"/>
          <a:ea typeface="+mn-ea"/>
          <a:cs typeface="Arial" panose="020B0604020202020204" pitchFamily="34" charset="0"/>
        </a:defRPr>
      </a:lvl2pPr>
      <a:lvl3pPr marL="977900" indent="-233363" algn="l" defTabSz="914400" rtl="0" eaLnBrk="1" latinLnBrk="0" hangingPunct="1">
        <a:lnSpc>
          <a:spcPct val="100000"/>
        </a:lnSpc>
        <a:spcBef>
          <a:spcPts val="600"/>
        </a:spcBef>
        <a:spcAft>
          <a:spcPts val="300"/>
        </a:spcAft>
        <a:buClr>
          <a:srgbClr val="E2803B"/>
        </a:buClr>
        <a:buFont typeface=".AppleSystemUIFont" charset="-120"/>
        <a:buChar char="–"/>
        <a:tabLst/>
        <a:defRPr sz="1600" b="0" kern="1200">
          <a:solidFill>
            <a:schemeClr val="tx2"/>
          </a:solidFill>
          <a:latin typeface="+mn-lt"/>
          <a:ea typeface="+mn-ea"/>
          <a:cs typeface="Arial" panose="020B0604020202020204" pitchFamily="34" charset="0"/>
        </a:defRPr>
      </a:lvl3pPr>
      <a:lvl4pPr marL="1211263" indent="-174625" algn="l" defTabSz="914400" rtl="0" eaLnBrk="1" latinLnBrk="0" hangingPunct="1">
        <a:lnSpc>
          <a:spcPct val="100000"/>
        </a:lnSpc>
        <a:spcBef>
          <a:spcPts val="600"/>
        </a:spcBef>
        <a:spcAft>
          <a:spcPts val="300"/>
        </a:spcAft>
        <a:buClr>
          <a:schemeClr val="accent2"/>
        </a:buClr>
        <a:buFont typeface=".AppleSystemUIFont" charset="-120"/>
        <a:buChar char="–"/>
        <a:tabLst/>
        <a:defRPr sz="1400" b="0" kern="1200">
          <a:solidFill>
            <a:schemeClr val="tx2"/>
          </a:solidFill>
          <a:latin typeface="+mn-lt"/>
          <a:ea typeface="+mn-ea"/>
          <a:cs typeface="+mn-cs"/>
        </a:defRPr>
      </a:lvl4pPr>
      <a:lvl5pPr marL="1490663" indent="-174625" algn="l" defTabSz="914400" rtl="0" eaLnBrk="1" latinLnBrk="0" hangingPunct="1">
        <a:lnSpc>
          <a:spcPct val="100000"/>
        </a:lnSpc>
        <a:spcBef>
          <a:spcPts val="600"/>
        </a:spcBef>
        <a:spcAft>
          <a:spcPts val="300"/>
        </a:spcAft>
        <a:buClr>
          <a:schemeClr val="accent2"/>
        </a:buClr>
        <a:buFont typeface=".AppleSystemUIFont" charset="-120"/>
        <a:buChar char="–"/>
        <a:tabLst/>
        <a:defRPr sz="14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49.emf"/><Relationship Id="rId4" Type="http://schemas.openxmlformats.org/officeDocument/2006/relationships/oleObject" Target="../embeddings/oleObject74.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image" Target="../media/image83.png"/><Relationship Id="rId1" Type="http://schemas.openxmlformats.org/officeDocument/2006/relationships/slideLayout" Target="../slideLayouts/slideLayout15.xml"/><Relationship Id="rId6" Type="http://schemas.openxmlformats.org/officeDocument/2006/relationships/image" Target="../media/image85.emf"/><Relationship Id="rId5" Type="http://schemas.openxmlformats.org/officeDocument/2006/relationships/oleObject" Target="../embeddings/oleObject103.bin"/><Relationship Id="rId4" Type="http://schemas.openxmlformats.org/officeDocument/2006/relationships/image" Target="../media/image84.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06.bin"/><Relationship Id="rId3" Type="http://schemas.openxmlformats.org/officeDocument/2006/relationships/slideLayout" Target="../slideLayouts/slideLayout14.xml"/><Relationship Id="rId7" Type="http://schemas.openxmlformats.org/officeDocument/2006/relationships/image" Target="../media/image86.emf"/><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oleObject" Target="../embeddings/oleObject105.bin"/><Relationship Id="rId11" Type="http://schemas.openxmlformats.org/officeDocument/2006/relationships/image" Target="../media/image88.emf"/><Relationship Id="rId5" Type="http://schemas.openxmlformats.org/officeDocument/2006/relationships/image" Target="../media/image49.emf"/><Relationship Id="rId10" Type="http://schemas.openxmlformats.org/officeDocument/2006/relationships/oleObject" Target="../embeddings/oleObject107.bin"/><Relationship Id="rId4" Type="http://schemas.openxmlformats.org/officeDocument/2006/relationships/oleObject" Target="../embeddings/oleObject104.bin"/><Relationship Id="rId9" Type="http://schemas.openxmlformats.org/officeDocument/2006/relationships/image" Target="../media/image87.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9.emf"/><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oleObject" Target="../embeddings/oleObject109.bin"/><Relationship Id="rId5" Type="http://schemas.openxmlformats.org/officeDocument/2006/relationships/image" Target="../media/image49.emf"/><Relationship Id="rId4" Type="http://schemas.openxmlformats.org/officeDocument/2006/relationships/oleObject" Target="../embeddings/oleObject108.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13.bin"/><Relationship Id="rId3" Type="http://schemas.openxmlformats.org/officeDocument/2006/relationships/image" Target="../media/image90.emf"/><Relationship Id="rId7" Type="http://schemas.openxmlformats.org/officeDocument/2006/relationships/image" Target="../media/image92.emf"/><Relationship Id="rId2" Type="http://schemas.openxmlformats.org/officeDocument/2006/relationships/oleObject" Target="../embeddings/oleObject110.bin"/><Relationship Id="rId1" Type="http://schemas.openxmlformats.org/officeDocument/2006/relationships/slideLayout" Target="../slideLayouts/slideLayout23.xml"/><Relationship Id="rId6" Type="http://schemas.openxmlformats.org/officeDocument/2006/relationships/oleObject" Target="../embeddings/oleObject112.bin"/><Relationship Id="rId11" Type="http://schemas.openxmlformats.org/officeDocument/2006/relationships/image" Target="../media/image94.emf"/><Relationship Id="rId5" Type="http://schemas.openxmlformats.org/officeDocument/2006/relationships/image" Target="../media/image91.emf"/><Relationship Id="rId10" Type="http://schemas.openxmlformats.org/officeDocument/2006/relationships/oleObject" Target="../embeddings/oleObject114.bin"/><Relationship Id="rId4" Type="http://schemas.openxmlformats.org/officeDocument/2006/relationships/oleObject" Target="../embeddings/oleObject111.bin"/><Relationship Id="rId9" Type="http://schemas.openxmlformats.org/officeDocument/2006/relationships/image" Target="../media/image93.emf"/></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3" Type="http://schemas.openxmlformats.org/officeDocument/2006/relationships/oleObject" Target="../embeddings/oleObject119.bin"/><Relationship Id="rId18" Type="http://schemas.openxmlformats.org/officeDocument/2006/relationships/image" Target="../media/image101.emf"/><Relationship Id="rId26" Type="http://schemas.openxmlformats.org/officeDocument/2006/relationships/image" Target="../media/image105.emf"/><Relationship Id="rId3" Type="http://schemas.openxmlformats.org/officeDocument/2006/relationships/slideLayout" Target="../slideLayouts/slideLayout14.xml"/><Relationship Id="rId21" Type="http://schemas.openxmlformats.org/officeDocument/2006/relationships/oleObject" Target="../embeddings/oleObject123.bin"/><Relationship Id="rId34" Type="http://schemas.openxmlformats.org/officeDocument/2006/relationships/image" Target="../media/image109.emf"/><Relationship Id="rId7" Type="http://schemas.openxmlformats.org/officeDocument/2006/relationships/oleObject" Target="../embeddings/oleObject116.bin"/><Relationship Id="rId12" Type="http://schemas.openxmlformats.org/officeDocument/2006/relationships/image" Target="../media/image98.emf"/><Relationship Id="rId17" Type="http://schemas.openxmlformats.org/officeDocument/2006/relationships/oleObject" Target="../embeddings/oleObject121.bin"/><Relationship Id="rId25" Type="http://schemas.openxmlformats.org/officeDocument/2006/relationships/oleObject" Target="../embeddings/oleObject125.bin"/><Relationship Id="rId33" Type="http://schemas.openxmlformats.org/officeDocument/2006/relationships/oleObject" Target="../embeddings/oleObject129.bin"/><Relationship Id="rId2" Type="http://schemas.openxmlformats.org/officeDocument/2006/relationships/tags" Target="../tags/tag165.xml"/><Relationship Id="rId16" Type="http://schemas.openxmlformats.org/officeDocument/2006/relationships/image" Target="../media/image100.emf"/><Relationship Id="rId20" Type="http://schemas.openxmlformats.org/officeDocument/2006/relationships/image" Target="../media/image102.emf"/><Relationship Id="rId29" Type="http://schemas.openxmlformats.org/officeDocument/2006/relationships/oleObject" Target="../embeddings/oleObject127.bin"/><Relationship Id="rId1" Type="http://schemas.openxmlformats.org/officeDocument/2006/relationships/tags" Target="../tags/tag164.xml"/><Relationship Id="rId6" Type="http://schemas.openxmlformats.org/officeDocument/2006/relationships/image" Target="../media/image49.emf"/><Relationship Id="rId11" Type="http://schemas.openxmlformats.org/officeDocument/2006/relationships/oleObject" Target="../embeddings/oleObject118.bin"/><Relationship Id="rId24" Type="http://schemas.openxmlformats.org/officeDocument/2006/relationships/image" Target="../media/image104.emf"/><Relationship Id="rId32" Type="http://schemas.openxmlformats.org/officeDocument/2006/relationships/image" Target="../media/image108.emf"/><Relationship Id="rId5" Type="http://schemas.openxmlformats.org/officeDocument/2006/relationships/oleObject" Target="../embeddings/oleObject115.bin"/><Relationship Id="rId15" Type="http://schemas.openxmlformats.org/officeDocument/2006/relationships/oleObject" Target="../embeddings/oleObject120.bin"/><Relationship Id="rId23" Type="http://schemas.openxmlformats.org/officeDocument/2006/relationships/oleObject" Target="../embeddings/oleObject124.bin"/><Relationship Id="rId28" Type="http://schemas.openxmlformats.org/officeDocument/2006/relationships/image" Target="../media/image106.emf"/><Relationship Id="rId36" Type="http://schemas.openxmlformats.org/officeDocument/2006/relationships/image" Target="../media/image110.emf"/><Relationship Id="rId10" Type="http://schemas.openxmlformats.org/officeDocument/2006/relationships/image" Target="../media/image97.emf"/><Relationship Id="rId19" Type="http://schemas.openxmlformats.org/officeDocument/2006/relationships/oleObject" Target="../embeddings/oleObject122.bin"/><Relationship Id="rId31" Type="http://schemas.openxmlformats.org/officeDocument/2006/relationships/oleObject" Target="../embeddings/oleObject128.bin"/><Relationship Id="rId4" Type="http://schemas.openxmlformats.org/officeDocument/2006/relationships/notesSlide" Target="../notesSlides/notesSlide8.xml"/><Relationship Id="rId9" Type="http://schemas.openxmlformats.org/officeDocument/2006/relationships/oleObject" Target="../embeddings/oleObject117.bin"/><Relationship Id="rId14" Type="http://schemas.openxmlformats.org/officeDocument/2006/relationships/image" Target="../media/image99.emf"/><Relationship Id="rId22" Type="http://schemas.openxmlformats.org/officeDocument/2006/relationships/image" Target="../media/image103.emf"/><Relationship Id="rId27" Type="http://schemas.openxmlformats.org/officeDocument/2006/relationships/oleObject" Target="../embeddings/oleObject126.bin"/><Relationship Id="rId30" Type="http://schemas.openxmlformats.org/officeDocument/2006/relationships/image" Target="../media/image107.emf"/><Relationship Id="rId35" Type="http://schemas.openxmlformats.org/officeDocument/2006/relationships/oleObject" Target="../embeddings/oleObject130.bin"/><Relationship Id="rId8" Type="http://schemas.openxmlformats.org/officeDocument/2006/relationships/image" Target="../media/image96.emf"/></Relationships>
</file>

<file path=ppt/slides/_rels/slide16.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slideLayout" Target="../slideLayouts/slideLayout14.xml"/><Relationship Id="rId7" Type="http://schemas.openxmlformats.org/officeDocument/2006/relationships/oleObject" Target="../embeddings/oleObject132.bin"/><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49.emf"/><Relationship Id="rId5" Type="http://schemas.openxmlformats.org/officeDocument/2006/relationships/oleObject" Target="../embeddings/oleObject131.bin"/><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slideLayout" Target="../slideLayouts/slideLayout24.xml"/><Relationship Id="rId7" Type="http://schemas.openxmlformats.org/officeDocument/2006/relationships/oleObject" Target="../embeddings/oleObject134.bin"/><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49.emf"/><Relationship Id="rId5" Type="http://schemas.openxmlformats.org/officeDocument/2006/relationships/oleObject" Target="../embeddings/oleObject133.bin"/><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113.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emf"/><Relationship Id="rId5" Type="http://schemas.openxmlformats.org/officeDocument/2006/relationships/oleObject" Target="../embeddings/oleObject135.bin"/><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12.xml"/><Relationship Id="rId7" Type="http://schemas.openxmlformats.org/officeDocument/2006/relationships/image" Target="../media/image114.emf"/><Relationship Id="rId2" Type="http://schemas.openxmlformats.org/officeDocument/2006/relationships/slideLayout" Target="../slideLayouts/slideLayout100.xml"/><Relationship Id="rId1" Type="http://schemas.openxmlformats.org/officeDocument/2006/relationships/tags" Target="../tags/tag172.xml"/><Relationship Id="rId6" Type="http://schemas.openxmlformats.org/officeDocument/2006/relationships/oleObject" Target="../embeddings/oleObject137.bin"/><Relationship Id="rId5" Type="http://schemas.openxmlformats.org/officeDocument/2006/relationships/image" Target="../media/image1.emf"/><Relationship Id="rId4" Type="http://schemas.openxmlformats.org/officeDocument/2006/relationships/oleObject" Target="../embeddings/oleObject136.bin"/></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slideLayout" Target="../slideLayouts/slideLayout14.xml"/><Relationship Id="rId7" Type="http://schemas.openxmlformats.org/officeDocument/2006/relationships/oleObject" Target="../embeddings/oleObject139.bin"/><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49.emf"/><Relationship Id="rId5" Type="http://schemas.openxmlformats.org/officeDocument/2006/relationships/oleObject" Target="../embeddings/oleObject138.bin"/><Relationship Id="rId10" Type="http://schemas.openxmlformats.org/officeDocument/2006/relationships/image" Target="../media/image117.emf"/><Relationship Id="rId4" Type="http://schemas.openxmlformats.org/officeDocument/2006/relationships/notesSlide" Target="../notesSlides/notesSlide14.xml"/><Relationship Id="rId9" Type="http://schemas.openxmlformats.org/officeDocument/2006/relationships/oleObject" Target="../embeddings/oleObject140.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1.emf"/><Relationship Id="rId5" Type="http://schemas.openxmlformats.org/officeDocument/2006/relationships/oleObject" Target="../embeddings/oleObject141.bin"/><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14.xml"/><Relationship Id="rId7" Type="http://schemas.openxmlformats.org/officeDocument/2006/relationships/image" Target="../media/image119.pn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118.png"/><Relationship Id="rId5" Type="http://schemas.openxmlformats.org/officeDocument/2006/relationships/image" Target="../media/image1.emf"/><Relationship Id="rId4" Type="http://schemas.openxmlformats.org/officeDocument/2006/relationships/oleObject" Target="../embeddings/oleObject142.bin"/></Relationships>
</file>

<file path=ppt/slides/_rels/slide3.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79.bin"/><Relationship Id="rId3" Type="http://schemas.openxmlformats.org/officeDocument/2006/relationships/slideLayout" Target="../slideLayouts/slideLayout14.xml"/><Relationship Id="rId7" Type="http://schemas.openxmlformats.org/officeDocument/2006/relationships/oleObject" Target="../embeddings/oleObject76.bin"/><Relationship Id="rId12" Type="http://schemas.openxmlformats.org/officeDocument/2006/relationships/image" Target="../media/image53.emf"/><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49.emf"/><Relationship Id="rId11" Type="http://schemas.openxmlformats.org/officeDocument/2006/relationships/oleObject" Target="../embeddings/oleObject78.bin"/><Relationship Id="rId5" Type="http://schemas.openxmlformats.org/officeDocument/2006/relationships/oleObject" Target="../embeddings/oleObject75.bin"/><Relationship Id="rId10" Type="http://schemas.openxmlformats.org/officeDocument/2006/relationships/image" Target="../media/image52.emf"/><Relationship Id="rId4" Type="http://schemas.openxmlformats.org/officeDocument/2006/relationships/notesSlide" Target="../notesSlides/notesSlide2.xml"/><Relationship Id="rId9" Type="http://schemas.openxmlformats.org/officeDocument/2006/relationships/oleObject" Target="../embeddings/oleObject77.bin"/><Relationship Id="rId14" Type="http://schemas.openxmlformats.org/officeDocument/2006/relationships/image" Target="../media/image54.emf"/></Relationships>
</file>

<file path=ppt/slides/_rels/slide4.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slideLayout" Target="../slideLayouts/slideLayout14.xml"/><Relationship Id="rId7" Type="http://schemas.openxmlformats.org/officeDocument/2006/relationships/image" Target="../media/image55.jp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49.emf"/><Relationship Id="rId5" Type="http://schemas.openxmlformats.org/officeDocument/2006/relationships/oleObject" Target="../embeddings/oleObject80.bin"/><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0.png"/><Relationship Id="rId3" Type="http://schemas.openxmlformats.org/officeDocument/2006/relationships/slideLayout" Target="../slideLayouts/slideLayout14.xml"/><Relationship Id="rId7" Type="http://schemas.openxmlformats.org/officeDocument/2006/relationships/oleObject" Target="../embeddings/oleObject82.bin"/><Relationship Id="rId12" Type="http://schemas.openxmlformats.org/officeDocument/2006/relationships/image" Target="../media/image59.emf"/><Relationship Id="rId2" Type="http://schemas.openxmlformats.org/officeDocument/2006/relationships/tags" Target="../tags/tag157.xml"/><Relationship Id="rId16" Type="http://schemas.openxmlformats.org/officeDocument/2006/relationships/image" Target="../media/image62.emf"/><Relationship Id="rId1" Type="http://schemas.openxmlformats.org/officeDocument/2006/relationships/tags" Target="../tags/tag156.xml"/><Relationship Id="rId6" Type="http://schemas.openxmlformats.org/officeDocument/2006/relationships/image" Target="../media/image49.emf"/><Relationship Id="rId11" Type="http://schemas.openxmlformats.org/officeDocument/2006/relationships/oleObject" Target="../embeddings/oleObject84.bin"/><Relationship Id="rId5" Type="http://schemas.openxmlformats.org/officeDocument/2006/relationships/oleObject" Target="../embeddings/oleObject81.bin"/><Relationship Id="rId15" Type="http://schemas.openxmlformats.org/officeDocument/2006/relationships/oleObject" Target="../embeddings/oleObject85.bin"/><Relationship Id="rId10" Type="http://schemas.openxmlformats.org/officeDocument/2006/relationships/image" Target="../media/image58.emf"/><Relationship Id="rId4" Type="http://schemas.openxmlformats.org/officeDocument/2006/relationships/notesSlide" Target="../notesSlides/notesSlide4.xml"/><Relationship Id="rId9" Type="http://schemas.openxmlformats.org/officeDocument/2006/relationships/oleObject" Target="../embeddings/oleObject83.bin"/><Relationship Id="rId1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9.bin"/><Relationship Id="rId3" Type="http://schemas.openxmlformats.org/officeDocument/2006/relationships/image" Target="../media/image67.emf"/><Relationship Id="rId7" Type="http://schemas.openxmlformats.org/officeDocument/2006/relationships/image" Target="../media/image69.emf"/><Relationship Id="rId2" Type="http://schemas.openxmlformats.org/officeDocument/2006/relationships/oleObject" Target="../embeddings/oleObject86.bin"/><Relationship Id="rId1" Type="http://schemas.openxmlformats.org/officeDocument/2006/relationships/slideLayout" Target="../slideLayouts/slideLayout23.xml"/><Relationship Id="rId6" Type="http://schemas.openxmlformats.org/officeDocument/2006/relationships/oleObject" Target="../embeddings/oleObject88.bin"/><Relationship Id="rId11" Type="http://schemas.openxmlformats.org/officeDocument/2006/relationships/image" Target="../media/image71.emf"/><Relationship Id="rId5" Type="http://schemas.openxmlformats.org/officeDocument/2006/relationships/image" Target="../media/image68.emf"/><Relationship Id="rId10" Type="http://schemas.openxmlformats.org/officeDocument/2006/relationships/oleObject" Target="../embeddings/oleObject90.bin"/><Relationship Id="rId4" Type="http://schemas.openxmlformats.org/officeDocument/2006/relationships/oleObject" Target="../embeddings/oleObject87.bin"/><Relationship Id="rId9" Type="http://schemas.openxmlformats.org/officeDocument/2006/relationships/image" Target="../media/image70.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2.bin"/><Relationship Id="rId3" Type="http://schemas.openxmlformats.org/officeDocument/2006/relationships/slideLayout" Target="../slideLayouts/slideLayout14.xml"/><Relationship Id="rId7" Type="http://schemas.openxmlformats.org/officeDocument/2006/relationships/image" Target="../media/image49.emf"/><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oleObject" Target="../embeddings/oleObject91.bin"/><Relationship Id="rId5" Type="http://schemas.openxmlformats.org/officeDocument/2006/relationships/image" Target="../media/image72.png"/><Relationship Id="rId4" Type="http://schemas.openxmlformats.org/officeDocument/2006/relationships/notesSlide" Target="../notesSlides/notesSlide5.xml"/><Relationship Id="rId9" Type="http://schemas.openxmlformats.org/officeDocument/2006/relationships/image" Target="../media/image73.emf"/></Relationships>
</file>

<file path=ppt/slides/_rels/slide9.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oleObject" Target="../embeddings/oleObject98.bin"/><Relationship Id="rId18" Type="http://schemas.openxmlformats.org/officeDocument/2006/relationships/image" Target="../media/image81.emf"/><Relationship Id="rId3" Type="http://schemas.openxmlformats.org/officeDocument/2006/relationships/oleObject" Target="../embeddings/oleObject93.bin"/><Relationship Id="rId7" Type="http://schemas.openxmlformats.org/officeDocument/2006/relationships/oleObject" Target="../embeddings/oleObject95.bin"/><Relationship Id="rId12" Type="http://schemas.openxmlformats.org/officeDocument/2006/relationships/image" Target="../media/image78.emf"/><Relationship Id="rId17" Type="http://schemas.openxmlformats.org/officeDocument/2006/relationships/oleObject" Target="../embeddings/oleObject100.bin"/><Relationship Id="rId2" Type="http://schemas.openxmlformats.org/officeDocument/2006/relationships/notesSlide" Target="../notesSlides/notesSlide6.xml"/><Relationship Id="rId16" Type="http://schemas.openxmlformats.org/officeDocument/2006/relationships/image" Target="../media/image80.emf"/><Relationship Id="rId20" Type="http://schemas.openxmlformats.org/officeDocument/2006/relationships/image" Target="../media/image82.emf"/><Relationship Id="rId1" Type="http://schemas.openxmlformats.org/officeDocument/2006/relationships/slideLayout" Target="../slideLayouts/slideLayout23.xml"/><Relationship Id="rId6" Type="http://schemas.openxmlformats.org/officeDocument/2006/relationships/image" Target="../media/image75.emf"/><Relationship Id="rId11" Type="http://schemas.openxmlformats.org/officeDocument/2006/relationships/oleObject" Target="../embeddings/oleObject97.bin"/><Relationship Id="rId5" Type="http://schemas.openxmlformats.org/officeDocument/2006/relationships/oleObject" Target="../embeddings/oleObject94.bin"/><Relationship Id="rId15" Type="http://schemas.openxmlformats.org/officeDocument/2006/relationships/oleObject" Target="../embeddings/oleObject99.bin"/><Relationship Id="rId10" Type="http://schemas.openxmlformats.org/officeDocument/2006/relationships/image" Target="../media/image77.emf"/><Relationship Id="rId19" Type="http://schemas.openxmlformats.org/officeDocument/2006/relationships/oleObject" Target="../embeddings/oleObject101.bin"/><Relationship Id="rId4" Type="http://schemas.openxmlformats.org/officeDocument/2006/relationships/image" Target="../media/image74.emf"/><Relationship Id="rId9" Type="http://schemas.openxmlformats.org/officeDocument/2006/relationships/oleObject" Target="../embeddings/oleObject96.bin"/><Relationship Id="rId14" Type="http://schemas.openxmlformats.org/officeDocument/2006/relationships/image" Target="../media/image7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F89BDC-B254-4C60-82A6-32AAFA07CFF2}"/>
              </a:ext>
            </a:extLst>
          </p:cNvPr>
          <p:cNvGraphicFramePr>
            <a:graphicFrameLocks noChangeAspect="1"/>
          </p:cNvGraphicFramePr>
          <p:nvPr>
            <p:custDataLst>
              <p:tags r:id="rId1"/>
            </p:custDataLst>
            <p:extLst>
              <p:ext uri="{D42A27DB-BD31-4B8C-83A1-F6EECF244321}">
                <p14:modId xmlns:p14="http://schemas.microsoft.com/office/powerpoint/2010/main" val="4202199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27F89BDC-B254-4C60-82A6-32AAFA07CF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E100098-2B7D-4898-AA6E-B486DADFFBBB}"/>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4300" b="1">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BB45123D-EB29-9F4E-ADC1-8434A2E7F5B7}"/>
              </a:ext>
            </a:extLst>
          </p:cNvPr>
          <p:cNvSpPr>
            <a:spLocks noGrp="1"/>
          </p:cNvSpPr>
          <p:nvPr>
            <p:ph type="ctrTitle"/>
          </p:nvPr>
        </p:nvSpPr>
        <p:spPr>
          <a:xfrm>
            <a:off x="238517" y="1890612"/>
            <a:ext cx="6578539" cy="1489139"/>
          </a:xfrm>
        </p:spPr>
        <p:txBody>
          <a:bodyPr>
            <a:noAutofit/>
          </a:bodyPr>
          <a:lstStyle/>
          <a:p>
            <a:r>
              <a:rPr lang="en-US" sz="2400" dirty="0"/>
              <a:t>Discovery of NDI-101150, A Highly Potent and Selective HPK1 Inhibitor for the Treatment of Cancer, Through Structure-Based Drug Design</a:t>
            </a:r>
          </a:p>
        </p:txBody>
      </p:sp>
      <p:sp>
        <p:nvSpPr>
          <p:cNvPr id="9" name="Subtitle 8">
            <a:extLst>
              <a:ext uri="{FF2B5EF4-FFF2-40B4-BE49-F238E27FC236}">
                <a16:creationId xmlns:a16="http://schemas.microsoft.com/office/drawing/2014/main" id="{67CBCEB4-9B8A-BB4E-BA49-176865FCAE00}"/>
              </a:ext>
            </a:extLst>
          </p:cNvPr>
          <p:cNvSpPr>
            <a:spLocks noGrp="1"/>
          </p:cNvSpPr>
          <p:nvPr>
            <p:ph type="subTitle" idx="4294967295"/>
          </p:nvPr>
        </p:nvSpPr>
        <p:spPr>
          <a:xfrm>
            <a:off x="510151" y="3958987"/>
            <a:ext cx="6306905" cy="1029820"/>
          </a:xfrm>
          <a:prstGeom prst="rect">
            <a:avLst/>
          </a:prstGeom>
        </p:spPr>
        <p:txBody>
          <a:bodyPr/>
          <a:lstStyle/>
          <a:p>
            <a:pPr marL="0" indent="0">
              <a:buNone/>
            </a:pPr>
            <a:r>
              <a:rPr lang="en-US" sz="1800" dirty="0"/>
              <a:t>Neelu Kaila </a:t>
            </a:r>
            <a:r>
              <a:rPr lang="en-US" sz="1800" b="0" dirty="0"/>
              <a:t>(on behalf of the HPK1 team)</a:t>
            </a:r>
          </a:p>
          <a:p>
            <a:pPr marL="0" indent="0">
              <a:buNone/>
            </a:pPr>
            <a:r>
              <a:rPr lang="en-US" sz="1800" dirty="0"/>
              <a:t>Nimbus Therapeutics</a:t>
            </a:r>
          </a:p>
        </p:txBody>
      </p:sp>
      <p:sp>
        <p:nvSpPr>
          <p:cNvPr id="3" name="Footer Placeholder 2">
            <a:extLst>
              <a:ext uri="{FF2B5EF4-FFF2-40B4-BE49-F238E27FC236}">
                <a16:creationId xmlns:a16="http://schemas.microsoft.com/office/drawing/2014/main" id="{D39C2ADA-A0FE-EC40-8987-9B22C5F9AADF}"/>
              </a:ext>
            </a:extLst>
          </p:cNvPr>
          <p:cNvSpPr>
            <a:spLocks noGrp="1"/>
          </p:cNvSpPr>
          <p:nvPr>
            <p:ph type="ftr" sz="quarter" idx="11"/>
          </p:nvPr>
        </p:nvSpPr>
        <p:spPr>
          <a:xfrm>
            <a:off x="563563" y="4988807"/>
            <a:ext cx="3267773" cy="346075"/>
          </a:xfrm>
        </p:spPr>
        <p:txBody>
          <a:bodyPr/>
          <a:lstStyle/>
          <a:p>
            <a:r>
              <a:rPr lang="en-US" dirty="0"/>
              <a:t>2024</a:t>
            </a:r>
          </a:p>
        </p:txBody>
      </p:sp>
    </p:spTree>
    <p:extLst>
      <p:ext uri="{BB962C8B-B14F-4D97-AF65-F5344CB8AC3E}">
        <p14:creationId xmlns:p14="http://schemas.microsoft.com/office/powerpoint/2010/main" val="1271905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4">
            <a:extLst>
              <a:ext uri="{FF2B5EF4-FFF2-40B4-BE49-F238E27FC236}">
                <a16:creationId xmlns:a16="http://schemas.microsoft.com/office/drawing/2014/main" id="{B9B593F7-3F3A-C2F0-A7F0-997087AC6A1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8686B0AA-F323-C561-8D05-9DE7F4400F21}"/>
              </a:ext>
            </a:extLst>
          </p:cNvPr>
          <p:cNvSpPr txBox="1"/>
          <p:nvPr/>
        </p:nvSpPr>
        <p:spPr>
          <a:xfrm>
            <a:off x="7264619" y="4025707"/>
            <a:ext cx="47608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07B22"/>
              </a:buClr>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Compound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22</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identified as a lead compound</a:t>
            </a:r>
          </a:p>
          <a:p>
            <a:pPr marL="0" marR="0" lvl="0" indent="0" algn="l" defTabSz="914400" rtl="0" eaLnBrk="1" fontAlgn="auto" latinLnBrk="0" hangingPunct="1">
              <a:lnSpc>
                <a:spcPct val="100000"/>
              </a:lnSpc>
              <a:spcBef>
                <a:spcPts val="0"/>
              </a:spcBef>
              <a:spcAft>
                <a:spcPts val="0"/>
              </a:spcAft>
              <a:buClr>
                <a:srgbClr val="F07B22"/>
              </a:buClr>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341313" marR="0" lvl="1" indent="-165100" algn="l" defTabSz="9144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&gt;100-fold selectivity against GLK and good potency in biochemical and pSLP76 assay</a:t>
            </a:r>
          </a:p>
          <a:p>
            <a:pPr marL="341313" marR="0" lvl="1" indent="-165100" algn="l" defTabSz="9144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341313" marR="0" lvl="1" indent="-165100" algn="l" defTabSz="9144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In a mouse PO PK study at 75 </a:t>
            </a:r>
            <a:r>
              <a:rPr kumimoji="0" lang="en-GB" sz="18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mpk</a:t>
            </a:r>
            <a:r>
              <a:rPr kumimoji="0" lang="en-GB"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showed 24 hour coverage of pSLP76 IC</a:t>
            </a:r>
            <a:r>
              <a:rPr kumimoji="0" lang="en-GB" sz="1800" b="0" i="0" u="none" strike="noStrike" kern="1200" cap="none" spc="0" normalizeH="0" baseline="-25000" noProof="0" dirty="0">
                <a:ln>
                  <a:noFill/>
                </a:ln>
                <a:solidFill>
                  <a:srgbClr val="000000"/>
                </a:solidFill>
                <a:effectLst/>
                <a:uLnTx/>
                <a:uFillTx/>
                <a:latin typeface="Arial"/>
                <a:ea typeface="Calibri" panose="020F0502020204030204" pitchFamily="34" charset="0"/>
                <a:cs typeface="+mn-cs"/>
              </a:rPr>
              <a:t>50</a:t>
            </a:r>
            <a:endParaRPr kumimoji="0" lang="en-GB" sz="1600" b="0" i="0" u="none" strike="noStrike" kern="1200" cap="none" spc="0" normalizeH="0" baseline="-25000" noProof="0" dirty="0">
              <a:ln>
                <a:noFill/>
              </a:ln>
              <a:solidFill>
                <a:srgbClr val="000000"/>
              </a:solidFill>
              <a:effectLst/>
              <a:uLnTx/>
              <a:uFillTx/>
              <a:latin typeface="Arial"/>
              <a:ea typeface="Calibri" panose="020F0502020204030204" pitchFamily="34" charset="0"/>
              <a:cs typeface="+mn-cs"/>
            </a:endParaRPr>
          </a:p>
        </p:txBody>
      </p:sp>
      <p:sp>
        <p:nvSpPr>
          <p:cNvPr id="31" name="Title 2">
            <a:extLst>
              <a:ext uri="{FF2B5EF4-FFF2-40B4-BE49-F238E27FC236}">
                <a16:creationId xmlns:a16="http://schemas.microsoft.com/office/drawing/2014/main" id="{4B8E1C9E-DE7A-1A8A-37EF-D5067006EEBB}"/>
              </a:ext>
            </a:extLst>
          </p:cNvPr>
          <p:cNvSpPr txBox="1">
            <a:spLocks/>
          </p:cNvSpPr>
          <p:nvPr/>
        </p:nvSpPr>
        <p:spPr>
          <a:xfrm>
            <a:off x="169090" y="220088"/>
            <a:ext cx="11521440" cy="529493"/>
          </a:xfrm>
          <a:prstGeom prst="rect">
            <a:avLst/>
          </a:prstGeom>
        </p:spPr>
        <p:txBody>
          <a:bodyPr/>
          <a:lstStyle>
            <a:lvl1pPr algn="l" defTabSz="914400" rtl="0" eaLnBrk="1" latinLnBrk="0" hangingPunct="1">
              <a:lnSpc>
                <a:spcPct val="100000"/>
              </a:lnSpc>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4974"/>
                </a:solidFill>
                <a:effectLst/>
                <a:uLnTx/>
                <a:uFillTx/>
                <a:latin typeface="Arial" panose="020B0604020202020204" pitchFamily="34" charset="0"/>
                <a:ea typeface="+mj-ea"/>
                <a:cs typeface="Arial" panose="020B0604020202020204" pitchFamily="34" charset="0"/>
              </a:rPr>
              <a:t>Identification of Potent and Selective Solvent Facing C-5’ Substituent</a:t>
            </a:r>
          </a:p>
        </p:txBody>
      </p:sp>
      <p:sp>
        <p:nvSpPr>
          <p:cNvPr id="71" name="TextBox 70">
            <a:extLst>
              <a:ext uri="{FF2B5EF4-FFF2-40B4-BE49-F238E27FC236}">
                <a16:creationId xmlns:a16="http://schemas.microsoft.com/office/drawing/2014/main" id="{5DFC52D2-BBDE-FA36-CC1A-7B0E116B269F}"/>
              </a:ext>
            </a:extLst>
          </p:cNvPr>
          <p:cNvSpPr txBox="1"/>
          <p:nvPr/>
        </p:nvSpPr>
        <p:spPr>
          <a:xfrm>
            <a:off x="10990818" y="3187037"/>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22</a:t>
            </a:r>
          </a:p>
        </p:txBody>
      </p:sp>
      <p:pic>
        <p:nvPicPr>
          <p:cNvPr id="2" name="Picture 1">
            <a:extLst>
              <a:ext uri="{FF2B5EF4-FFF2-40B4-BE49-F238E27FC236}">
                <a16:creationId xmlns:a16="http://schemas.microsoft.com/office/drawing/2014/main" id="{B1043D04-3CFD-BB78-2E14-6C90F0E03E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432" y="1031751"/>
            <a:ext cx="6872331" cy="5145511"/>
          </a:xfrm>
          <a:prstGeom prst="rect">
            <a:avLst/>
          </a:prstGeom>
          <a:noFill/>
        </p:spPr>
      </p:pic>
      <p:graphicFrame>
        <p:nvGraphicFramePr>
          <p:cNvPr id="4" name="Object 3">
            <a:extLst>
              <a:ext uri="{FF2B5EF4-FFF2-40B4-BE49-F238E27FC236}">
                <a16:creationId xmlns:a16="http://schemas.microsoft.com/office/drawing/2014/main" id="{11B30A37-147D-D836-0E61-88BD5D0126F1}"/>
              </a:ext>
            </a:extLst>
          </p:cNvPr>
          <p:cNvGraphicFramePr>
            <a:graphicFrameLocks noChangeAspect="1"/>
          </p:cNvGraphicFramePr>
          <p:nvPr>
            <p:extLst>
              <p:ext uri="{D42A27DB-BD31-4B8C-83A1-F6EECF244321}">
                <p14:modId xmlns:p14="http://schemas.microsoft.com/office/powerpoint/2010/main" val="3450756505"/>
              </p:ext>
            </p:extLst>
          </p:nvPr>
        </p:nvGraphicFramePr>
        <p:xfrm>
          <a:off x="9822856" y="1055748"/>
          <a:ext cx="2144712" cy="2262188"/>
        </p:xfrm>
        <a:graphic>
          <a:graphicData uri="http://schemas.openxmlformats.org/presentationml/2006/ole">
            <mc:AlternateContent xmlns:mc="http://schemas.openxmlformats.org/markup-compatibility/2006">
              <mc:Choice xmlns:v="urn:schemas-microsoft-com:vml" Requires="v">
                <p:oleObj name="CS ChemDraw Drawing" r:id="rId3" imgW="1845360" imgH="1910648" progId="ChemDraw.Document.6.0">
                  <p:embed/>
                </p:oleObj>
              </mc:Choice>
              <mc:Fallback>
                <p:oleObj name="CS ChemDraw Drawing" r:id="rId3" imgW="1845360" imgH="1910648" progId="ChemDraw.Document.6.0">
                  <p:embed/>
                  <p:pic>
                    <p:nvPicPr>
                      <p:cNvPr id="4" name="Object 3">
                        <a:extLst>
                          <a:ext uri="{FF2B5EF4-FFF2-40B4-BE49-F238E27FC236}">
                            <a16:creationId xmlns:a16="http://schemas.microsoft.com/office/drawing/2014/main" id="{11B30A37-147D-D836-0E61-88BD5D0126F1}"/>
                          </a:ext>
                        </a:extLst>
                      </p:cNvPr>
                      <p:cNvPicPr>
                        <a:picLocks noChangeAspect="1" noChangeArrowheads="1"/>
                      </p:cNvPicPr>
                      <p:nvPr/>
                    </p:nvPicPr>
                    <p:blipFill>
                      <a:blip r:embed="rId4"/>
                      <a:srcRect/>
                      <a:stretch>
                        <a:fillRect/>
                      </a:stretch>
                    </p:blipFill>
                    <p:spPr bwMode="auto">
                      <a:xfrm>
                        <a:off x="9822856" y="1055748"/>
                        <a:ext cx="2144712" cy="2262188"/>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D5BFFA80-8EAB-28FF-4311-845997502417}"/>
              </a:ext>
            </a:extLst>
          </p:cNvPr>
          <p:cNvSpPr txBox="1"/>
          <p:nvPr/>
        </p:nvSpPr>
        <p:spPr>
          <a:xfrm>
            <a:off x="7449662" y="1475751"/>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C-5’</a:t>
            </a:r>
          </a:p>
        </p:txBody>
      </p:sp>
      <p:sp>
        <p:nvSpPr>
          <p:cNvPr id="3" name="TextBox 2">
            <a:extLst>
              <a:ext uri="{FF2B5EF4-FFF2-40B4-BE49-F238E27FC236}">
                <a16:creationId xmlns:a16="http://schemas.microsoft.com/office/drawing/2014/main" id="{A8F5D625-91D1-BAA6-8091-3C9C2C283F5B}"/>
              </a:ext>
            </a:extLst>
          </p:cNvPr>
          <p:cNvSpPr txBox="1"/>
          <p:nvPr/>
        </p:nvSpPr>
        <p:spPr>
          <a:xfrm>
            <a:off x="936337" y="3091205"/>
            <a:ext cx="107112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Compound </a:t>
            </a:r>
            <a:r>
              <a:rPr kumimoji="0" lang="en-US" sz="1100" b="1" i="0" u="none" strike="noStrike" kern="1200" cap="none" spc="0" normalizeH="0" baseline="0" noProof="0" dirty="0">
                <a:ln>
                  <a:noFill/>
                </a:ln>
                <a:solidFill>
                  <a:srgbClr val="000000"/>
                </a:solidFill>
                <a:effectLst/>
                <a:uLnTx/>
                <a:uFillTx/>
                <a:latin typeface="Arial"/>
                <a:ea typeface="+mn-ea"/>
                <a:cs typeface="+mn-cs"/>
              </a:rPr>
              <a:t>22</a:t>
            </a:r>
          </a:p>
        </p:txBody>
      </p:sp>
      <p:sp>
        <p:nvSpPr>
          <p:cNvPr id="5" name="Rectangle 4">
            <a:extLst>
              <a:ext uri="{FF2B5EF4-FFF2-40B4-BE49-F238E27FC236}">
                <a16:creationId xmlns:a16="http://schemas.microsoft.com/office/drawing/2014/main" id="{7AA04E7D-36B0-2EE1-C4E8-9C433286D44F}"/>
              </a:ext>
            </a:extLst>
          </p:cNvPr>
          <p:cNvSpPr/>
          <p:nvPr/>
        </p:nvSpPr>
        <p:spPr>
          <a:xfrm>
            <a:off x="5391150" y="1670050"/>
            <a:ext cx="1225550" cy="190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6" name="Object 5">
            <a:extLst>
              <a:ext uri="{FF2B5EF4-FFF2-40B4-BE49-F238E27FC236}">
                <a16:creationId xmlns:a16="http://schemas.microsoft.com/office/drawing/2014/main" id="{227C53C2-92DF-AF31-ABEB-B8EE3E09EE3E}"/>
              </a:ext>
            </a:extLst>
          </p:cNvPr>
          <p:cNvGraphicFramePr>
            <a:graphicFrameLocks noChangeAspect="1"/>
          </p:cNvGraphicFramePr>
          <p:nvPr>
            <p:extLst>
              <p:ext uri="{D42A27DB-BD31-4B8C-83A1-F6EECF244321}">
                <p14:modId xmlns:p14="http://schemas.microsoft.com/office/powerpoint/2010/main" val="2334359442"/>
              </p:ext>
            </p:extLst>
          </p:nvPr>
        </p:nvGraphicFramePr>
        <p:xfrm>
          <a:off x="7226300" y="1071563"/>
          <a:ext cx="1920875" cy="2349500"/>
        </p:xfrm>
        <a:graphic>
          <a:graphicData uri="http://schemas.openxmlformats.org/presentationml/2006/ole">
            <mc:AlternateContent xmlns:mc="http://schemas.openxmlformats.org/markup-compatibility/2006">
              <mc:Choice xmlns:v="urn:schemas-microsoft-com:vml" Requires="v">
                <p:oleObj name="CS ChemDraw Drawing" r:id="rId5" imgW="1650361" imgH="1987280" progId="ChemDraw.Document.6.0">
                  <p:embed/>
                </p:oleObj>
              </mc:Choice>
              <mc:Fallback>
                <p:oleObj name="CS ChemDraw Drawing" r:id="rId5" imgW="1650361" imgH="1987280" progId="ChemDraw.Document.6.0">
                  <p:embed/>
                  <p:pic>
                    <p:nvPicPr>
                      <p:cNvPr id="6" name="Object 5">
                        <a:extLst>
                          <a:ext uri="{FF2B5EF4-FFF2-40B4-BE49-F238E27FC236}">
                            <a16:creationId xmlns:a16="http://schemas.microsoft.com/office/drawing/2014/main" id="{227C53C2-92DF-AF31-ABEB-B8EE3E09EE3E}"/>
                          </a:ext>
                        </a:extLst>
                      </p:cNvPr>
                      <p:cNvPicPr>
                        <a:picLocks noChangeAspect="1" noChangeArrowheads="1"/>
                      </p:cNvPicPr>
                      <p:nvPr/>
                    </p:nvPicPr>
                    <p:blipFill>
                      <a:blip r:embed="rId6"/>
                      <a:srcRect/>
                      <a:stretch>
                        <a:fillRect/>
                      </a:stretch>
                    </p:blipFill>
                    <p:spPr bwMode="auto">
                      <a:xfrm>
                        <a:off x="7226300" y="1071563"/>
                        <a:ext cx="1920875" cy="2349500"/>
                      </a:xfrm>
                      <a:prstGeom prst="rect">
                        <a:avLst/>
                      </a:prstGeom>
                      <a:noFill/>
                    </p:spPr>
                  </p:pic>
                </p:oleObj>
              </mc:Fallback>
            </mc:AlternateContent>
          </a:graphicData>
        </a:graphic>
      </p:graphicFrame>
      <p:sp>
        <p:nvSpPr>
          <p:cNvPr id="8" name="Star: 5 Points 7">
            <a:extLst>
              <a:ext uri="{FF2B5EF4-FFF2-40B4-BE49-F238E27FC236}">
                <a16:creationId xmlns:a16="http://schemas.microsoft.com/office/drawing/2014/main" id="{73CA8CFC-6594-0D7E-C68D-154404AB1AC6}"/>
              </a:ext>
            </a:extLst>
          </p:cNvPr>
          <p:cNvSpPr/>
          <p:nvPr/>
        </p:nvSpPr>
        <p:spPr>
          <a:xfrm>
            <a:off x="1173018" y="2819177"/>
            <a:ext cx="181022" cy="249382"/>
          </a:xfrm>
          <a:prstGeom prst="star5">
            <a:avLst/>
          </a:prstGeom>
          <a:solidFill>
            <a:srgbClr val="99FF66"/>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Arrow: Right 8">
            <a:extLst>
              <a:ext uri="{FF2B5EF4-FFF2-40B4-BE49-F238E27FC236}">
                <a16:creationId xmlns:a16="http://schemas.microsoft.com/office/drawing/2014/main" id="{ED26A5DF-5ED8-3775-F745-A9AAA70AE381}"/>
              </a:ext>
            </a:extLst>
          </p:cNvPr>
          <p:cNvSpPr/>
          <p:nvPr/>
        </p:nvSpPr>
        <p:spPr>
          <a:xfrm>
            <a:off x="9400183" y="2104249"/>
            <a:ext cx="845346" cy="658046"/>
          </a:xfrm>
          <a:prstGeom prst="rightArrow">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841F3BE2-55B6-CF09-4E9B-B4191AA5BBD9}"/>
              </a:ext>
            </a:extLst>
          </p:cNvPr>
          <p:cNvSpPr txBox="1"/>
          <p:nvPr/>
        </p:nvSpPr>
        <p:spPr>
          <a:xfrm>
            <a:off x="8187163" y="3425967"/>
            <a:ext cx="931665" cy="461665"/>
          </a:xfrm>
          <a:prstGeom prst="rect">
            <a:avLst/>
          </a:prstGeom>
          <a:noFill/>
        </p:spPr>
        <p:txBody>
          <a:bodyPr wrap="none" rtlCol="0">
            <a:spAutoFit/>
          </a:bodyPr>
          <a:lstStyle/>
          <a:p>
            <a:r>
              <a:rPr lang="en-US" sz="1200" dirty="0"/>
              <a:t>A: X = CH</a:t>
            </a:r>
            <a:r>
              <a:rPr lang="en-US" sz="1200" baseline="-25000" dirty="0"/>
              <a:t>2</a:t>
            </a:r>
          </a:p>
          <a:p>
            <a:r>
              <a:rPr lang="en-US" sz="1200" dirty="0"/>
              <a:t>B: X = O</a:t>
            </a:r>
          </a:p>
        </p:txBody>
      </p:sp>
    </p:spTree>
    <p:extLst>
      <p:ext uri="{BB962C8B-B14F-4D97-AF65-F5344CB8AC3E}">
        <p14:creationId xmlns:p14="http://schemas.microsoft.com/office/powerpoint/2010/main" val="2956758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A685018-121D-43AA-B836-3B786F376B2D}"/>
              </a:ext>
            </a:extLst>
          </p:cNvPr>
          <p:cNvGraphicFramePr>
            <a:graphicFrameLocks noChangeAspect="1"/>
          </p:cNvGraphicFramePr>
          <p:nvPr>
            <p:custDataLst>
              <p:tags r:id="rId1"/>
            </p:custDataLst>
            <p:extLst>
              <p:ext uri="{D42A27DB-BD31-4B8C-83A1-F6EECF244321}">
                <p14:modId xmlns:p14="http://schemas.microsoft.com/office/powerpoint/2010/main" val="695907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6A685018-121D-43AA-B836-3B786F376B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B123AA0-5B89-46AB-BAD3-A1AFE9FE7ADD}"/>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C3A0E337-92CA-412A-B682-817734F5360B}"/>
              </a:ext>
            </a:extLst>
          </p:cNvPr>
          <p:cNvSpPr>
            <a:spLocks noGrp="1"/>
          </p:cNvSpPr>
          <p:nvPr>
            <p:ph type="title"/>
          </p:nvPr>
        </p:nvSpPr>
        <p:spPr>
          <a:xfrm>
            <a:off x="95871" y="43997"/>
            <a:ext cx="11521440" cy="652315"/>
          </a:xfrm>
        </p:spPr>
        <p:txBody>
          <a:bodyPr/>
          <a:lstStyle/>
          <a:p>
            <a:r>
              <a:rPr lang="en-US" sz="2400" dirty="0">
                <a:effectLst/>
              </a:rPr>
              <a:t>Early Frontrunner (Compound 22) Exhibited Suboptimal Predicted Human PK</a:t>
            </a:r>
          </a:p>
        </p:txBody>
      </p:sp>
      <p:graphicFrame>
        <p:nvGraphicFramePr>
          <p:cNvPr id="6" name="Object 5">
            <a:extLst>
              <a:ext uri="{FF2B5EF4-FFF2-40B4-BE49-F238E27FC236}">
                <a16:creationId xmlns:a16="http://schemas.microsoft.com/office/drawing/2014/main" id="{C9735F0B-EC49-44E1-A3B7-4B63D1FF7DFE}"/>
              </a:ext>
            </a:extLst>
          </p:cNvPr>
          <p:cNvGraphicFramePr>
            <a:graphicFrameLocks noChangeAspect="1"/>
          </p:cNvGraphicFramePr>
          <p:nvPr>
            <p:extLst>
              <p:ext uri="{D42A27DB-BD31-4B8C-83A1-F6EECF244321}">
                <p14:modId xmlns:p14="http://schemas.microsoft.com/office/powerpoint/2010/main" val="2594487766"/>
              </p:ext>
            </p:extLst>
          </p:nvPr>
        </p:nvGraphicFramePr>
        <p:xfrm>
          <a:off x="6130925" y="3803650"/>
          <a:ext cx="5586413" cy="2693988"/>
        </p:xfrm>
        <a:graphic>
          <a:graphicData uri="http://schemas.openxmlformats.org/presentationml/2006/ole">
            <mc:AlternateContent xmlns:mc="http://schemas.openxmlformats.org/markup-compatibility/2006">
              <mc:Choice xmlns:v="urn:schemas-microsoft-com:vml" Requires="v">
                <p:oleObj name="Prism 10" r:id="rId6" imgW="6636581" imgH="3040958" progId="Prism10.Document">
                  <p:embed/>
                </p:oleObj>
              </mc:Choice>
              <mc:Fallback>
                <p:oleObj name="Prism 10" r:id="rId6" imgW="6636581" imgH="3040958" progId="Prism10.Document">
                  <p:embed/>
                  <p:pic>
                    <p:nvPicPr>
                      <p:cNvPr id="6" name="Object 5">
                        <a:extLst>
                          <a:ext uri="{FF2B5EF4-FFF2-40B4-BE49-F238E27FC236}">
                            <a16:creationId xmlns:a16="http://schemas.microsoft.com/office/drawing/2014/main" id="{C9735F0B-EC49-44E1-A3B7-4B63D1FF7DFE}"/>
                          </a:ext>
                        </a:extLst>
                      </p:cNvPr>
                      <p:cNvPicPr/>
                      <p:nvPr/>
                    </p:nvPicPr>
                    <p:blipFill>
                      <a:blip r:embed="rId7"/>
                      <a:stretch>
                        <a:fillRect/>
                      </a:stretch>
                    </p:blipFill>
                    <p:spPr>
                      <a:xfrm>
                        <a:off x="6130925" y="3803650"/>
                        <a:ext cx="5586413" cy="26939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C622DF1-B444-4C84-A935-DAA5825508E9}"/>
              </a:ext>
            </a:extLst>
          </p:cNvPr>
          <p:cNvGraphicFramePr>
            <a:graphicFrameLocks noChangeAspect="1"/>
          </p:cNvGraphicFramePr>
          <p:nvPr>
            <p:extLst>
              <p:ext uri="{D42A27DB-BD31-4B8C-83A1-F6EECF244321}">
                <p14:modId xmlns:p14="http://schemas.microsoft.com/office/powerpoint/2010/main" val="4226459874"/>
              </p:ext>
            </p:extLst>
          </p:nvPr>
        </p:nvGraphicFramePr>
        <p:xfrm>
          <a:off x="1902943" y="1074546"/>
          <a:ext cx="1858963" cy="1814513"/>
        </p:xfrm>
        <a:graphic>
          <a:graphicData uri="http://schemas.openxmlformats.org/presentationml/2006/ole">
            <mc:AlternateContent xmlns:mc="http://schemas.openxmlformats.org/markup-compatibility/2006">
              <mc:Choice xmlns:v="urn:schemas-microsoft-com:vml" Requires="v">
                <p:oleObj name="CS ChemDraw Drawing" r:id="rId8" imgW="2031462" imgH="1987280" progId="ChemDraw.Document.6.0">
                  <p:embed/>
                </p:oleObj>
              </mc:Choice>
              <mc:Fallback>
                <p:oleObj name="CS ChemDraw Drawing" r:id="rId8" imgW="2031462" imgH="1987280" progId="ChemDraw.Document.6.0">
                  <p:embed/>
                  <p:pic>
                    <p:nvPicPr>
                      <p:cNvPr id="14" name="Object 13">
                        <a:extLst>
                          <a:ext uri="{FF2B5EF4-FFF2-40B4-BE49-F238E27FC236}">
                            <a16:creationId xmlns:a16="http://schemas.microsoft.com/office/drawing/2014/main" id="{4C622DF1-B444-4C84-A935-DAA5825508E9}"/>
                          </a:ext>
                        </a:extLst>
                      </p:cNvPr>
                      <p:cNvPicPr/>
                      <p:nvPr/>
                    </p:nvPicPr>
                    <p:blipFill>
                      <a:blip r:embed="rId9"/>
                      <a:stretch>
                        <a:fillRect/>
                      </a:stretch>
                    </p:blipFill>
                    <p:spPr>
                      <a:xfrm>
                        <a:off x="1902943" y="1074546"/>
                        <a:ext cx="1858963" cy="1814513"/>
                      </a:xfrm>
                      <a:prstGeom prst="rect">
                        <a:avLst/>
                      </a:prstGeom>
                      <a:ln w="25400">
                        <a:noFill/>
                      </a:ln>
                    </p:spPr>
                  </p:pic>
                </p:oleObj>
              </mc:Fallback>
            </mc:AlternateContent>
          </a:graphicData>
        </a:graphic>
      </p:graphicFrame>
      <p:sp>
        <p:nvSpPr>
          <p:cNvPr id="10" name="TextBox 9">
            <a:extLst>
              <a:ext uri="{FF2B5EF4-FFF2-40B4-BE49-F238E27FC236}">
                <a16:creationId xmlns:a16="http://schemas.microsoft.com/office/drawing/2014/main" id="{7E220B7A-47EF-3ED9-4760-549768A517B1}"/>
              </a:ext>
            </a:extLst>
          </p:cNvPr>
          <p:cNvSpPr txBox="1"/>
          <p:nvPr/>
        </p:nvSpPr>
        <p:spPr>
          <a:xfrm>
            <a:off x="10422011" y="4923079"/>
            <a:ext cx="1462549" cy="954107"/>
          </a:xfrm>
          <a:prstGeom prst="rect">
            <a:avLst/>
          </a:prstGeom>
          <a:noFill/>
        </p:spPr>
        <p:txBody>
          <a:bodyPr wrap="square">
            <a:spAutoFit/>
          </a:bodyPr>
          <a:lstStyle/>
          <a:p>
            <a:r>
              <a:rPr lang="en-US" sz="1400" dirty="0"/>
              <a:t>Cl=7mL/min/kg</a:t>
            </a:r>
          </a:p>
          <a:p>
            <a:r>
              <a:rPr lang="en-US" sz="1400" dirty="0" err="1"/>
              <a:t>Vss</a:t>
            </a:r>
            <a:r>
              <a:rPr lang="en-US" sz="1400" dirty="0"/>
              <a:t>=0.9L/kg, </a:t>
            </a:r>
          </a:p>
          <a:p>
            <a:r>
              <a:rPr lang="en-US" sz="1400" dirty="0" err="1"/>
              <a:t>hppb</a:t>
            </a:r>
            <a:r>
              <a:rPr lang="en-US" sz="1400" dirty="0"/>
              <a:t>=1.9%</a:t>
            </a:r>
          </a:p>
          <a:p>
            <a:r>
              <a:rPr lang="en-US" sz="1400" dirty="0"/>
              <a:t>%F=30</a:t>
            </a:r>
          </a:p>
        </p:txBody>
      </p:sp>
      <p:sp>
        <p:nvSpPr>
          <p:cNvPr id="16" name="TextBox 15">
            <a:extLst>
              <a:ext uri="{FF2B5EF4-FFF2-40B4-BE49-F238E27FC236}">
                <a16:creationId xmlns:a16="http://schemas.microsoft.com/office/drawing/2014/main" id="{87A43633-321E-4A55-29A7-F1EA40CA5B3F}"/>
              </a:ext>
            </a:extLst>
          </p:cNvPr>
          <p:cNvSpPr txBox="1"/>
          <p:nvPr/>
        </p:nvSpPr>
        <p:spPr>
          <a:xfrm>
            <a:off x="281114" y="5875071"/>
            <a:ext cx="6097772" cy="830997"/>
          </a:xfrm>
          <a:prstGeom prst="rect">
            <a:avLst/>
          </a:prstGeom>
          <a:solidFill>
            <a:schemeClr val="bg1"/>
          </a:solidFill>
        </p:spPr>
        <p:txBody>
          <a:bodyPr wrap="square">
            <a:spAutoFit/>
          </a:bodyPr>
          <a:lstStyle/>
          <a:p>
            <a:pPr marL="285750" indent="-285750">
              <a:buClr>
                <a:schemeClr val="accent2"/>
              </a:buClr>
              <a:buFont typeface="Arial" panose="020B0604020202020204" pitchFamily="34" charset="0"/>
              <a:buChar char="•"/>
            </a:pPr>
            <a:r>
              <a:rPr lang="en-GB" sz="1600" dirty="0">
                <a:effectLst/>
                <a:latin typeface="Arial" panose="020B0604020202020204" pitchFamily="34" charset="0"/>
                <a:ea typeface="Calibri" panose="020F0502020204030204" pitchFamily="34" charset="0"/>
              </a:rPr>
              <a:t>CT-26 syngeneic mouse model </a:t>
            </a:r>
            <a:r>
              <a:rPr lang="en-GB" sz="1600" b="1" dirty="0">
                <a:effectLst/>
                <a:latin typeface="Arial" panose="020B0604020202020204" pitchFamily="34" charset="0"/>
                <a:ea typeface="Calibri" panose="020F0502020204030204" pitchFamily="34" charset="0"/>
              </a:rPr>
              <a:t>22 </a:t>
            </a:r>
            <a:r>
              <a:rPr lang="en-GB" sz="1600" dirty="0">
                <a:effectLst/>
                <a:latin typeface="Arial" panose="020B0604020202020204" pitchFamily="34" charset="0"/>
                <a:ea typeface="Calibri" panose="020F0502020204030204" pitchFamily="34" charset="0"/>
              </a:rPr>
              <a:t>dosed at 75 </a:t>
            </a:r>
            <a:r>
              <a:rPr lang="en-GB" sz="1600" dirty="0" err="1">
                <a:effectLst/>
                <a:latin typeface="Arial" panose="020B0604020202020204" pitchFamily="34" charset="0"/>
                <a:ea typeface="Calibri" panose="020F0502020204030204" pitchFamily="34" charset="0"/>
              </a:rPr>
              <a:t>mpk</a:t>
            </a:r>
            <a:r>
              <a:rPr lang="en-GB" sz="1600" dirty="0">
                <a:effectLst/>
                <a:latin typeface="Arial" panose="020B0604020202020204" pitchFamily="34" charset="0"/>
                <a:ea typeface="Calibri" panose="020F0502020204030204" pitchFamily="34" charset="0"/>
              </a:rPr>
              <a:t> PO QD</a:t>
            </a:r>
          </a:p>
          <a:p>
            <a:pPr marL="285750" indent="-285750">
              <a:buClr>
                <a:schemeClr val="accent2"/>
              </a:buClr>
              <a:buFont typeface="Arial" panose="020B0604020202020204" pitchFamily="34" charset="0"/>
              <a:buChar char="•"/>
            </a:pPr>
            <a:r>
              <a:rPr lang="en-GB" sz="1600" dirty="0">
                <a:effectLst/>
                <a:latin typeface="Arial" panose="020B0604020202020204" pitchFamily="34" charset="0"/>
                <a:ea typeface="Calibri" panose="020F0502020204030204" pitchFamily="34" charset="0"/>
              </a:rPr>
              <a:t>Robust and statistically significant </a:t>
            </a:r>
            <a:r>
              <a:rPr lang="en-GB" sz="1600" dirty="0" err="1">
                <a:effectLst/>
                <a:latin typeface="Arial" panose="020B0604020202020204" pitchFamily="34" charset="0"/>
                <a:ea typeface="Calibri" panose="020F0502020204030204" pitchFamily="34" charset="0"/>
              </a:rPr>
              <a:t>tumor</a:t>
            </a:r>
            <a:r>
              <a:rPr lang="en-GB" sz="1600" dirty="0">
                <a:effectLst/>
                <a:latin typeface="Arial" panose="020B0604020202020204" pitchFamily="34" charset="0"/>
                <a:ea typeface="Calibri" panose="020F0502020204030204" pitchFamily="34" charset="0"/>
              </a:rPr>
              <a:t> growth inhibition(69%) observed with 16h coverage of pSLP76 IC</a:t>
            </a:r>
            <a:r>
              <a:rPr lang="en-GB" sz="1600" baseline="-25000" dirty="0">
                <a:effectLst/>
                <a:latin typeface="Arial" panose="020B0604020202020204" pitchFamily="34" charset="0"/>
                <a:ea typeface="Calibri" panose="020F0502020204030204" pitchFamily="34" charset="0"/>
              </a:rPr>
              <a:t>50</a:t>
            </a:r>
          </a:p>
        </p:txBody>
      </p:sp>
      <p:sp>
        <p:nvSpPr>
          <p:cNvPr id="19" name="Rectangle 2">
            <a:extLst>
              <a:ext uri="{FF2B5EF4-FFF2-40B4-BE49-F238E27FC236}">
                <a16:creationId xmlns:a16="http://schemas.microsoft.com/office/drawing/2014/main" id="{938F749B-F0C5-67ED-B3C6-59B3F3263039}"/>
              </a:ext>
            </a:extLst>
          </p:cNvPr>
          <p:cNvSpPr>
            <a:spLocks noChangeArrowheads="1"/>
          </p:cNvSpPr>
          <p:nvPr/>
        </p:nvSpPr>
        <p:spPr bwMode="auto">
          <a:xfrm>
            <a:off x="218878" y="26124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a:extLst>
              <a:ext uri="{FF2B5EF4-FFF2-40B4-BE49-F238E27FC236}">
                <a16:creationId xmlns:a16="http://schemas.microsoft.com/office/drawing/2014/main" id="{F7BEF677-F0A7-6CDA-743D-F4C75ADF9EA2}"/>
              </a:ext>
            </a:extLst>
          </p:cNvPr>
          <p:cNvGraphicFramePr>
            <a:graphicFrameLocks noChangeAspect="1"/>
          </p:cNvGraphicFramePr>
          <p:nvPr>
            <p:extLst>
              <p:ext uri="{D42A27DB-BD31-4B8C-83A1-F6EECF244321}">
                <p14:modId xmlns:p14="http://schemas.microsoft.com/office/powerpoint/2010/main" val="1333984176"/>
              </p:ext>
            </p:extLst>
          </p:nvPr>
        </p:nvGraphicFramePr>
        <p:xfrm>
          <a:off x="488068" y="3125259"/>
          <a:ext cx="4386262" cy="2843213"/>
        </p:xfrm>
        <a:graphic>
          <a:graphicData uri="http://schemas.openxmlformats.org/presentationml/2006/ole">
            <mc:AlternateContent xmlns:mc="http://schemas.openxmlformats.org/markup-compatibility/2006">
              <mc:Choice xmlns:v="urn:schemas-microsoft-com:vml" Requires="v">
                <p:oleObj name="Prism 10" r:id="rId10" imgW="5636484" imgH="3655199" progId="Prism10.Document">
                  <p:embed/>
                </p:oleObj>
              </mc:Choice>
              <mc:Fallback>
                <p:oleObj name="Prism 10" r:id="rId10" imgW="5636484" imgH="3655199" progId="Prism10.Document">
                  <p:embed/>
                  <p:pic>
                    <p:nvPicPr>
                      <p:cNvPr id="20" name="Object 19">
                        <a:extLst>
                          <a:ext uri="{FF2B5EF4-FFF2-40B4-BE49-F238E27FC236}">
                            <a16:creationId xmlns:a16="http://schemas.microsoft.com/office/drawing/2014/main" id="{F7BEF677-F0A7-6CDA-743D-F4C75ADF9EA2}"/>
                          </a:ext>
                        </a:extLst>
                      </p:cNvPr>
                      <p:cNvPicPr>
                        <a:picLocks noChangeAspect="1" noChangeArrowheads="1"/>
                      </p:cNvPicPr>
                      <p:nvPr/>
                    </p:nvPicPr>
                    <p:blipFill>
                      <a:blip r:embed="rId11"/>
                      <a:srcRect/>
                      <a:stretch>
                        <a:fillRect/>
                      </a:stretch>
                    </p:blipFill>
                    <p:spPr bwMode="auto">
                      <a:xfrm>
                        <a:off x="488068" y="3125259"/>
                        <a:ext cx="4386262" cy="2843213"/>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9619C2BA-E94E-484A-9F97-5AA3837130D0}"/>
              </a:ext>
            </a:extLst>
          </p:cNvPr>
          <p:cNvSpPr txBox="1"/>
          <p:nvPr/>
        </p:nvSpPr>
        <p:spPr>
          <a:xfrm>
            <a:off x="6756801" y="6342364"/>
            <a:ext cx="5300733" cy="338554"/>
          </a:xfrm>
          <a:prstGeom prst="rect">
            <a:avLst/>
          </a:prstGeom>
          <a:solidFill>
            <a:schemeClr val="bg1"/>
          </a:solidFill>
        </p:spPr>
        <p:txBody>
          <a:bodyPr wrap="square">
            <a:spAutoFit/>
          </a:bodyPr>
          <a:lstStyle/>
          <a:p>
            <a:r>
              <a:rPr lang="en-US" sz="1600" dirty="0">
                <a:effectLst/>
              </a:rPr>
              <a:t>Predicted high dose high frequency in humans</a:t>
            </a:r>
          </a:p>
        </p:txBody>
      </p:sp>
      <p:sp>
        <p:nvSpPr>
          <p:cNvPr id="22" name="TextBox 21">
            <a:extLst>
              <a:ext uri="{FF2B5EF4-FFF2-40B4-BE49-F238E27FC236}">
                <a16:creationId xmlns:a16="http://schemas.microsoft.com/office/drawing/2014/main" id="{886D6C9C-345D-26BB-2AD3-921300508C37}"/>
              </a:ext>
            </a:extLst>
          </p:cNvPr>
          <p:cNvSpPr txBox="1"/>
          <p:nvPr/>
        </p:nvSpPr>
        <p:spPr>
          <a:xfrm>
            <a:off x="697953" y="724785"/>
            <a:ext cx="3916181" cy="369332"/>
          </a:xfrm>
          <a:prstGeom prst="rect">
            <a:avLst/>
          </a:prstGeom>
          <a:noFill/>
        </p:spPr>
        <p:txBody>
          <a:bodyPr wrap="square">
            <a:spAutoFit/>
          </a:bodyPr>
          <a:lstStyle/>
          <a:p>
            <a:r>
              <a:rPr lang="en-US" dirty="0">
                <a:effectLst/>
              </a:rPr>
              <a:t>Potent and selective HPK1 inhibitor</a:t>
            </a:r>
          </a:p>
        </p:txBody>
      </p:sp>
      <p:graphicFrame>
        <p:nvGraphicFramePr>
          <p:cNvPr id="2" name="Table 1">
            <a:extLst>
              <a:ext uri="{FF2B5EF4-FFF2-40B4-BE49-F238E27FC236}">
                <a16:creationId xmlns:a16="http://schemas.microsoft.com/office/drawing/2014/main" id="{B7C3597D-01FB-A3A7-0BF8-45F5983F1348}"/>
              </a:ext>
            </a:extLst>
          </p:cNvPr>
          <p:cNvGraphicFramePr>
            <a:graphicFrameLocks noGrp="1"/>
          </p:cNvGraphicFramePr>
          <p:nvPr>
            <p:extLst>
              <p:ext uri="{D42A27DB-BD31-4B8C-83A1-F6EECF244321}">
                <p14:modId xmlns:p14="http://schemas.microsoft.com/office/powerpoint/2010/main" val="3613063405"/>
              </p:ext>
            </p:extLst>
          </p:nvPr>
        </p:nvGraphicFramePr>
        <p:xfrm>
          <a:off x="8129016" y="663996"/>
          <a:ext cx="4017264" cy="3017520"/>
        </p:xfrm>
        <a:graphic>
          <a:graphicData uri="http://schemas.openxmlformats.org/drawingml/2006/table">
            <a:tbl>
              <a:tblPr firstRow="1" bandRow="1">
                <a:tableStyleId>{5C22544A-7EE6-4342-B048-85BDC9FD1C3A}</a:tableStyleId>
              </a:tblPr>
              <a:tblGrid>
                <a:gridCol w="2624328">
                  <a:extLst>
                    <a:ext uri="{9D8B030D-6E8A-4147-A177-3AD203B41FA5}">
                      <a16:colId xmlns:a16="http://schemas.microsoft.com/office/drawing/2014/main" val="687406439"/>
                    </a:ext>
                  </a:extLst>
                </a:gridCol>
                <a:gridCol w="1392936">
                  <a:extLst>
                    <a:ext uri="{9D8B030D-6E8A-4147-A177-3AD203B41FA5}">
                      <a16:colId xmlns:a16="http://schemas.microsoft.com/office/drawing/2014/main" val="2083143455"/>
                    </a:ext>
                  </a:extLst>
                </a:gridCol>
              </a:tblGrid>
              <a:tr h="269125">
                <a:tc>
                  <a:txBody>
                    <a:bodyPr/>
                    <a:lstStyle>
                      <a:lvl1pPr marL="0">
                        <a:defRPr b="1">
                          <a:solidFill>
                            <a:schemeClr val="lt1"/>
                          </a:solidFill>
                          <a:latin typeface="Calibri"/>
                        </a:defRPr>
                      </a:lvl1pPr>
                      <a:lvl2pPr marL="457200">
                        <a:defRPr b="1">
                          <a:solidFill>
                            <a:schemeClr val="lt1"/>
                          </a:solidFill>
                          <a:latin typeface="Calibri"/>
                        </a:defRPr>
                      </a:lvl2pPr>
                      <a:lvl3pPr marL="914400">
                        <a:defRPr b="1">
                          <a:solidFill>
                            <a:schemeClr val="lt1"/>
                          </a:solidFill>
                          <a:latin typeface="Calibri"/>
                        </a:defRPr>
                      </a:lvl3pPr>
                      <a:lvl4pPr marL="1371600">
                        <a:defRPr b="1">
                          <a:solidFill>
                            <a:schemeClr val="lt1"/>
                          </a:solidFill>
                          <a:latin typeface="Calibri"/>
                        </a:defRPr>
                      </a:lvl4pPr>
                      <a:lvl5pPr marL="1828800">
                        <a:defRPr b="1">
                          <a:solidFill>
                            <a:schemeClr val="lt1"/>
                          </a:solidFill>
                          <a:latin typeface="Calibri"/>
                        </a:defRPr>
                      </a:lvl5pPr>
                      <a:lvl6pPr marL="2286000">
                        <a:defRPr b="1">
                          <a:solidFill>
                            <a:schemeClr val="lt1"/>
                          </a:solidFill>
                          <a:latin typeface="Calibri"/>
                        </a:defRPr>
                      </a:lvl6pPr>
                      <a:lvl7pPr marL="2743200">
                        <a:defRPr b="1">
                          <a:solidFill>
                            <a:schemeClr val="lt1"/>
                          </a:solidFill>
                          <a:latin typeface="Calibri"/>
                        </a:defRPr>
                      </a:lvl7pPr>
                      <a:lvl8pPr marL="3200400">
                        <a:defRPr b="1">
                          <a:solidFill>
                            <a:schemeClr val="lt1"/>
                          </a:solidFill>
                          <a:latin typeface="Calibri"/>
                        </a:defRPr>
                      </a:lvl8pPr>
                      <a:lvl9pPr marL="3657600">
                        <a:defRPr b="1">
                          <a:solidFill>
                            <a:schemeClr val="lt1"/>
                          </a:solidFill>
                          <a:latin typeface="Calibri"/>
                        </a:defRPr>
                      </a:lvl9pPr>
                    </a:lstStyle>
                    <a:p>
                      <a:pPr algn="ctr"/>
                      <a:r>
                        <a:rPr lang="en-GB" sz="1200" b="1" dirty="0">
                          <a:latin typeface="+mn-lt"/>
                        </a:rPr>
                        <a:t>Assay</a:t>
                      </a:r>
                    </a:p>
                  </a:txBody>
                  <a:tcPr anchor="ctr"/>
                </a:tc>
                <a:tc>
                  <a:txBody>
                    <a:bodyPr/>
                    <a:lstStyle/>
                    <a:p>
                      <a:pPr algn="ctr"/>
                      <a:r>
                        <a:rPr lang="en-US" sz="1200" dirty="0"/>
                        <a:t>Compound 22</a:t>
                      </a:r>
                    </a:p>
                  </a:txBody>
                  <a:tcPr anchor="ctr"/>
                </a:tc>
                <a:extLst>
                  <a:ext uri="{0D108BD9-81ED-4DB2-BD59-A6C34878D82A}">
                    <a16:rowId xmlns:a16="http://schemas.microsoft.com/office/drawing/2014/main" val="1911346741"/>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mn-lt"/>
                        </a:rPr>
                        <a:t>MDCK (x10</a:t>
                      </a:r>
                      <a:r>
                        <a:rPr lang="en-GB" sz="1200" b="0" baseline="30000" dirty="0">
                          <a:latin typeface="+mn-lt"/>
                        </a:rPr>
                        <a:t>-6</a:t>
                      </a:r>
                      <a:r>
                        <a:rPr lang="en-GB" sz="1200" b="0" baseline="0" dirty="0">
                          <a:latin typeface="+mn-lt"/>
                        </a:rPr>
                        <a:t> cm/s) A-B / EER</a:t>
                      </a:r>
                      <a:endParaRPr lang="en-GB" sz="1200" b="0" dirty="0">
                        <a:latin typeface="+mn-lt"/>
                      </a:endParaRP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algn="ctr"/>
                      <a:r>
                        <a:rPr lang="en-GB" sz="1200" b="0" dirty="0">
                          <a:solidFill>
                            <a:schemeClr val="tx1"/>
                          </a:solidFill>
                          <a:latin typeface="+mn-lt"/>
                        </a:rPr>
                        <a:t>52 / 15</a:t>
                      </a:r>
                    </a:p>
                  </a:txBody>
                  <a:tcPr anchor="ctr"/>
                </a:tc>
                <a:extLst>
                  <a:ext uri="{0D108BD9-81ED-4DB2-BD59-A6C34878D82A}">
                    <a16:rowId xmlns:a16="http://schemas.microsoft.com/office/drawing/2014/main" val="1134999039"/>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mn-lt"/>
                        </a:rPr>
                        <a:t>Kinetic solubility (</a:t>
                      </a:r>
                      <a:r>
                        <a:rPr lang="en-GB" sz="1200" b="0" dirty="0" err="1">
                          <a:latin typeface="+mn-lt"/>
                        </a:rPr>
                        <a:t>FeSSIF</a:t>
                      </a:r>
                      <a:r>
                        <a:rPr lang="en-GB" sz="1200" b="0" dirty="0">
                          <a:latin typeface="+mn-lt"/>
                        </a:rPr>
                        <a:t>)</a:t>
                      </a: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algn="ctr" fontAlgn="b"/>
                      <a:r>
                        <a:rPr lang="en-GB" sz="1200" b="0" i="0" u="none" strike="noStrike" dirty="0">
                          <a:solidFill>
                            <a:schemeClr val="tx1"/>
                          </a:solidFill>
                          <a:effectLst/>
                          <a:latin typeface="+mn-lt"/>
                        </a:rPr>
                        <a:t>&gt;200 µM</a:t>
                      </a:r>
                    </a:p>
                  </a:txBody>
                  <a:tcPr marL="0" marR="0" marT="0" marB="0" anchor="ctr"/>
                </a:tc>
                <a:extLst>
                  <a:ext uri="{0D108BD9-81ED-4DB2-BD59-A6C34878D82A}">
                    <a16:rowId xmlns:a16="http://schemas.microsoft.com/office/drawing/2014/main" val="1045762288"/>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latin typeface="+mn-lt"/>
                        </a:rPr>
                        <a:t>hHeps</a:t>
                      </a:r>
                      <a:r>
                        <a:rPr lang="en-GB" sz="1200" b="0" dirty="0">
                          <a:latin typeface="+mn-lt"/>
                        </a:rPr>
                        <a:t> (mL/min/Kg) </a:t>
                      </a:r>
                      <a:r>
                        <a:rPr lang="en-GB" sz="1200" b="0" dirty="0" err="1">
                          <a:latin typeface="+mn-lt"/>
                        </a:rPr>
                        <a:t>Clpred</a:t>
                      </a:r>
                      <a:endParaRPr lang="en-GB" sz="1200" b="0" dirty="0">
                        <a:latin typeface="+mn-lt"/>
                      </a:endParaRP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algn="ctr"/>
                      <a:r>
                        <a:rPr lang="en-GB" sz="1200" b="0" dirty="0">
                          <a:solidFill>
                            <a:schemeClr val="tx1"/>
                          </a:solidFill>
                          <a:latin typeface="+mn-lt"/>
                        </a:rPr>
                        <a:t>&lt; 8</a:t>
                      </a:r>
                    </a:p>
                  </a:txBody>
                  <a:tcPr anchor="ctr"/>
                </a:tc>
                <a:extLst>
                  <a:ext uri="{0D108BD9-81ED-4DB2-BD59-A6C34878D82A}">
                    <a16:rowId xmlns:a16="http://schemas.microsoft.com/office/drawing/2014/main" val="1473324173"/>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mn-lt"/>
                        </a:rPr>
                        <a:t>Mouse </a:t>
                      </a:r>
                      <a:r>
                        <a:rPr lang="en-GB" sz="1200" b="0" dirty="0" err="1">
                          <a:latin typeface="+mn-lt"/>
                        </a:rPr>
                        <a:t>Cl</a:t>
                      </a:r>
                      <a:r>
                        <a:rPr lang="en-GB" sz="1200" b="0" baseline="-25000" dirty="0" err="1">
                          <a:latin typeface="+mn-lt"/>
                        </a:rPr>
                        <a:t>obs</a:t>
                      </a:r>
                      <a:r>
                        <a:rPr lang="en-GB" sz="1200" b="0" baseline="0" dirty="0">
                          <a:latin typeface="+mn-lt"/>
                        </a:rPr>
                        <a:t> (</a:t>
                      </a:r>
                      <a:r>
                        <a:rPr lang="en-GB" sz="1200" b="0" dirty="0">
                          <a:latin typeface="+mn-lt"/>
                        </a:rPr>
                        <a:t>mL/min/Kg</a:t>
                      </a:r>
                      <a:r>
                        <a:rPr lang="en-GB" sz="1200" b="0" baseline="0" dirty="0">
                          <a:latin typeface="+mn-lt"/>
                        </a:rPr>
                        <a:t>) (</a:t>
                      </a:r>
                      <a:r>
                        <a:rPr lang="en-GB" sz="1200" b="0" baseline="0" dirty="0" err="1">
                          <a:latin typeface="+mn-lt"/>
                        </a:rPr>
                        <a:t>mHeps</a:t>
                      </a:r>
                      <a:r>
                        <a:rPr lang="en-GB" sz="1200" b="0" baseline="0" dirty="0">
                          <a:latin typeface="+mn-lt"/>
                        </a:rPr>
                        <a:t>)</a:t>
                      </a:r>
                      <a:endParaRPr lang="en-GB" sz="1200" b="0" baseline="-25000" dirty="0">
                        <a:latin typeface="+mn-lt"/>
                      </a:endParaRP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algn="ctr" fontAlgn="b"/>
                      <a:r>
                        <a:rPr lang="en-GB" sz="1200" b="0" i="0" u="none" strike="noStrike" dirty="0">
                          <a:solidFill>
                            <a:schemeClr val="tx1"/>
                          </a:solidFill>
                          <a:effectLst/>
                          <a:latin typeface="+mn-lt"/>
                        </a:rPr>
                        <a:t>11 (36)</a:t>
                      </a:r>
                    </a:p>
                  </a:txBody>
                  <a:tcPr marL="0" marR="0" marT="0" marB="0" anchor="ctr"/>
                </a:tc>
                <a:extLst>
                  <a:ext uri="{0D108BD9-81ED-4DB2-BD59-A6C34878D82A}">
                    <a16:rowId xmlns:a16="http://schemas.microsoft.com/office/drawing/2014/main" val="3438983423"/>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algn="ctr"/>
                      <a:r>
                        <a:rPr lang="en-GB" sz="1200" b="0" dirty="0">
                          <a:latin typeface="+mn-lt"/>
                        </a:rPr>
                        <a:t>Rat </a:t>
                      </a:r>
                      <a:r>
                        <a:rPr lang="en-GB" sz="1200" b="0" dirty="0" err="1">
                          <a:latin typeface="+mn-lt"/>
                        </a:rPr>
                        <a:t>Cl</a:t>
                      </a:r>
                      <a:r>
                        <a:rPr lang="en-GB" sz="1200" b="0" baseline="-25000" dirty="0" err="1">
                          <a:latin typeface="+mn-lt"/>
                        </a:rPr>
                        <a:t>obs</a:t>
                      </a:r>
                      <a:r>
                        <a:rPr lang="en-GB" sz="1200" b="0" baseline="0" dirty="0">
                          <a:latin typeface="+mn-lt"/>
                        </a:rPr>
                        <a:t> (</a:t>
                      </a:r>
                      <a:r>
                        <a:rPr lang="en-GB" sz="1200" b="0" dirty="0">
                          <a:latin typeface="+mn-lt"/>
                        </a:rPr>
                        <a:t>mL/min/Kg</a:t>
                      </a:r>
                      <a:r>
                        <a:rPr lang="en-GB" sz="1200" b="0" baseline="0" dirty="0">
                          <a:latin typeface="+mn-lt"/>
                        </a:rPr>
                        <a:t>) (</a:t>
                      </a:r>
                      <a:r>
                        <a:rPr lang="en-GB" sz="1200" b="0" baseline="0" dirty="0" err="1">
                          <a:latin typeface="+mn-lt"/>
                        </a:rPr>
                        <a:t>rHeps</a:t>
                      </a:r>
                      <a:r>
                        <a:rPr lang="en-GB" sz="1200" b="0" baseline="0" dirty="0">
                          <a:latin typeface="+mn-lt"/>
                        </a:rPr>
                        <a:t>)</a:t>
                      </a:r>
                      <a:endParaRPr lang="en-GB" sz="1200" b="0" baseline="-25000" dirty="0">
                        <a:latin typeface="+mn-lt"/>
                      </a:endParaRP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27 (26)</a:t>
                      </a:r>
                    </a:p>
                  </a:txBody>
                  <a:tcPr anchor="ctr"/>
                </a:tc>
                <a:extLst>
                  <a:ext uri="{0D108BD9-81ED-4DB2-BD59-A6C34878D82A}">
                    <a16:rowId xmlns:a16="http://schemas.microsoft.com/office/drawing/2014/main" val="3486858494"/>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baseline="0" dirty="0">
                          <a:latin typeface="+mn-lt"/>
                        </a:rPr>
                        <a:t>Dog </a:t>
                      </a:r>
                      <a:r>
                        <a:rPr lang="en-GB" sz="1200" b="0" dirty="0" err="1">
                          <a:latin typeface="+mn-lt"/>
                        </a:rPr>
                        <a:t>Cl</a:t>
                      </a:r>
                      <a:r>
                        <a:rPr lang="en-GB" sz="1200" b="0" baseline="-25000" dirty="0" err="1">
                          <a:latin typeface="+mn-lt"/>
                        </a:rPr>
                        <a:t>obs</a:t>
                      </a:r>
                      <a:r>
                        <a:rPr lang="en-GB" sz="1200" b="0" baseline="0" dirty="0">
                          <a:latin typeface="+mn-lt"/>
                        </a:rPr>
                        <a:t> (</a:t>
                      </a:r>
                      <a:r>
                        <a:rPr lang="en-GB" sz="1200" b="0" dirty="0">
                          <a:latin typeface="+mn-lt"/>
                        </a:rPr>
                        <a:t>mL/min/Kg</a:t>
                      </a:r>
                      <a:r>
                        <a:rPr lang="en-GB" sz="1200" b="0" baseline="0" dirty="0">
                          <a:latin typeface="+mn-lt"/>
                        </a:rPr>
                        <a:t>) (</a:t>
                      </a:r>
                      <a:r>
                        <a:rPr lang="en-GB" sz="1200" b="0" baseline="0" dirty="0" err="1">
                          <a:latin typeface="+mn-lt"/>
                        </a:rPr>
                        <a:t>dHeps</a:t>
                      </a:r>
                      <a:r>
                        <a:rPr lang="en-GB" sz="1200" b="0" baseline="0" dirty="0">
                          <a:latin typeface="+mn-lt"/>
                        </a:rPr>
                        <a:t>)</a:t>
                      </a: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algn="ctr" fontAlgn="b"/>
                      <a:r>
                        <a:rPr lang="en-GB" sz="1200" b="0" i="0" u="none" strike="noStrike" dirty="0">
                          <a:solidFill>
                            <a:schemeClr val="tx1"/>
                          </a:solidFill>
                          <a:effectLst/>
                          <a:latin typeface="+mn-lt"/>
                        </a:rPr>
                        <a:t>18 (17)</a:t>
                      </a:r>
                    </a:p>
                  </a:txBody>
                  <a:tcPr marL="0" marR="0" marT="0" marB="0" anchor="ctr"/>
                </a:tc>
                <a:extLst>
                  <a:ext uri="{0D108BD9-81ED-4DB2-BD59-A6C34878D82A}">
                    <a16:rowId xmlns:a16="http://schemas.microsoft.com/office/drawing/2014/main" val="712016312"/>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dirty="0" err="1">
                          <a:latin typeface="+mn-lt"/>
                        </a:rPr>
                        <a:t>hPPB</a:t>
                      </a:r>
                      <a:r>
                        <a:rPr lang="en-GB" sz="1200" b="0" dirty="0">
                          <a:latin typeface="+mn-lt"/>
                        </a:rPr>
                        <a:t> (%)</a:t>
                      </a: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algn="ctr" fontAlgn="b"/>
                      <a:r>
                        <a:rPr lang="en-GB" sz="1200" b="0" i="0" u="none" strike="noStrike" dirty="0">
                          <a:solidFill>
                            <a:schemeClr val="tx1"/>
                          </a:solidFill>
                          <a:effectLst/>
                          <a:latin typeface="+mn-lt"/>
                        </a:rPr>
                        <a:t>98.1</a:t>
                      </a:r>
                    </a:p>
                  </a:txBody>
                  <a:tcPr marL="0" marR="0" marT="0" marB="0" anchor="ctr"/>
                </a:tc>
                <a:extLst>
                  <a:ext uri="{0D108BD9-81ED-4DB2-BD59-A6C34878D82A}">
                    <a16:rowId xmlns:a16="http://schemas.microsoft.com/office/drawing/2014/main" val="1216666833"/>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mn-lt"/>
                        </a:rPr>
                        <a:t>Rat </a:t>
                      </a:r>
                      <a:r>
                        <a:rPr lang="en-GB" sz="1200" b="0" dirty="0" err="1">
                          <a:latin typeface="+mn-lt"/>
                        </a:rPr>
                        <a:t>Vss</a:t>
                      </a:r>
                      <a:r>
                        <a:rPr lang="en-GB" sz="1200" b="0" dirty="0">
                          <a:latin typeface="+mn-lt"/>
                        </a:rPr>
                        <a:t> (L/kg)</a:t>
                      </a: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0.90</a:t>
                      </a:r>
                    </a:p>
                  </a:txBody>
                  <a:tcPr anchor="ctr"/>
                </a:tc>
                <a:extLst>
                  <a:ext uri="{0D108BD9-81ED-4DB2-BD59-A6C34878D82A}">
                    <a16:rowId xmlns:a16="http://schemas.microsoft.com/office/drawing/2014/main" val="3792397426"/>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mn-lt"/>
                        </a:rPr>
                        <a:t>Mouse </a:t>
                      </a:r>
                      <a:r>
                        <a:rPr lang="en-GB" sz="1200" b="0" dirty="0" err="1">
                          <a:latin typeface="+mn-lt"/>
                        </a:rPr>
                        <a:t>Vss</a:t>
                      </a:r>
                      <a:r>
                        <a:rPr lang="en-GB" sz="1200" b="0" dirty="0">
                          <a:latin typeface="+mn-lt"/>
                        </a:rPr>
                        <a:t> (L/kg)</a:t>
                      </a: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0.50</a:t>
                      </a:r>
                    </a:p>
                  </a:txBody>
                  <a:tcPr anchor="ctr"/>
                </a:tc>
                <a:extLst>
                  <a:ext uri="{0D108BD9-81ED-4DB2-BD59-A6C34878D82A}">
                    <a16:rowId xmlns:a16="http://schemas.microsoft.com/office/drawing/2014/main" val="3098925553"/>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mn-lt"/>
                        </a:rPr>
                        <a:t>Dog </a:t>
                      </a:r>
                      <a:r>
                        <a:rPr lang="en-GB" sz="1200" b="0" dirty="0" err="1">
                          <a:latin typeface="+mn-lt"/>
                        </a:rPr>
                        <a:t>Vss</a:t>
                      </a:r>
                      <a:r>
                        <a:rPr lang="en-GB" sz="1200" b="0" dirty="0">
                          <a:latin typeface="+mn-lt"/>
                        </a:rPr>
                        <a:t> (L/kg)</a:t>
                      </a:r>
                    </a:p>
                  </a:txBody>
                  <a:tcPr anchor="ctr"/>
                </a:tc>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1.6</a:t>
                      </a:r>
                    </a:p>
                  </a:txBody>
                  <a:tcPr anchor="ctr"/>
                </a:tc>
                <a:extLst>
                  <a:ext uri="{0D108BD9-81ED-4DB2-BD59-A6C34878D82A}">
                    <a16:rowId xmlns:a16="http://schemas.microsoft.com/office/drawing/2014/main" val="1632968052"/>
                  </a:ext>
                </a:extLst>
              </a:tr>
            </a:tbl>
          </a:graphicData>
        </a:graphic>
      </p:graphicFrame>
      <p:graphicFrame>
        <p:nvGraphicFramePr>
          <p:cNvPr id="7" name="Table 6">
            <a:extLst>
              <a:ext uri="{FF2B5EF4-FFF2-40B4-BE49-F238E27FC236}">
                <a16:creationId xmlns:a16="http://schemas.microsoft.com/office/drawing/2014/main" id="{322B3A65-F563-7834-26CE-4AD26E39F32F}"/>
              </a:ext>
            </a:extLst>
          </p:cNvPr>
          <p:cNvGraphicFramePr>
            <a:graphicFrameLocks noGrp="1"/>
          </p:cNvGraphicFramePr>
          <p:nvPr>
            <p:extLst>
              <p:ext uri="{D42A27DB-BD31-4B8C-83A1-F6EECF244321}">
                <p14:modId xmlns:p14="http://schemas.microsoft.com/office/powerpoint/2010/main" val="1777060031"/>
              </p:ext>
            </p:extLst>
          </p:nvPr>
        </p:nvGraphicFramePr>
        <p:xfrm>
          <a:off x="5047488" y="663983"/>
          <a:ext cx="3035808" cy="3007130"/>
        </p:xfrm>
        <a:graphic>
          <a:graphicData uri="http://schemas.openxmlformats.org/drawingml/2006/table">
            <a:tbl>
              <a:tblPr firstRow="1" bandRow="1">
                <a:tableStyleId>{5C22544A-7EE6-4342-B048-85BDC9FD1C3A}</a:tableStyleId>
              </a:tblPr>
              <a:tblGrid>
                <a:gridCol w="1327413">
                  <a:extLst>
                    <a:ext uri="{9D8B030D-6E8A-4147-A177-3AD203B41FA5}">
                      <a16:colId xmlns:a16="http://schemas.microsoft.com/office/drawing/2014/main" val="687406439"/>
                    </a:ext>
                  </a:extLst>
                </a:gridCol>
                <a:gridCol w="309363">
                  <a:extLst>
                    <a:ext uri="{9D8B030D-6E8A-4147-A177-3AD203B41FA5}">
                      <a16:colId xmlns:a16="http://schemas.microsoft.com/office/drawing/2014/main" val="2083143455"/>
                    </a:ext>
                  </a:extLst>
                </a:gridCol>
                <a:gridCol w="1399032">
                  <a:extLst>
                    <a:ext uri="{9D8B030D-6E8A-4147-A177-3AD203B41FA5}">
                      <a16:colId xmlns:a16="http://schemas.microsoft.com/office/drawing/2014/main" val="3648619357"/>
                    </a:ext>
                  </a:extLst>
                </a:gridCol>
              </a:tblGrid>
              <a:tr h="269125">
                <a:tc gridSpan="2">
                  <a:txBody>
                    <a:bodyPr/>
                    <a:lstStyle>
                      <a:lvl1pPr marL="0">
                        <a:defRPr b="1">
                          <a:solidFill>
                            <a:schemeClr val="lt1"/>
                          </a:solidFill>
                          <a:latin typeface="Calibri"/>
                        </a:defRPr>
                      </a:lvl1pPr>
                      <a:lvl2pPr marL="457200">
                        <a:defRPr b="1">
                          <a:solidFill>
                            <a:schemeClr val="lt1"/>
                          </a:solidFill>
                          <a:latin typeface="Calibri"/>
                        </a:defRPr>
                      </a:lvl2pPr>
                      <a:lvl3pPr marL="914400">
                        <a:defRPr b="1">
                          <a:solidFill>
                            <a:schemeClr val="lt1"/>
                          </a:solidFill>
                          <a:latin typeface="Calibri"/>
                        </a:defRPr>
                      </a:lvl3pPr>
                      <a:lvl4pPr marL="1371600">
                        <a:defRPr b="1">
                          <a:solidFill>
                            <a:schemeClr val="lt1"/>
                          </a:solidFill>
                          <a:latin typeface="Calibri"/>
                        </a:defRPr>
                      </a:lvl4pPr>
                      <a:lvl5pPr marL="1828800">
                        <a:defRPr b="1">
                          <a:solidFill>
                            <a:schemeClr val="lt1"/>
                          </a:solidFill>
                          <a:latin typeface="Calibri"/>
                        </a:defRPr>
                      </a:lvl5pPr>
                      <a:lvl6pPr marL="2286000">
                        <a:defRPr b="1">
                          <a:solidFill>
                            <a:schemeClr val="lt1"/>
                          </a:solidFill>
                          <a:latin typeface="Calibri"/>
                        </a:defRPr>
                      </a:lvl6pPr>
                      <a:lvl7pPr marL="2743200">
                        <a:defRPr b="1">
                          <a:solidFill>
                            <a:schemeClr val="lt1"/>
                          </a:solidFill>
                          <a:latin typeface="Calibri"/>
                        </a:defRPr>
                      </a:lvl7pPr>
                      <a:lvl8pPr marL="3200400">
                        <a:defRPr b="1">
                          <a:solidFill>
                            <a:schemeClr val="lt1"/>
                          </a:solidFill>
                          <a:latin typeface="Calibri"/>
                        </a:defRPr>
                      </a:lvl8pPr>
                      <a:lvl9pPr marL="3657600">
                        <a:defRPr b="1">
                          <a:solidFill>
                            <a:schemeClr val="lt1"/>
                          </a:solidFill>
                          <a:latin typeface="Calibri"/>
                        </a:defRPr>
                      </a:lvl9pPr>
                    </a:lstStyle>
                    <a:p>
                      <a:pPr algn="ctr"/>
                      <a:r>
                        <a:rPr lang="en-GB" sz="1200" b="1" dirty="0">
                          <a:latin typeface="+mn-lt"/>
                        </a:rPr>
                        <a:t>Assay</a:t>
                      </a:r>
                    </a:p>
                  </a:txBody>
                  <a:tcPr anchor="ctr"/>
                </a:tc>
                <a:tc hMerge="1">
                  <a:txBody>
                    <a:bodyPr/>
                    <a:lstStyle/>
                    <a:p>
                      <a:pPr algn="ctr"/>
                      <a:r>
                        <a:rPr lang="en-US" sz="1200" dirty="0">
                          <a:latin typeface="+mn-lt"/>
                        </a:rPr>
                        <a:t>Compound 22</a:t>
                      </a:r>
                    </a:p>
                  </a:txBody>
                  <a:tcPr anchor="ctr"/>
                </a:tc>
                <a:tc>
                  <a:txBody>
                    <a:bodyPr/>
                    <a:lstStyle/>
                    <a:p>
                      <a:pPr algn="ctr"/>
                      <a:r>
                        <a:rPr lang="en-US" sz="1200" dirty="0">
                          <a:latin typeface="+mn-lt"/>
                        </a:rPr>
                        <a:t>Compound 22</a:t>
                      </a:r>
                    </a:p>
                  </a:txBody>
                  <a:tcPr anchor="ctr"/>
                </a:tc>
                <a:extLst>
                  <a:ext uri="{0D108BD9-81ED-4DB2-BD59-A6C34878D82A}">
                    <a16:rowId xmlns:a16="http://schemas.microsoft.com/office/drawing/2014/main" val="1911346741"/>
                  </a:ext>
                </a:extLst>
              </a:tr>
              <a:tr h="269125">
                <a:tc gridSpan="2">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HPK1 IC</a:t>
                      </a:r>
                      <a:r>
                        <a:rPr lang="en-GB" sz="1200" b="0" baseline="-25000" dirty="0">
                          <a:solidFill>
                            <a:schemeClr val="tx1"/>
                          </a:solidFill>
                          <a:latin typeface="+mn-lt"/>
                        </a:rPr>
                        <a:t>50</a:t>
                      </a:r>
                      <a:r>
                        <a:rPr lang="en-GB" sz="1200" b="0" baseline="0" dirty="0">
                          <a:solidFill>
                            <a:schemeClr val="tx1"/>
                          </a:solidFill>
                          <a:latin typeface="+mn-lt"/>
                        </a:rPr>
                        <a:t> 1mM ATP</a:t>
                      </a:r>
                      <a:endParaRPr lang="en-GB" sz="1200" b="0" dirty="0">
                        <a:solidFill>
                          <a:schemeClr val="tx1"/>
                        </a:solidFill>
                        <a:latin typeface="+mn-lt"/>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0.7 </a:t>
                      </a:r>
                      <a:r>
                        <a:rPr lang="en-GB" sz="1200" b="0" dirty="0" err="1">
                          <a:solidFill>
                            <a:schemeClr val="tx1"/>
                          </a:solidFill>
                          <a:latin typeface="+mn-lt"/>
                        </a:rPr>
                        <a:t>nM</a:t>
                      </a:r>
                      <a:endParaRPr lang="en-GB" sz="1200" b="0" dirty="0">
                        <a:solidFill>
                          <a:schemeClr val="tx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0.7 </a:t>
                      </a:r>
                      <a:r>
                        <a:rPr lang="en-GB" sz="1200" b="0" dirty="0" err="1">
                          <a:solidFill>
                            <a:schemeClr val="tx1"/>
                          </a:solidFill>
                          <a:latin typeface="+mn-lt"/>
                        </a:rPr>
                        <a:t>nM</a:t>
                      </a:r>
                      <a:endParaRPr lang="en-GB" sz="1200" b="0" dirty="0">
                        <a:solidFill>
                          <a:schemeClr val="tx1"/>
                        </a:solidFill>
                        <a:latin typeface="+mn-lt"/>
                      </a:endParaRPr>
                    </a:p>
                  </a:txBody>
                  <a:tcPr anchor="ctr"/>
                </a:tc>
                <a:extLst>
                  <a:ext uri="{0D108BD9-81ED-4DB2-BD59-A6C34878D82A}">
                    <a16:rowId xmlns:a16="http://schemas.microsoft.com/office/drawing/2014/main" val="1134999039"/>
                  </a:ext>
                </a:extLst>
              </a:tr>
              <a:tr h="269125">
                <a:tc gridSpan="2">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HPK1</a:t>
                      </a:r>
                      <a:r>
                        <a:rPr lang="en-GB" sz="1200" b="0" baseline="0" dirty="0">
                          <a:solidFill>
                            <a:schemeClr val="tx1"/>
                          </a:solidFill>
                          <a:latin typeface="+mn-lt"/>
                        </a:rPr>
                        <a:t> pSLP76 IC</a:t>
                      </a:r>
                      <a:r>
                        <a:rPr lang="en-GB" sz="1200" b="0" baseline="-25000" dirty="0">
                          <a:solidFill>
                            <a:schemeClr val="tx1"/>
                          </a:solidFill>
                          <a:latin typeface="+mn-lt"/>
                        </a:rPr>
                        <a:t>50</a:t>
                      </a:r>
                      <a:r>
                        <a:rPr lang="en-GB" sz="1200" b="0" baseline="0" dirty="0">
                          <a:solidFill>
                            <a:schemeClr val="tx1"/>
                          </a:solidFill>
                          <a:latin typeface="+mn-lt"/>
                        </a:rPr>
                        <a:t> </a:t>
                      </a:r>
                      <a:endParaRPr lang="en-GB" sz="1200" b="0" dirty="0">
                        <a:solidFill>
                          <a:schemeClr val="tx1"/>
                        </a:solidFill>
                        <a:latin typeface="+mn-lt"/>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31 </a:t>
                      </a:r>
                      <a:r>
                        <a:rPr lang="en-GB" sz="1200" b="0" dirty="0" err="1">
                          <a:solidFill>
                            <a:schemeClr val="tx1"/>
                          </a:solidFill>
                          <a:latin typeface="+mn-lt"/>
                        </a:rPr>
                        <a:t>nM</a:t>
                      </a:r>
                      <a:endParaRPr lang="en-GB" sz="1200" b="0" dirty="0">
                        <a:solidFill>
                          <a:schemeClr val="tx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31 </a:t>
                      </a:r>
                      <a:r>
                        <a:rPr lang="en-GB" sz="1200" b="0" dirty="0" err="1">
                          <a:solidFill>
                            <a:schemeClr val="tx1"/>
                          </a:solidFill>
                          <a:latin typeface="+mn-lt"/>
                        </a:rPr>
                        <a:t>nM</a:t>
                      </a:r>
                      <a:endParaRPr lang="en-GB" sz="1200" b="0" dirty="0">
                        <a:solidFill>
                          <a:schemeClr val="tx1"/>
                        </a:solidFill>
                        <a:latin typeface="+mn-lt"/>
                      </a:endParaRPr>
                    </a:p>
                  </a:txBody>
                  <a:tcPr anchor="ctr"/>
                </a:tc>
                <a:extLst>
                  <a:ext uri="{0D108BD9-81ED-4DB2-BD59-A6C34878D82A}">
                    <a16:rowId xmlns:a16="http://schemas.microsoft.com/office/drawing/2014/main" val="1045762288"/>
                  </a:ext>
                </a:extLst>
              </a:tr>
              <a:tr h="538250">
                <a:tc gridSpan="3">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Selectivity assessment </a:t>
                      </a: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(fold selectivity</a:t>
                      </a:r>
                      <a:r>
                        <a:rPr lang="en-GB" sz="1200" b="0" kern="1200" baseline="0" dirty="0">
                          <a:solidFill>
                            <a:schemeClr val="tx1"/>
                          </a:solidFill>
                          <a:latin typeface="+mn-lt"/>
                          <a:ea typeface="+mn-ea"/>
                          <a:cs typeface="+mn-cs"/>
                        </a:rPr>
                        <a:t> @ [ 1 mM ATP])</a:t>
                      </a:r>
                      <a:endParaRPr lang="en-GB" sz="1200" b="0" kern="1200" dirty="0">
                        <a:solidFill>
                          <a:schemeClr val="tx1"/>
                        </a:solidFill>
                        <a:latin typeface="+mn-lt"/>
                        <a:ea typeface="+mn-ea"/>
                        <a:cs typeface="+mn-cs"/>
                      </a:endParaRPr>
                    </a:p>
                  </a:txBody>
                  <a:tcPr anchor="ctr"/>
                </a:tc>
                <a:tc hMerge="1">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algn="ctr"/>
                      <a:endParaRPr lang="en-GB" sz="1400" b="0" dirty="0">
                        <a:solidFill>
                          <a:schemeClr val="tx1"/>
                        </a:solidFill>
                        <a:latin typeface="+mn-lt"/>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latin typeface="+mn-lt"/>
                        <a:ea typeface="+mn-ea"/>
                        <a:cs typeface="+mn-cs"/>
                      </a:endParaRPr>
                    </a:p>
                  </a:txBody>
                  <a:tcPr anchor="ctr"/>
                </a:tc>
                <a:extLst>
                  <a:ext uri="{0D108BD9-81ED-4DB2-BD59-A6C34878D82A}">
                    <a16:rowId xmlns:a16="http://schemas.microsoft.com/office/drawing/2014/main" val="1473324173"/>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GCK / MAP4K2 </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tx1"/>
                          </a:solidFill>
                          <a:effectLst/>
                          <a:latin typeface="+mn-lt"/>
                        </a:rPr>
                        <a:t>600</a:t>
                      </a:r>
                      <a:endParaRPr lang="en-GB" sz="1200" b="0" dirty="0">
                        <a:solidFill>
                          <a:schemeClr val="tx1"/>
                        </a:solidFill>
                        <a:latin typeface="+mn-lt"/>
                      </a:endParaRPr>
                    </a:p>
                  </a:txBody>
                  <a:tcPr marL="0" marR="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mn-lt"/>
                      </a:endParaRPr>
                    </a:p>
                  </a:txBody>
                  <a:tcPr marL="0" marR="0" marT="0" marB="0" anchor="ctr"/>
                </a:tc>
                <a:extLst>
                  <a:ext uri="{0D108BD9-81ED-4DB2-BD59-A6C34878D82A}">
                    <a16:rowId xmlns:a16="http://schemas.microsoft.com/office/drawing/2014/main" val="3486858494"/>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GLK / MAP4K3 </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130</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mn-lt"/>
                      </a:endParaRPr>
                    </a:p>
                  </a:txBody>
                  <a:tcPr anchor="ctr"/>
                </a:tc>
                <a:extLst>
                  <a:ext uri="{0D108BD9-81ED-4DB2-BD59-A6C34878D82A}">
                    <a16:rowId xmlns:a16="http://schemas.microsoft.com/office/drawing/2014/main" val="712016312"/>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HGK / MAP4K4</a:t>
                      </a:r>
                      <a:r>
                        <a:rPr lang="en-GB" sz="1200" b="0" baseline="0" dirty="0">
                          <a:solidFill>
                            <a:schemeClr val="tx1"/>
                          </a:solidFill>
                          <a:latin typeface="+mn-lt"/>
                        </a:rPr>
                        <a:t> </a:t>
                      </a:r>
                      <a:endParaRPr lang="en-GB" sz="1200" b="0" dirty="0">
                        <a:solidFill>
                          <a:schemeClr val="tx1"/>
                        </a:solidFill>
                        <a:latin typeface="+mn-lt"/>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2800</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mn-lt"/>
                      </a:endParaRPr>
                    </a:p>
                  </a:txBody>
                  <a:tcPr anchor="ctr"/>
                </a:tc>
                <a:extLst>
                  <a:ext uri="{0D108BD9-81ED-4DB2-BD59-A6C34878D82A}">
                    <a16:rowId xmlns:a16="http://schemas.microsoft.com/office/drawing/2014/main" val="1216666833"/>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KHS / MAP4K5 </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100</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mn-lt"/>
                      </a:endParaRPr>
                    </a:p>
                  </a:txBody>
                  <a:tcPr anchor="ctr"/>
                </a:tc>
                <a:extLst>
                  <a:ext uri="{0D108BD9-81ED-4DB2-BD59-A6C34878D82A}">
                    <a16:rowId xmlns:a16="http://schemas.microsoft.com/office/drawing/2014/main" val="3792397426"/>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MINK</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2600</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mn-lt"/>
                      </a:endParaRPr>
                    </a:p>
                  </a:txBody>
                  <a:tcPr anchor="ctr"/>
                </a:tc>
                <a:extLst>
                  <a:ext uri="{0D108BD9-81ED-4DB2-BD59-A6C34878D82A}">
                    <a16:rowId xmlns:a16="http://schemas.microsoft.com/office/drawing/2014/main" val="3098925553"/>
                  </a:ext>
                </a:extLst>
              </a:tr>
              <a:tr h="269125">
                <a:tc>
                  <a:txBody>
                    <a:bodyPr/>
                    <a:lstStyle>
                      <a:lvl1pPr marL="0">
                        <a:defRPr>
                          <a:solidFill>
                            <a:schemeClr val="dk1"/>
                          </a:solidFill>
                          <a:latin typeface="Calibri"/>
                        </a:defRPr>
                      </a:lvl1pPr>
                      <a:lvl2pPr marL="457200">
                        <a:defRPr>
                          <a:solidFill>
                            <a:schemeClr val="dk1"/>
                          </a:solidFill>
                          <a:latin typeface="Calibri"/>
                        </a:defRPr>
                      </a:lvl2pPr>
                      <a:lvl3pPr marL="914400">
                        <a:defRPr>
                          <a:solidFill>
                            <a:schemeClr val="dk1"/>
                          </a:solidFill>
                          <a:latin typeface="Calibri"/>
                        </a:defRPr>
                      </a:lvl3pPr>
                      <a:lvl4pPr marL="1371600">
                        <a:defRPr>
                          <a:solidFill>
                            <a:schemeClr val="dk1"/>
                          </a:solidFill>
                          <a:latin typeface="Calibri"/>
                        </a:defRPr>
                      </a:lvl4pPr>
                      <a:lvl5pPr marL="1828800">
                        <a:defRPr>
                          <a:solidFill>
                            <a:schemeClr val="dk1"/>
                          </a:solidFill>
                          <a:latin typeface="Calibri"/>
                        </a:defRPr>
                      </a:lvl5pPr>
                      <a:lvl6pPr marL="2286000">
                        <a:defRPr>
                          <a:solidFill>
                            <a:schemeClr val="dk1"/>
                          </a:solidFill>
                          <a:latin typeface="Calibri"/>
                        </a:defRPr>
                      </a:lvl6pPr>
                      <a:lvl7pPr marL="2743200">
                        <a:defRPr>
                          <a:solidFill>
                            <a:schemeClr val="dk1"/>
                          </a:solidFill>
                          <a:latin typeface="Calibri"/>
                        </a:defRPr>
                      </a:lvl7pPr>
                      <a:lvl8pPr marL="3200400">
                        <a:defRPr>
                          <a:solidFill>
                            <a:schemeClr val="dk1"/>
                          </a:solidFill>
                          <a:latin typeface="Calibri"/>
                        </a:defRPr>
                      </a:lvl8pPr>
                      <a:lvl9pPr marL="3657600">
                        <a:defRPr>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TNIK </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500</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mn-lt"/>
                      </a:endParaRPr>
                    </a:p>
                  </a:txBody>
                  <a:tcPr anchor="ctr"/>
                </a:tc>
                <a:extLst>
                  <a:ext uri="{0D108BD9-81ED-4DB2-BD59-A6C34878D82A}">
                    <a16:rowId xmlns:a16="http://schemas.microsoft.com/office/drawing/2014/main" val="1632968052"/>
                  </a:ext>
                </a:extLst>
              </a:tr>
            </a:tbl>
          </a:graphicData>
        </a:graphic>
      </p:graphicFrame>
    </p:spTree>
    <p:extLst>
      <p:ext uri="{BB962C8B-B14F-4D97-AF65-F5344CB8AC3E}">
        <p14:creationId xmlns:p14="http://schemas.microsoft.com/office/powerpoint/2010/main" val="1214534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E7C45CF-E1CE-4D7E-89EA-95308F7CA31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CE7C45CF-E1CE-4D7E-89EA-95308F7CA3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C94CD1E-5708-49C0-BA26-671A764C0BCD}"/>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9B974DDC-B068-4E08-8D04-911A42AD8F37}"/>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81846347-A968-4BD5-A7AD-6CCC14BA75F4}"/>
              </a:ext>
            </a:extLst>
          </p:cNvPr>
          <p:cNvSpPr>
            <a:spLocks noGrp="1"/>
          </p:cNvSpPr>
          <p:nvPr>
            <p:ph type="title"/>
          </p:nvPr>
        </p:nvSpPr>
        <p:spPr>
          <a:xfrm>
            <a:off x="347591" y="84992"/>
            <a:ext cx="11241897" cy="831194"/>
          </a:xfrm>
        </p:spPr>
        <p:txBody>
          <a:bodyPr/>
          <a:lstStyle/>
          <a:p>
            <a:r>
              <a:rPr lang="en-US" sz="2400" dirty="0"/>
              <a:t>Designing for Dose: Increased Volume of Distribution(</a:t>
            </a:r>
            <a:r>
              <a:rPr lang="en-US" sz="2400" dirty="0" err="1"/>
              <a:t>Vd</a:t>
            </a:r>
            <a:r>
              <a:rPr lang="en-US" sz="2400" dirty="0"/>
              <a:t>) and Half-life to Improve Predicted Human Dose</a:t>
            </a:r>
          </a:p>
        </p:txBody>
      </p:sp>
      <p:sp>
        <p:nvSpPr>
          <p:cNvPr id="20" name="TextBox 19">
            <a:extLst>
              <a:ext uri="{FF2B5EF4-FFF2-40B4-BE49-F238E27FC236}">
                <a16:creationId xmlns:a16="http://schemas.microsoft.com/office/drawing/2014/main" id="{775F0D1B-1D0B-4A82-8C34-8ABBC9576E98}"/>
              </a:ext>
            </a:extLst>
          </p:cNvPr>
          <p:cNvSpPr txBox="1"/>
          <p:nvPr/>
        </p:nvSpPr>
        <p:spPr>
          <a:xfrm>
            <a:off x="315637" y="1189768"/>
            <a:ext cx="5575518" cy="646331"/>
          </a:xfrm>
          <a:prstGeom prst="rect">
            <a:avLst/>
          </a:prstGeom>
          <a:noFill/>
        </p:spPr>
        <p:txBody>
          <a:bodyPr wrap="square" rtlCol="0">
            <a:spAutoFit/>
          </a:bodyPr>
          <a:lstStyle/>
          <a:p>
            <a:r>
              <a:rPr lang="en-US" dirty="0"/>
              <a:t>What parameters can we change to get reasonable predicted human dose?</a:t>
            </a:r>
          </a:p>
        </p:txBody>
      </p:sp>
      <p:sp>
        <p:nvSpPr>
          <p:cNvPr id="29" name="Oval 28">
            <a:extLst>
              <a:ext uri="{FF2B5EF4-FFF2-40B4-BE49-F238E27FC236}">
                <a16:creationId xmlns:a16="http://schemas.microsoft.com/office/drawing/2014/main" id="{F80CEE27-E6B7-DFB9-14E7-C4154A76F032}"/>
              </a:ext>
            </a:extLst>
          </p:cNvPr>
          <p:cNvSpPr/>
          <p:nvPr/>
        </p:nvSpPr>
        <p:spPr>
          <a:xfrm>
            <a:off x="7900819" y="3043052"/>
            <a:ext cx="284052" cy="265315"/>
          </a:xfrm>
          <a:prstGeom prst="ellipse">
            <a:avLst/>
          </a:prstGeom>
          <a:solidFill>
            <a:srgbClr val="A6D8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27" name="Oval 26">
            <a:extLst>
              <a:ext uri="{FF2B5EF4-FFF2-40B4-BE49-F238E27FC236}">
                <a16:creationId xmlns:a16="http://schemas.microsoft.com/office/drawing/2014/main" id="{64730CD8-677A-A8B2-EB37-D1F60CD6A027}"/>
              </a:ext>
            </a:extLst>
          </p:cNvPr>
          <p:cNvSpPr/>
          <p:nvPr/>
        </p:nvSpPr>
        <p:spPr>
          <a:xfrm>
            <a:off x="9775746" y="5048339"/>
            <a:ext cx="284052" cy="265315"/>
          </a:xfrm>
          <a:prstGeom prst="ellipse">
            <a:avLst/>
          </a:prstGeom>
          <a:solidFill>
            <a:srgbClr val="CAE8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25" name="Oval 24">
            <a:extLst>
              <a:ext uri="{FF2B5EF4-FFF2-40B4-BE49-F238E27FC236}">
                <a16:creationId xmlns:a16="http://schemas.microsoft.com/office/drawing/2014/main" id="{672B3215-2C2F-5609-AC77-CDB718D4656F}"/>
              </a:ext>
            </a:extLst>
          </p:cNvPr>
          <p:cNvSpPr/>
          <p:nvPr/>
        </p:nvSpPr>
        <p:spPr>
          <a:xfrm>
            <a:off x="7879197" y="2405471"/>
            <a:ext cx="284052" cy="265315"/>
          </a:xfrm>
          <a:prstGeom prst="ellipse">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19" name="Oval 18">
            <a:extLst>
              <a:ext uri="{FF2B5EF4-FFF2-40B4-BE49-F238E27FC236}">
                <a16:creationId xmlns:a16="http://schemas.microsoft.com/office/drawing/2014/main" id="{A50CE369-DC30-4E5C-892B-C0ABCED999DD}"/>
              </a:ext>
            </a:extLst>
          </p:cNvPr>
          <p:cNvSpPr/>
          <p:nvPr/>
        </p:nvSpPr>
        <p:spPr>
          <a:xfrm>
            <a:off x="9467788" y="3861079"/>
            <a:ext cx="284052" cy="265315"/>
          </a:xfrm>
          <a:prstGeom prst="ellipse">
            <a:avLst/>
          </a:prstGeom>
          <a:solidFill>
            <a:srgbClr val="FFB3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21" name="Right Brace 20">
            <a:extLst>
              <a:ext uri="{FF2B5EF4-FFF2-40B4-BE49-F238E27FC236}">
                <a16:creationId xmlns:a16="http://schemas.microsoft.com/office/drawing/2014/main" id="{5DC3203B-BD5B-4B1F-B31F-43ED1B3AF1E9}"/>
              </a:ext>
            </a:extLst>
          </p:cNvPr>
          <p:cNvSpPr/>
          <p:nvPr/>
        </p:nvSpPr>
        <p:spPr>
          <a:xfrm rot="19906946">
            <a:off x="9831509" y="2820353"/>
            <a:ext cx="487700" cy="960372"/>
          </a:xfrm>
          <a:prstGeom prst="rightBrace">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Book" panose="02000503020000020003" pitchFamily="2" charset="0"/>
              <a:ea typeface="+mn-ea"/>
              <a:cs typeface="+mn-cs"/>
            </a:endParaRPr>
          </a:p>
        </p:txBody>
      </p:sp>
      <p:sp>
        <p:nvSpPr>
          <p:cNvPr id="22" name="TextBox 21">
            <a:extLst>
              <a:ext uri="{FF2B5EF4-FFF2-40B4-BE49-F238E27FC236}">
                <a16:creationId xmlns:a16="http://schemas.microsoft.com/office/drawing/2014/main" id="{8610A882-C3FC-4882-83FB-5E75F22BD0CF}"/>
              </a:ext>
            </a:extLst>
          </p:cNvPr>
          <p:cNvSpPr txBox="1"/>
          <p:nvPr/>
        </p:nvSpPr>
        <p:spPr>
          <a:xfrm>
            <a:off x="9959419" y="2637421"/>
            <a:ext cx="1061870" cy="276999"/>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Hinge Binder</a:t>
            </a:r>
          </a:p>
        </p:txBody>
      </p:sp>
      <p:sp>
        <p:nvSpPr>
          <p:cNvPr id="23" name="TextBox 22">
            <a:extLst>
              <a:ext uri="{FF2B5EF4-FFF2-40B4-BE49-F238E27FC236}">
                <a16:creationId xmlns:a16="http://schemas.microsoft.com/office/drawing/2014/main" id="{C55FC98D-4DA1-4FEF-9583-AF9E3BF62A55}"/>
              </a:ext>
            </a:extLst>
          </p:cNvPr>
          <p:cNvSpPr txBox="1"/>
          <p:nvPr/>
        </p:nvSpPr>
        <p:spPr>
          <a:xfrm>
            <a:off x="9843173" y="4013674"/>
            <a:ext cx="1041136" cy="461665"/>
          </a:xfrm>
          <a:prstGeom prst="rect">
            <a:avLst/>
          </a:prstGeom>
          <a:solidFill>
            <a:srgbClr val="FFB3B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Substitution not tolerated </a:t>
            </a:r>
          </a:p>
        </p:txBody>
      </p:sp>
      <p:sp>
        <p:nvSpPr>
          <p:cNvPr id="24" name="TextBox 23">
            <a:extLst>
              <a:ext uri="{FF2B5EF4-FFF2-40B4-BE49-F238E27FC236}">
                <a16:creationId xmlns:a16="http://schemas.microsoft.com/office/drawing/2014/main" id="{D5CBDA70-C101-43C3-A0B5-4801FCC8A70F}"/>
              </a:ext>
            </a:extLst>
          </p:cNvPr>
          <p:cNvSpPr txBox="1"/>
          <p:nvPr/>
        </p:nvSpPr>
        <p:spPr>
          <a:xfrm>
            <a:off x="6333234" y="2211960"/>
            <a:ext cx="1437782" cy="646331"/>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Amine substitution leads to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AChE</a:t>
            </a:r>
            <a:r>
              <a:rPr kumimoji="0" lang="en-US" sz="1200" b="0" i="0" u="none" strike="noStrike" kern="1200" cap="none" spc="0" normalizeH="0" noProof="0" dirty="0">
                <a:ln>
                  <a:noFill/>
                </a:ln>
                <a:solidFill>
                  <a:srgbClr val="000000"/>
                </a:solidFill>
                <a:effectLst/>
                <a:uLnTx/>
                <a:uFillTx/>
                <a:latin typeface="Arial"/>
                <a:ea typeface="+mn-ea"/>
                <a:cs typeface="+mn-cs"/>
              </a:rPr>
              <a:t> inhibition</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6" name="Object 25">
            <a:extLst>
              <a:ext uri="{FF2B5EF4-FFF2-40B4-BE49-F238E27FC236}">
                <a16:creationId xmlns:a16="http://schemas.microsoft.com/office/drawing/2014/main" id="{292E93A9-13B4-4DDB-BA36-C97710D01962}"/>
              </a:ext>
            </a:extLst>
          </p:cNvPr>
          <p:cNvGraphicFramePr>
            <a:graphicFrameLocks noChangeAspect="1"/>
          </p:cNvGraphicFramePr>
          <p:nvPr>
            <p:extLst>
              <p:ext uri="{D42A27DB-BD31-4B8C-83A1-F6EECF244321}">
                <p14:modId xmlns:p14="http://schemas.microsoft.com/office/powerpoint/2010/main" val="62801782"/>
              </p:ext>
            </p:extLst>
          </p:nvPr>
        </p:nvGraphicFramePr>
        <p:xfrm>
          <a:off x="8020664" y="2536343"/>
          <a:ext cx="2014538" cy="2678112"/>
        </p:xfrm>
        <a:graphic>
          <a:graphicData uri="http://schemas.openxmlformats.org/presentationml/2006/ole">
            <mc:AlternateContent xmlns:mc="http://schemas.openxmlformats.org/markup-compatibility/2006">
              <mc:Choice xmlns:v="urn:schemas-microsoft-com:vml" Requires="v">
                <p:oleObj name="CS ChemDraw Drawing" r:id="rId6" imgW="1255347" imgH="1662297" progId="ChemDraw.Document.6.0">
                  <p:embed/>
                </p:oleObj>
              </mc:Choice>
              <mc:Fallback>
                <p:oleObj name="CS ChemDraw Drawing" r:id="rId6" imgW="1255347" imgH="1662297" progId="ChemDraw.Document.6.0">
                  <p:embed/>
                  <p:pic>
                    <p:nvPicPr>
                      <p:cNvPr id="26" name="Object 25">
                        <a:extLst>
                          <a:ext uri="{FF2B5EF4-FFF2-40B4-BE49-F238E27FC236}">
                            <a16:creationId xmlns:a16="http://schemas.microsoft.com/office/drawing/2014/main" id="{292E93A9-13B4-4DDB-BA36-C97710D01962}"/>
                          </a:ext>
                        </a:extLst>
                      </p:cNvPr>
                      <p:cNvPicPr/>
                      <p:nvPr/>
                    </p:nvPicPr>
                    <p:blipFill>
                      <a:blip r:embed="rId7"/>
                      <a:stretch>
                        <a:fillRect/>
                      </a:stretch>
                    </p:blipFill>
                    <p:spPr>
                      <a:xfrm>
                        <a:off x="8020664" y="2536343"/>
                        <a:ext cx="2014538" cy="2678112"/>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194E76DB-0966-E370-0BA3-6470187161C8}"/>
              </a:ext>
            </a:extLst>
          </p:cNvPr>
          <p:cNvSpPr txBox="1"/>
          <p:nvPr/>
        </p:nvSpPr>
        <p:spPr>
          <a:xfrm>
            <a:off x="10091767" y="4950163"/>
            <a:ext cx="1117006" cy="461665"/>
          </a:xfrm>
          <a:prstGeom prst="rect">
            <a:avLst/>
          </a:prstGeom>
          <a:solidFill>
            <a:srgbClr val="CAE8A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Polar</a:t>
            </a:r>
            <a:r>
              <a:rPr kumimoji="0" lang="en-US" sz="1200" b="0" i="0" u="none" strike="noStrike" kern="1200" cap="none" spc="0" normalizeH="0" noProof="0" dirty="0">
                <a:ln>
                  <a:noFill/>
                </a:ln>
                <a:solidFill>
                  <a:srgbClr val="000000"/>
                </a:solidFill>
                <a:effectLst/>
                <a:uLnTx/>
                <a:uFillTx/>
                <a:latin typeface="Arial"/>
                <a:ea typeface="+mn-ea"/>
                <a:cs typeface="+mn-cs"/>
              </a:rPr>
              <a:t> groups tolerated</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153327B7-596C-CDDF-8F83-4269385675CD}"/>
              </a:ext>
            </a:extLst>
          </p:cNvPr>
          <p:cNvSpPr txBox="1"/>
          <p:nvPr/>
        </p:nvSpPr>
        <p:spPr>
          <a:xfrm>
            <a:off x="7063342" y="3365217"/>
            <a:ext cx="1584575" cy="1200329"/>
          </a:xfrm>
          <a:prstGeom prst="rect">
            <a:avLst/>
          </a:prstGeom>
          <a:solidFill>
            <a:srgbClr val="A6D86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a:ea typeface="+mn-ea"/>
                <a:cs typeface="+mn-cs"/>
              </a:rPr>
              <a:t>AChE</a:t>
            </a:r>
            <a:r>
              <a:rPr kumimoji="0" lang="en-US" sz="1200" b="0" i="0" u="none" strike="noStrike" kern="1200" cap="none" spc="0" normalizeH="0" baseline="0" noProof="0" dirty="0">
                <a:ln>
                  <a:noFill/>
                </a:ln>
                <a:solidFill>
                  <a:srgbClr val="000000"/>
                </a:solidFill>
                <a:effectLst/>
                <a:uLnTx/>
                <a:uFillTx/>
                <a:latin typeface="Arial"/>
                <a:ea typeface="+mn-ea"/>
                <a:cs typeface="+mn-cs"/>
              </a:rPr>
              <a:t> docking model shows amine</a:t>
            </a:r>
            <a:r>
              <a:rPr kumimoji="0" lang="en-US" sz="1200" b="0" i="0" u="none" strike="noStrike" kern="1200" cap="none" spc="0" normalizeH="0" noProof="0" dirty="0">
                <a:ln>
                  <a:noFill/>
                </a:ln>
                <a:solidFill>
                  <a:srgbClr val="000000"/>
                </a:solidFill>
                <a:effectLst/>
                <a:uLnTx/>
                <a:uFillTx/>
                <a:latin typeface="Arial"/>
                <a:ea typeface="+mn-ea"/>
                <a:cs typeface="+mn-cs"/>
              </a:rPr>
              <a:t> substituent here will move away from the catalytic site and be tolerated</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DC0752FA-A320-E208-3DBB-D7BB63CB941E}"/>
              </a:ext>
            </a:extLst>
          </p:cNvPr>
          <p:cNvSpPr txBox="1"/>
          <p:nvPr/>
        </p:nvSpPr>
        <p:spPr>
          <a:xfrm>
            <a:off x="7593538" y="1143602"/>
            <a:ext cx="3056732" cy="369332"/>
          </a:xfrm>
          <a:prstGeom prst="rect">
            <a:avLst/>
          </a:prstGeom>
          <a:noFill/>
        </p:spPr>
        <p:txBody>
          <a:bodyPr wrap="square" rtlCol="0">
            <a:spAutoFit/>
          </a:bodyPr>
          <a:lstStyle/>
          <a:p>
            <a:r>
              <a:rPr lang="en-US" dirty="0"/>
              <a:t>Back to the drawing board</a:t>
            </a:r>
          </a:p>
        </p:txBody>
      </p:sp>
      <p:graphicFrame>
        <p:nvGraphicFramePr>
          <p:cNvPr id="6" name="Table 5">
            <a:extLst>
              <a:ext uri="{FF2B5EF4-FFF2-40B4-BE49-F238E27FC236}">
                <a16:creationId xmlns:a16="http://schemas.microsoft.com/office/drawing/2014/main" id="{B75CE453-2618-C95C-39E5-165E952A767A}"/>
              </a:ext>
            </a:extLst>
          </p:cNvPr>
          <p:cNvGraphicFramePr>
            <a:graphicFrameLocks noGrp="1"/>
          </p:cNvGraphicFramePr>
          <p:nvPr>
            <p:extLst>
              <p:ext uri="{D42A27DB-BD31-4B8C-83A1-F6EECF244321}">
                <p14:modId xmlns:p14="http://schemas.microsoft.com/office/powerpoint/2010/main" val="2097912974"/>
              </p:ext>
            </p:extLst>
          </p:nvPr>
        </p:nvGraphicFramePr>
        <p:xfrm>
          <a:off x="200955" y="2085007"/>
          <a:ext cx="6007455" cy="3911708"/>
        </p:xfrm>
        <a:graphic>
          <a:graphicData uri="http://schemas.openxmlformats.org/drawingml/2006/table">
            <a:tbl>
              <a:tblPr firstRow="1" bandRow="1">
                <a:tableStyleId>{5C22544A-7EE6-4342-B048-85BDC9FD1C3A}</a:tableStyleId>
              </a:tblPr>
              <a:tblGrid>
                <a:gridCol w="2185629">
                  <a:extLst>
                    <a:ext uri="{9D8B030D-6E8A-4147-A177-3AD203B41FA5}">
                      <a16:colId xmlns:a16="http://schemas.microsoft.com/office/drawing/2014/main" val="4013558597"/>
                    </a:ext>
                  </a:extLst>
                </a:gridCol>
                <a:gridCol w="1819341">
                  <a:extLst>
                    <a:ext uri="{9D8B030D-6E8A-4147-A177-3AD203B41FA5}">
                      <a16:colId xmlns:a16="http://schemas.microsoft.com/office/drawing/2014/main" val="2534655622"/>
                    </a:ext>
                  </a:extLst>
                </a:gridCol>
                <a:gridCol w="2002485">
                  <a:extLst>
                    <a:ext uri="{9D8B030D-6E8A-4147-A177-3AD203B41FA5}">
                      <a16:colId xmlns:a16="http://schemas.microsoft.com/office/drawing/2014/main" val="2417497472"/>
                    </a:ext>
                  </a:extLst>
                </a:gridCol>
              </a:tblGrid>
              <a:tr h="3607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1"/>
                          </a:solidFill>
                          <a:latin typeface="+mn-lt"/>
                          <a:ea typeface="+mn-ea"/>
                          <a:cs typeface="+mn-cs"/>
                        </a:rPr>
                        <a:t>Assay</a:t>
                      </a:r>
                    </a:p>
                  </a:txBody>
                  <a:tcPr anchor="ctr"/>
                </a:tc>
                <a:tc>
                  <a:txBody>
                    <a:bodyPr/>
                    <a:lstStyle/>
                    <a:p>
                      <a:pPr algn="ctr"/>
                      <a:r>
                        <a:rPr lang="en-GB" sz="1600" b="1" dirty="0">
                          <a:solidFill>
                            <a:schemeClr val="bg1"/>
                          </a:solidFill>
                          <a:latin typeface="+mn-lt"/>
                        </a:rPr>
                        <a:t>Target Profile</a:t>
                      </a:r>
                    </a:p>
                  </a:txBody>
                  <a:tcPr anchor="ctr"/>
                </a:tc>
                <a:tc>
                  <a:txBody>
                    <a:bodyPr/>
                    <a:lstStyle/>
                    <a:p>
                      <a:pPr algn="ctr"/>
                      <a:r>
                        <a:rPr lang="en-GB" sz="1600" b="1" dirty="0">
                          <a:solidFill>
                            <a:schemeClr val="bg1"/>
                          </a:solidFill>
                          <a:latin typeface="+mn-lt"/>
                        </a:rPr>
                        <a:t>Phys Props</a:t>
                      </a:r>
                    </a:p>
                  </a:txBody>
                  <a:tcPr anchor="ctr"/>
                </a:tc>
                <a:extLst>
                  <a:ext uri="{0D108BD9-81ED-4DB2-BD59-A6C34878D82A}">
                    <a16:rowId xmlns:a16="http://schemas.microsoft.com/office/drawing/2014/main" val="524745634"/>
                  </a:ext>
                </a:extLst>
              </a:tr>
              <a:tr h="360707">
                <a:tc>
                  <a:txBody>
                    <a:bodyPr/>
                    <a:lstStyle>
                      <a:lvl1pPr marL="0" algn="l" defTabSz="914400" rtl="0" eaLnBrk="1" latinLnBrk="0" hangingPunct="1">
                        <a:defRPr sz="1800" b="1" kern="1200">
                          <a:solidFill>
                            <a:schemeClr val="lt1"/>
                          </a:solidFill>
                          <a:latin typeface="Avenir Book"/>
                        </a:defRPr>
                      </a:lvl1pPr>
                      <a:lvl2pPr marL="457200" algn="l" defTabSz="914400" rtl="0" eaLnBrk="1" latinLnBrk="0" hangingPunct="1">
                        <a:defRPr sz="1800" b="1" kern="1200">
                          <a:solidFill>
                            <a:schemeClr val="lt1"/>
                          </a:solidFill>
                          <a:latin typeface="Avenir Book"/>
                        </a:defRPr>
                      </a:lvl2pPr>
                      <a:lvl3pPr marL="914400" algn="l" defTabSz="914400" rtl="0" eaLnBrk="1" latinLnBrk="0" hangingPunct="1">
                        <a:defRPr sz="1800" b="1" kern="1200">
                          <a:solidFill>
                            <a:schemeClr val="lt1"/>
                          </a:solidFill>
                          <a:latin typeface="Avenir Book"/>
                        </a:defRPr>
                      </a:lvl3pPr>
                      <a:lvl4pPr marL="1371600" algn="l" defTabSz="914400" rtl="0" eaLnBrk="1" latinLnBrk="0" hangingPunct="1">
                        <a:defRPr sz="1800" b="1" kern="1200">
                          <a:solidFill>
                            <a:schemeClr val="lt1"/>
                          </a:solidFill>
                          <a:latin typeface="Avenir Book"/>
                        </a:defRPr>
                      </a:lvl4pPr>
                      <a:lvl5pPr marL="1828800" algn="l" defTabSz="914400" rtl="0" eaLnBrk="1" latinLnBrk="0" hangingPunct="1">
                        <a:defRPr sz="1800" b="1" kern="1200">
                          <a:solidFill>
                            <a:schemeClr val="lt1"/>
                          </a:solidFill>
                          <a:latin typeface="Avenir Book"/>
                        </a:defRPr>
                      </a:lvl5pPr>
                      <a:lvl6pPr marL="2286000" algn="l" defTabSz="914400" rtl="0" eaLnBrk="1" latinLnBrk="0" hangingPunct="1">
                        <a:defRPr sz="1800" b="1" kern="1200">
                          <a:solidFill>
                            <a:schemeClr val="lt1"/>
                          </a:solidFill>
                          <a:latin typeface="Avenir Book"/>
                        </a:defRPr>
                      </a:lvl6pPr>
                      <a:lvl7pPr marL="2743200" algn="l" defTabSz="914400" rtl="0" eaLnBrk="1" latinLnBrk="0" hangingPunct="1">
                        <a:defRPr sz="1800" b="1" kern="1200">
                          <a:solidFill>
                            <a:schemeClr val="lt1"/>
                          </a:solidFill>
                          <a:latin typeface="Avenir Book"/>
                        </a:defRPr>
                      </a:lvl7pPr>
                      <a:lvl8pPr marL="3200400" algn="l" defTabSz="914400" rtl="0" eaLnBrk="1" latinLnBrk="0" hangingPunct="1">
                        <a:defRPr sz="1800" b="1" kern="1200">
                          <a:solidFill>
                            <a:schemeClr val="lt1"/>
                          </a:solidFill>
                          <a:latin typeface="Avenir Book"/>
                        </a:defRPr>
                      </a:lvl8pPr>
                      <a:lvl9pPr marL="3657600" algn="l" defTabSz="914400" rtl="0" eaLnBrk="1" latinLnBrk="0" hangingPunct="1">
                        <a:defRPr sz="1800" b="1" kern="1200">
                          <a:solidFill>
                            <a:schemeClr val="lt1"/>
                          </a:solidFill>
                          <a:latin typeface="Avenir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mn-lt"/>
                        </a:rPr>
                        <a:t>HPK1 IC</a:t>
                      </a:r>
                      <a:r>
                        <a:rPr lang="en-GB" sz="1600" b="0" baseline="-25000" dirty="0">
                          <a:solidFill>
                            <a:schemeClr val="tx1"/>
                          </a:solidFill>
                          <a:latin typeface="+mn-lt"/>
                        </a:rPr>
                        <a:t>50</a:t>
                      </a:r>
                      <a:r>
                        <a:rPr lang="en-GB" sz="1600" b="0" baseline="0" dirty="0">
                          <a:solidFill>
                            <a:schemeClr val="tx1"/>
                          </a:solidFill>
                          <a:latin typeface="+mn-lt"/>
                        </a:rPr>
                        <a:t> 1mM ATP (</a:t>
                      </a:r>
                      <a:r>
                        <a:rPr lang="en-GB" sz="1600" b="0" baseline="0" dirty="0" err="1">
                          <a:solidFill>
                            <a:schemeClr val="tx1"/>
                          </a:solidFill>
                          <a:latin typeface="+mn-lt"/>
                        </a:rPr>
                        <a:t>nM</a:t>
                      </a:r>
                      <a:r>
                        <a:rPr lang="en-GB" sz="1600" b="0" baseline="0" dirty="0">
                          <a:solidFill>
                            <a:schemeClr val="tx1"/>
                          </a:solidFill>
                          <a:latin typeface="+mn-lt"/>
                        </a:rPr>
                        <a:t>)</a:t>
                      </a:r>
                      <a:endParaRPr lang="en-GB" sz="1600" b="0" dirty="0">
                        <a:solidFill>
                          <a:schemeClr val="tx1"/>
                        </a:solidFill>
                        <a:latin typeface="+mn-lt"/>
                      </a:endParaRPr>
                    </a:p>
                  </a:txBody>
                  <a:tcPr anchor="ctr"/>
                </a:tc>
                <a:tc>
                  <a:txBody>
                    <a:bodyPr/>
                    <a:lstStyle>
                      <a:lvl1pPr marL="0" algn="l" defTabSz="914400" rtl="0" eaLnBrk="1" latinLnBrk="0" hangingPunct="1">
                        <a:defRPr sz="1800" b="1" kern="1200">
                          <a:solidFill>
                            <a:schemeClr val="lt1"/>
                          </a:solidFill>
                          <a:latin typeface="Avenir Book"/>
                        </a:defRPr>
                      </a:lvl1pPr>
                      <a:lvl2pPr marL="457200" algn="l" defTabSz="914400" rtl="0" eaLnBrk="1" latinLnBrk="0" hangingPunct="1">
                        <a:defRPr sz="1800" b="1" kern="1200">
                          <a:solidFill>
                            <a:schemeClr val="lt1"/>
                          </a:solidFill>
                          <a:latin typeface="Avenir Book"/>
                        </a:defRPr>
                      </a:lvl2pPr>
                      <a:lvl3pPr marL="914400" algn="l" defTabSz="914400" rtl="0" eaLnBrk="1" latinLnBrk="0" hangingPunct="1">
                        <a:defRPr sz="1800" b="1" kern="1200">
                          <a:solidFill>
                            <a:schemeClr val="lt1"/>
                          </a:solidFill>
                          <a:latin typeface="Avenir Book"/>
                        </a:defRPr>
                      </a:lvl3pPr>
                      <a:lvl4pPr marL="1371600" algn="l" defTabSz="914400" rtl="0" eaLnBrk="1" latinLnBrk="0" hangingPunct="1">
                        <a:defRPr sz="1800" b="1" kern="1200">
                          <a:solidFill>
                            <a:schemeClr val="lt1"/>
                          </a:solidFill>
                          <a:latin typeface="Avenir Book"/>
                        </a:defRPr>
                      </a:lvl4pPr>
                      <a:lvl5pPr marL="1828800" algn="l" defTabSz="914400" rtl="0" eaLnBrk="1" latinLnBrk="0" hangingPunct="1">
                        <a:defRPr sz="1800" b="1" kern="1200">
                          <a:solidFill>
                            <a:schemeClr val="lt1"/>
                          </a:solidFill>
                          <a:latin typeface="Avenir Book"/>
                        </a:defRPr>
                      </a:lvl5pPr>
                      <a:lvl6pPr marL="2286000" algn="l" defTabSz="914400" rtl="0" eaLnBrk="1" latinLnBrk="0" hangingPunct="1">
                        <a:defRPr sz="1800" b="1" kern="1200">
                          <a:solidFill>
                            <a:schemeClr val="lt1"/>
                          </a:solidFill>
                          <a:latin typeface="Avenir Book"/>
                        </a:defRPr>
                      </a:lvl6pPr>
                      <a:lvl7pPr marL="2743200" algn="l" defTabSz="914400" rtl="0" eaLnBrk="1" latinLnBrk="0" hangingPunct="1">
                        <a:defRPr sz="1800" b="1" kern="1200">
                          <a:solidFill>
                            <a:schemeClr val="lt1"/>
                          </a:solidFill>
                          <a:latin typeface="Avenir Book"/>
                        </a:defRPr>
                      </a:lvl7pPr>
                      <a:lvl8pPr marL="3200400" algn="l" defTabSz="914400" rtl="0" eaLnBrk="1" latinLnBrk="0" hangingPunct="1">
                        <a:defRPr sz="1800" b="1" kern="1200">
                          <a:solidFill>
                            <a:schemeClr val="lt1"/>
                          </a:solidFill>
                          <a:latin typeface="Avenir Book"/>
                        </a:defRPr>
                      </a:lvl8pPr>
                      <a:lvl9pPr marL="3657600" algn="l" defTabSz="914400" rtl="0" eaLnBrk="1" latinLnBrk="0" hangingPunct="1">
                        <a:defRPr sz="1800" b="1" kern="1200">
                          <a:solidFill>
                            <a:schemeClr val="lt1"/>
                          </a:solidFill>
                          <a:latin typeface="Avenir Book"/>
                        </a:defRPr>
                      </a:lvl9pPr>
                    </a:lstStyle>
                    <a:p>
                      <a:pPr algn="ctr"/>
                      <a:r>
                        <a:rPr lang="en-GB" sz="1600" b="0" dirty="0">
                          <a:solidFill>
                            <a:schemeClr val="tx1"/>
                          </a:solidFill>
                          <a:latin typeface="+mn-lt"/>
                        </a:rPr>
                        <a:t>&lt;1 </a:t>
                      </a:r>
                    </a:p>
                  </a:txBody>
                  <a:tcPr anchor="ctr"/>
                </a:tc>
                <a:tc>
                  <a:txBody>
                    <a:bodyPr/>
                    <a:lstStyle/>
                    <a:p>
                      <a:endParaRPr lang="en-US" dirty="0"/>
                    </a:p>
                  </a:txBody>
                  <a:tcPr/>
                </a:tc>
                <a:extLst>
                  <a:ext uri="{0D108BD9-81ED-4DB2-BD59-A6C34878D82A}">
                    <a16:rowId xmlns:a16="http://schemas.microsoft.com/office/drawing/2014/main" val="1102919937"/>
                  </a:ext>
                </a:extLst>
              </a:tr>
              <a:tr h="360707">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mn-lt"/>
                        </a:rPr>
                        <a:t>HPK1</a:t>
                      </a:r>
                      <a:r>
                        <a:rPr lang="en-GB" sz="1600" b="0" baseline="0" dirty="0">
                          <a:latin typeface="+mn-lt"/>
                        </a:rPr>
                        <a:t> cell IC</a:t>
                      </a:r>
                      <a:r>
                        <a:rPr lang="en-GB" sz="1600" b="0" baseline="-25000" dirty="0">
                          <a:latin typeface="+mn-lt"/>
                        </a:rPr>
                        <a:t>50</a:t>
                      </a:r>
                      <a:r>
                        <a:rPr lang="en-GB" sz="1600" b="0" baseline="0" dirty="0">
                          <a:latin typeface="+mn-lt"/>
                        </a:rPr>
                        <a:t> (</a:t>
                      </a:r>
                      <a:r>
                        <a:rPr lang="en-GB" sz="1600" b="0" baseline="0" dirty="0" err="1">
                          <a:latin typeface="+mn-lt"/>
                        </a:rPr>
                        <a:t>nM</a:t>
                      </a:r>
                      <a:r>
                        <a:rPr lang="en-GB" sz="1600" b="0" baseline="0" dirty="0">
                          <a:latin typeface="+mn-lt"/>
                        </a:rPr>
                        <a:t>)</a:t>
                      </a:r>
                      <a:endParaRPr lang="en-GB" sz="1600" b="0" dirty="0">
                        <a:latin typeface="+mn-lt"/>
                      </a:endParaRPr>
                    </a:p>
                  </a:txBody>
                  <a:tcPr anchor="ctr"/>
                </a:tc>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algn="ctr"/>
                      <a:r>
                        <a:rPr lang="en-GB" sz="1600" b="0">
                          <a:solidFill>
                            <a:schemeClr val="tx1"/>
                          </a:solidFill>
                          <a:latin typeface="+mn-lt"/>
                        </a:rPr>
                        <a:t>&lt; 50</a:t>
                      </a:r>
                    </a:p>
                  </a:txBody>
                  <a:tcPr anchor="ctr"/>
                </a:tc>
                <a:tc>
                  <a:txBody>
                    <a:bodyPr/>
                    <a:lstStyle/>
                    <a:p>
                      <a:endParaRPr lang="en-US" dirty="0"/>
                    </a:p>
                  </a:txBody>
                  <a:tcPr/>
                </a:tc>
                <a:extLst>
                  <a:ext uri="{0D108BD9-81ED-4DB2-BD59-A6C34878D82A}">
                    <a16:rowId xmlns:a16="http://schemas.microsoft.com/office/drawing/2014/main" val="2602964807"/>
                  </a:ext>
                </a:extLst>
              </a:tr>
              <a:tr h="360707">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mn-lt"/>
                        </a:rPr>
                        <a:t>GLK selectivity fold</a:t>
                      </a:r>
                    </a:p>
                  </a:txBody>
                  <a:tcPr anchor="ctr"/>
                </a:tc>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algn="ctr"/>
                      <a:r>
                        <a:rPr lang="en-GB" sz="1600" b="0">
                          <a:solidFill>
                            <a:schemeClr val="tx1"/>
                          </a:solidFill>
                          <a:latin typeface="+mn-lt"/>
                        </a:rPr>
                        <a:t>&gt; 100 </a:t>
                      </a:r>
                    </a:p>
                  </a:txBody>
                  <a:tcPr anchor="ctr"/>
                </a:tc>
                <a:tc>
                  <a:txBody>
                    <a:bodyPr/>
                    <a:lstStyle/>
                    <a:p>
                      <a:endParaRPr lang="en-US"/>
                    </a:p>
                  </a:txBody>
                  <a:tcPr/>
                </a:tc>
                <a:extLst>
                  <a:ext uri="{0D108BD9-81ED-4DB2-BD59-A6C34878D82A}">
                    <a16:rowId xmlns:a16="http://schemas.microsoft.com/office/drawing/2014/main" val="661139593"/>
                  </a:ext>
                </a:extLst>
              </a:tr>
              <a:tr h="360707">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err="1">
                          <a:latin typeface="+mn-lt"/>
                        </a:rPr>
                        <a:t>pK</a:t>
                      </a:r>
                      <a:r>
                        <a:rPr lang="en-GB" sz="1600" b="0" kern="1200" baseline="-25000" dirty="0" err="1">
                          <a:solidFill>
                            <a:schemeClr val="tx1"/>
                          </a:solidFill>
                          <a:latin typeface="Avenir Book"/>
                          <a:ea typeface="+mn-ea"/>
                          <a:cs typeface="+mn-cs"/>
                        </a:rPr>
                        <a:t>A</a:t>
                      </a:r>
                      <a:endParaRPr lang="en-GB" sz="1600" b="0" kern="1200" baseline="-25000" dirty="0">
                        <a:solidFill>
                          <a:schemeClr val="tx1"/>
                        </a:solidFill>
                        <a:latin typeface="Avenir Book"/>
                        <a:ea typeface="+mn-ea"/>
                        <a:cs typeface="+mn-cs"/>
                      </a:endParaRPr>
                    </a:p>
                  </a:txBody>
                  <a:tcPr anchor="ctr"/>
                </a:tc>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algn="ctr"/>
                      <a:r>
                        <a:rPr lang="en-GB" sz="1600" b="0" dirty="0">
                          <a:solidFill>
                            <a:schemeClr val="tx1"/>
                          </a:solidFill>
                          <a:latin typeface="+mn-lt"/>
                        </a:rPr>
                        <a:t>&gt; 7.5</a:t>
                      </a:r>
                    </a:p>
                  </a:txBody>
                  <a:tcPr anchor="ctr"/>
                </a:tc>
                <a:tc>
                  <a:txBody>
                    <a:bodyPr/>
                    <a:lstStyle/>
                    <a:p>
                      <a:pPr algn="ctr"/>
                      <a:r>
                        <a:rPr lang="en-GB" sz="1600" b="0" dirty="0">
                          <a:solidFill>
                            <a:schemeClr val="tx1"/>
                          </a:solidFill>
                          <a:highlight>
                            <a:srgbClr val="CAE8AA"/>
                          </a:highlight>
                          <a:latin typeface="+mn-lt"/>
                        </a:rPr>
                        <a:t>Basic amine</a:t>
                      </a:r>
                    </a:p>
                  </a:txBody>
                  <a:tcPr anchor="ctr"/>
                </a:tc>
                <a:extLst>
                  <a:ext uri="{0D108BD9-81ED-4DB2-BD59-A6C34878D82A}">
                    <a16:rowId xmlns:a16="http://schemas.microsoft.com/office/drawing/2014/main" val="2310290167"/>
                  </a:ext>
                </a:extLst>
              </a:tr>
              <a:tr h="360707">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err="1">
                          <a:latin typeface="+mn-lt"/>
                        </a:rPr>
                        <a:t>hPPB</a:t>
                      </a:r>
                      <a:r>
                        <a:rPr lang="en-GB" sz="1600" b="0" dirty="0">
                          <a:latin typeface="+mn-lt"/>
                        </a:rPr>
                        <a:t> (fu) %</a:t>
                      </a:r>
                    </a:p>
                  </a:txBody>
                  <a:tcPr anchor="ctr"/>
                </a:tc>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algn="ctr"/>
                      <a:r>
                        <a:rPr lang="en-GB" sz="1600" b="0" u="none" dirty="0">
                          <a:solidFill>
                            <a:schemeClr val="tx1"/>
                          </a:solidFill>
                          <a:latin typeface="+mn-lt"/>
                        </a:rPr>
                        <a:t>measurable</a:t>
                      </a:r>
                    </a:p>
                  </a:txBody>
                  <a:tcPr anchor="ctr"/>
                </a:tc>
                <a:tc>
                  <a:txBody>
                    <a:bodyPr/>
                    <a:lstStyle/>
                    <a:p>
                      <a:pPr algn="ctr"/>
                      <a:r>
                        <a:rPr lang="en-GB" sz="1600" b="0" dirty="0" err="1">
                          <a:solidFill>
                            <a:schemeClr val="tx1"/>
                          </a:solidFill>
                          <a:highlight>
                            <a:srgbClr val="CAE8AA"/>
                          </a:highlight>
                          <a:latin typeface="+mn-lt"/>
                        </a:rPr>
                        <a:t>cLog</a:t>
                      </a:r>
                      <a:r>
                        <a:rPr lang="en-GB" sz="1600" b="0" dirty="0">
                          <a:solidFill>
                            <a:schemeClr val="tx1"/>
                          </a:solidFill>
                          <a:highlight>
                            <a:srgbClr val="CAE8AA"/>
                          </a:highlight>
                          <a:latin typeface="+mn-lt"/>
                        </a:rPr>
                        <a:t> P &lt; 3 </a:t>
                      </a:r>
                    </a:p>
                  </a:txBody>
                  <a:tcPr anchor="ctr"/>
                </a:tc>
                <a:extLst>
                  <a:ext uri="{0D108BD9-81ED-4DB2-BD59-A6C34878D82A}">
                    <a16:rowId xmlns:a16="http://schemas.microsoft.com/office/drawing/2014/main" val="191029125"/>
                  </a:ext>
                </a:extLst>
              </a:tr>
              <a:tr h="360707">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mn-lt"/>
                        </a:rPr>
                        <a:t>HLM Cl (mL/min/kg)</a:t>
                      </a:r>
                    </a:p>
                  </a:txBody>
                  <a:tcPr anchor="ctr"/>
                </a:tc>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algn="ctr"/>
                      <a:r>
                        <a:rPr lang="en-GB" sz="1600" b="0" u="sng">
                          <a:solidFill>
                            <a:schemeClr val="tx1"/>
                          </a:solidFill>
                          <a:latin typeface="+mn-lt"/>
                        </a:rPr>
                        <a:t>&lt;</a:t>
                      </a:r>
                      <a:r>
                        <a:rPr lang="en-GB" sz="1600" b="0">
                          <a:solidFill>
                            <a:schemeClr val="tx1"/>
                          </a:solidFill>
                          <a:latin typeface="+mn-lt"/>
                        </a:rPr>
                        <a:t> 12 </a:t>
                      </a:r>
                    </a:p>
                  </a:txBody>
                  <a:tcPr anchor="ctr"/>
                </a:tc>
                <a:tc>
                  <a:txBody>
                    <a:bodyPr/>
                    <a:lstStyle/>
                    <a:p>
                      <a:pPr algn="ctr"/>
                      <a:endParaRPr lang="en-GB" sz="1600" b="0" dirty="0">
                        <a:solidFill>
                          <a:schemeClr val="tx1"/>
                        </a:solidFill>
                        <a:latin typeface="+mn-lt"/>
                      </a:endParaRPr>
                    </a:p>
                  </a:txBody>
                  <a:tcPr anchor="ctr"/>
                </a:tc>
                <a:extLst>
                  <a:ext uri="{0D108BD9-81ED-4DB2-BD59-A6C34878D82A}">
                    <a16:rowId xmlns:a16="http://schemas.microsoft.com/office/drawing/2014/main" val="774918987"/>
                  </a:ext>
                </a:extLst>
              </a:tr>
              <a:tr h="563295">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mn-lt"/>
                        </a:rPr>
                        <a:t>MDCK Permeability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mn-lt"/>
                        </a:rPr>
                        <a:t>A-B (10</a:t>
                      </a:r>
                      <a:r>
                        <a:rPr lang="en-GB" sz="1600" b="0" baseline="30000" dirty="0">
                          <a:latin typeface="+mn-lt"/>
                        </a:rPr>
                        <a:t>-6</a:t>
                      </a:r>
                      <a:r>
                        <a:rPr lang="en-GB" sz="1600" b="0" dirty="0">
                          <a:latin typeface="+mn-lt"/>
                        </a:rPr>
                        <a:t> cm/s)</a:t>
                      </a:r>
                    </a:p>
                  </a:txBody>
                  <a:tcPr anchor="ctr"/>
                </a:tc>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algn="ctr"/>
                      <a:r>
                        <a:rPr lang="en-GB" sz="1600" b="0" u="sng" dirty="0">
                          <a:solidFill>
                            <a:schemeClr val="tx1"/>
                          </a:solidFill>
                          <a:latin typeface="+mn-lt"/>
                        </a:rPr>
                        <a:t>&gt;</a:t>
                      </a:r>
                      <a:r>
                        <a:rPr lang="en-GB" sz="1600" b="0" dirty="0">
                          <a:solidFill>
                            <a:schemeClr val="tx1"/>
                          </a:solidFill>
                          <a:latin typeface="+mn-lt"/>
                        </a:rPr>
                        <a:t> 15</a:t>
                      </a:r>
                    </a:p>
                  </a:txBody>
                  <a:tcPr anchor="ctr"/>
                </a:tc>
                <a:tc>
                  <a:txBody>
                    <a:bodyPr/>
                    <a:lstStyle/>
                    <a:p>
                      <a:pPr algn="ctr"/>
                      <a:r>
                        <a:rPr lang="en-GB" sz="1600" b="0" dirty="0">
                          <a:solidFill>
                            <a:schemeClr val="tx1"/>
                          </a:solidFill>
                          <a:highlight>
                            <a:srgbClr val="CAE8AA"/>
                          </a:highlight>
                          <a:latin typeface="+mn-lt"/>
                        </a:rPr>
                        <a:t>HBD </a:t>
                      </a:r>
                      <a:r>
                        <a:rPr lang="en-GB" sz="1600" b="0" u="sng" dirty="0">
                          <a:solidFill>
                            <a:schemeClr val="tx1"/>
                          </a:solidFill>
                          <a:highlight>
                            <a:srgbClr val="CAE8AA"/>
                          </a:highlight>
                          <a:latin typeface="+mn-lt"/>
                        </a:rPr>
                        <a:t>&lt;</a:t>
                      </a:r>
                      <a:r>
                        <a:rPr lang="en-GB" sz="1600" b="0" dirty="0">
                          <a:solidFill>
                            <a:schemeClr val="tx1"/>
                          </a:solidFill>
                          <a:highlight>
                            <a:srgbClr val="CAE8AA"/>
                          </a:highlight>
                          <a:latin typeface="+mn-lt"/>
                        </a:rPr>
                        <a:t> 2 </a:t>
                      </a:r>
                    </a:p>
                  </a:txBody>
                  <a:tcPr anchor="ctr"/>
                </a:tc>
                <a:extLst>
                  <a:ext uri="{0D108BD9-81ED-4DB2-BD59-A6C34878D82A}">
                    <a16:rowId xmlns:a16="http://schemas.microsoft.com/office/drawing/2014/main" val="4067008503"/>
                  </a:ext>
                </a:extLst>
              </a:tr>
              <a:tr h="563295">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mn-lt"/>
                        </a:rPr>
                        <a:t>Volume of Distribution </a:t>
                      </a:r>
                      <a:r>
                        <a:rPr lang="en-GB" sz="1600" b="0" dirty="0" err="1">
                          <a:latin typeface="+mn-lt"/>
                        </a:rPr>
                        <a:t>Vss</a:t>
                      </a:r>
                      <a:r>
                        <a:rPr lang="en-GB" sz="1600" b="0" baseline="-25000" dirty="0">
                          <a:latin typeface="+mn-lt"/>
                        </a:rPr>
                        <a:t> </a:t>
                      </a:r>
                      <a:r>
                        <a:rPr lang="en-GB" sz="1600" b="0" baseline="0" dirty="0">
                          <a:latin typeface="+mn-lt"/>
                        </a:rPr>
                        <a:t>L/kg</a:t>
                      </a:r>
                    </a:p>
                  </a:txBody>
                  <a:tcPr anchor="ctr"/>
                </a:tc>
                <a:tc>
                  <a:txBody>
                    <a:bodyPr/>
                    <a:lstStyle>
                      <a:lvl1pPr marL="0" algn="l" defTabSz="914400" rtl="0" eaLnBrk="1" latinLnBrk="0" hangingPunct="1">
                        <a:defRPr sz="1800" kern="1200">
                          <a:solidFill>
                            <a:schemeClr val="dk1"/>
                          </a:solidFill>
                          <a:latin typeface="Avenir Book"/>
                        </a:defRPr>
                      </a:lvl1pPr>
                      <a:lvl2pPr marL="457200" algn="l" defTabSz="914400" rtl="0" eaLnBrk="1" latinLnBrk="0" hangingPunct="1">
                        <a:defRPr sz="1800" kern="1200">
                          <a:solidFill>
                            <a:schemeClr val="dk1"/>
                          </a:solidFill>
                          <a:latin typeface="Avenir Book"/>
                        </a:defRPr>
                      </a:lvl2pPr>
                      <a:lvl3pPr marL="914400" algn="l" defTabSz="914400" rtl="0" eaLnBrk="1" latinLnBrk="0" hangingPunct="1">
                        <a:defRPr sz="1800" kern="1200">
                          <a:solidFill>
                            <a:schemeClr val="dk1"/>
                          </a:solidFill>
                          <a:latin typeface="Avenir Book"/>
                        </a:defRPr>
                      </a:lvl3pPr>
                      <a:lvl4pPr marL="1371600" algn="l" defTabSz="914400" rtl="0" eaLnBrk="1" latinLnBrk="0" hangingPunct="1">
                        <a:defRPr sz="1800" kern="1200">
                          <a:solidFill>
                            <a:schemeClr val="dk1"/>
                          </a:solidFill>
                          <a:latin typeface="Avenir Book"/>
                        </a:defRPr>
                      </a:lvl4pPr>
                      <a:lvl5pPr marL="1828800" algn="l" defTabSz="914400" rtl="0" eaLnBrk="1" latinLnBrk="0" hangingPunct="1">
                        <a:defRPr sz="1800" kern="1200">
                          <a:solidFill>
                            <a:schemeClr val="dk1"/>
                          </a:solidFill>
                          <a:latin typeface="Avenir Book"/>
                        </a:defRPr>
                      </a:lvl5pPr>
                      <a:lvl6pPr marL="2286000" algn="l" defTabSz="914400" rtl="0" eaLnBrk="1" latinLnBrk="0" hangingPunct="1">
                        <a:defRPr sz="1800" kern="1200">
                          <a:solidFill>
                            <a:schemeClr val="dk1"/>
                          </a:solidFill>
                          <a:latin typeface="Avenir Book"/>
                        </a:defRPr>
                      </a:lvl6pPr>
                      <a:lvl7pPr marL="2743200" algn="l" defTabSz="914400" rtl="0" eaLnBrk="1" latinLnBrk="0" hangingPunct="1">
                        <a:defRPr sz="1800" kern="1200">
                          <a:solidFill>
                            <a:schemeClr val="dk1"/>
                          </a:solidFill>
                          <a:latin typeface="Avenir Book"/>
                        </a:defRPr>
                      </a:lvl7pPr>
                      <a:lvl8pPr marL="3200400" algn="l" defTabSz="914400" rtl="0" eaLnBrk="1" latinLnBrk="0" hangingPunct="1">
                        <a:defRPr sz="1800" kern="1200">
                          <a:solidFill>
                            <a:schemeClr val="dk1"/>
                          </a:solidFill>
                          <a:latin typeface="Avenir Book"/>
                        </a:defRPr>
                      </a:lvl8pPr>
                      <a:lvl9pPr marL="3657600" algn="l" defTabSz="914400" rtl="0" eaLnBrk="1" latinLnBrk="0" hangingPunct="1">
                        <a:defRPr sz="1800" kern="1200">
                          <a:solidFill>
                            <a:schemeClr val="dk1"/>
                          </a:solidFill>
                          <a:latin typeface="Avenir Book"/>
                        </a:defRPr>
                      </a:lvl9pPr>
                    </a:lstStyle>
                    <a:p>
                      <a:pPr algn="ctr"/>
                      <a:r>
                        <a:rPr lang="en-GB" sz="1600" b="0" dirty="0">
                          <a:solidFill>
                            <a:schemeClr val="tx1"/>
                          </a:solidFill>
                          <a:latin typeface="+mn-lt"/>
                        </a:rPr>
                        <a:t>&gt; 5 </a:t>
                      </a:r>
                    </a:p>
                  </a:txBody>
                  <a:tcPr anchor="ctr"/>
                </a:tc>
                <a:tc>
                  <a:txBody>
                    <a:bodyPr/>
                    <a:lstStyle/>
                    <a:p>
                      <a:pPr algn="ctr"/>
                      <a:r>
                        <a:rPr lang="en-GB" sz="1600" b="0" dirty="0" err="1">
                          <a:solidFill>
                            <a:schemeClr val="tx1"/>
                          </a:solidFill>
                          <a:highlight>
                            <a:srgbClr val="CAE8AA"/>
                          </a:highlight>
                          <a:latin typeface="+mn-lt"/>
                        </a:rPr>
                        <a:t>pKA</a:t>
                      </a:r>
                      <a:r>
                        <a:rPr lang="en-GB" sz="1600" b="0" dirty="0">
                          <a:solidFill>
                            <a:schemeClr val="tx1"/>
                          </a:solidFill>
                          <a:highlight>
                            <a:srgbClr val="CAE8AA"/>
                          </a:highlight>
                          <a:latin typeface="+mn-lt"/>
                        </a:rPr>
                        <a:t> &gt; 7.5</a:t>
                      </a:r>
                    </a:p>
                  </a:txBody>
                  <a:tcPr anchor="ctr"/>
                </a:tc>
                <a:extLst>
                  <a:ext uri="{0D108BD9-81ED-4DB2-BD59-A6C34878D82A}">
                    <a16:rowId xmlns:a16="http://schemas.microsoft.com/office/drawing/2014/main" val="3892502268"/>
                  </a:ext>
                </a:extLst>
              </a:tr>
            </a:tbl>
          </a:graphicData>
        </a:graphic>
      </p:graphicFrame>
      <p:sp>
        <p:nvSpPr>
          <p:cNvPr id="7" name="TextBox 6">
            <a:extLst>
              <a:ext uri="{FF2B5EF4-FFF2-40B4-BE49-F238E27FC236}">
                <a16:creationId xmlns:a16="http://schemas.microsoft.com/office/drawing/2014/main" id="{211B51DA-55A2-A4C8-AF52-2097DE132472}"/>
              </a:ext>
            </a:extLst>
          </p:cNvPr>
          <p:cNvSpPr txBox="1"/>
          <p:nvPr/>
        </p:nvSpPr>
        <p:spPr>
          <a:xfrm>
            <a:off x="7415819" y="2531642"/>
            <a:ext cx="338554" cy="369332"/>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197494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5" grpId="0" animBg="1"/>
      <p:bldP spid="19" grpId="0" animBg="1"/>
      <p:bldP spid="21" grpId="0" animBg="1"/>
      <p:bldP spid="22" grpId="0" animBg="1"/>
      <p:bldP spid="23" grpId="0" animBg="1"/>
      <p:bldP spid="24" grpId="0" animBg="1"/>
      <p:bldP spid="28" grpId="0" animBg="1"/>
      <p:bldP spid="4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4B8E1C9E-DE7A-1A8A-37EF-D5067006EEBB}"/>
              </a:ext>
            </a:extLst>
          </p:cNvPr>
          <p:cNvSpPr txBox="1">
            <a:spLocks/>
          </p:cNvSpPr>
          <p:nvPr/>
        </p:nvSpPr>
        <p:spPr>
          <a:xfrm>
            <a:off x="176328" y="89130"/>
            <a:ext cx="11793999" cy="529493"/>
          </a:xfrm>
          <a:prstGeom prst="rect">
            <a:avLst/>
          </a:prstGeom>
        </p:spPr>
        <p:txBody>
          <a:bodyPr/>
          <a:lstStyle>
            <a:lvl1pPr algn="l" defTabSz="914400" rtl="0" eaLnBrk="1" latinLnBrk="0" hangingPunct="1">
              <a:lnSpc>
                <a:spcPct val="100000"/>
              </a:lnSpc>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4974"/>
                </a:solidFill>
                <a:effectLst/>
                <a:uLnTx/>
                <a:uFillTx/>
                <a:latin typeface="Arial" panose="020B0604020202020204" pitchFamily="34" charset="0"/>
                <a:ea typeface="+mj-ea"/>
                <a:cs typeface="Arial" panose="020B0604020202020204" pitchFamily="34" charset="0"/>
              </a:rPr>
              <a:t>Medicinal Chemistry Strategy to ↑ </a:t>
            </a:r>
            <a:r>
              <a:rPr kumimoji="0" lang="en-US" sz="2400" b="0" i="0" u="none" strike="noStrike" kern="1200" cap="none" spc="0" normalizeH="0" baseline="0" noProof="0" dirty="0" err="1">
                <a:ln>
                  <a:noFill/>
                </a:ln>
                <a:solidFill>
                  <a:srgbClr val="004974"/>
                </a:solidFill>
                <a:effectLst/>
                <a:uLnTx/>
                <a:uFillTx/>
                <a:latin typeface="Arial" panose="020B0604020202020204" pitchFamily="34" charset="0"/>
                <a:ea typeface="+mj-ea"/>
                <a:cs typeface="Arial" panose="020B0604020202020204" pitchFamily="34" charset="0"/>
              </a:rPr>
              <a:t>Vd</a:t>
            </a:r>
            <a:r>
              <a:rPr kumimoji="0" lang="en-US" sz="2400" b="0" i="0" u="none" strike="noStrike" kern="1200" cap="none" spc="0" normalizeH="0" baseline="0" noProof="0" dirty="0">
                <a:ln>
                  <a:noFill/>
                </a:ln>
                <a:solidFill>
                  <a:srgbClr val="004974"/>
                </a:solidFill>
                <a:effectLst/>
                <a:uLnTx/>
                <a:uFillTx/>
                <a:latin typeface="Arial" panose="020B0604020202020204" pitchFamily="34" charset="0"/>
                <a:ea typeface="+mj-ea"/>
                <a:cs typeface="Arial" panose="020B0604020202020204" pitchFamily="34" charset="0"/>
              </a:rPr>
              <a:t> and T</a:t>
            </a:r>
            <a:r>
              <a:rPr kumimoji="0" lang="en-US" sz="2400" b="0" i="0" u="none" strike="noStrike" kern="1200" cap="none" spc="0" normalizeH="0" baseline="-25000" noProof="0" dirty="0">
                <a:ln>
                  <a:noFill/>
                </a:ln>
                <a:solidFill>
                  <a:srgbClr val="004974"/>
                </a:solidFill>
                <a:effectLst/>
                <a:uLnTx/>
                <a:uFillTx/>
                <a:latin typeface="Arial" panose="020B0604020202020204" pitchFamily="34" charset="0"/>
                <a:ea typeface="+mj-ea"/>
                <a:cs typeface="Arial" panose="020B0604020202020204" pitchFamily="34" charset="0"/>
              </a:rPr>
              <a:t>1/2</a:t>
            </a:r>
            <a:r>
              <a:rPr kumimoji="0" lang="en-US" sz="2400" b="0" i="0" u="none" strike="noStrike" kern="1200" cap="none" spc="0" normalizeH="0" baseline="0" noProof="0" dirty="0">
                <a:ln>
                  <a:noFill/>
                </a:ln>
                <a:solidFill>
                  <a:srgbClr val="004974"/>
                </a:solidFill>
                <a:effectLst/>
                <a:uLnTx/>
                <a:uFillTx/>
                <a:latin typeface="Arial" panose="020B0604020202020204" pitchFamily="34" charset="0"/>
                <a:ea typeface="+mj-ea"/>
                <a:cs typeface="Arial" panose="020B0604020202020204" pitchFamily="34" charset="0"/>
              </a:rPr>
              <a:t>: Add Basic </a:t>
            </a:r>
            <a:r>
              <a:rPr kumimoji="0" lang="en-US" sz="2400" b="0" i="0" u="none" strike="noStrike" kern="1200" cap="none" spc="0" normalizeH="0" baseline="0" noProof="0" dirty="0">
                <a:ln>
                  <a:noFill/>
                </a:ln>
                <a:solidFill>
                  <a:srgbClr val="004974"/>
                </a:solidFill>
                <a:effectLst/>
                <a:uLnTx/>
                <a:uFillTx/>
                <a:latin typeface="Arial"/>
                <a:ea typeface="+mj-ea"/>
                <a:cs typeface="Arial" panose="020B0604020202020204" pitchFamily="34" charset="0"/>
              </a:rPr>
              <a:t>Amine while Maintaining P</a:t>
            </a:r>
            <a:r>
              <a:rPr kumimoji="0" lang="en-US" sz="2400" b="0" i="0" u="none" strike="noStrike" kern="1200" cap="none" spc="0" normalizeH="0" baseline="0" noProof="0" dirty="0" err="1">
                <a:ln>
                  <a:noFill/>
                </a:ln>
                <a:solidFill>
                  <a:srgbClr val="004974"/>
                </a:solidFill>
                <a:effectLst/>
                <a:uLnTx/>
                <a:uFillTx/>
                <a:latin typeface="Arial"/>
                <a:ea typeface="+mj-ea"/>
                <a:cs typeface="Arial" panose="020B0604020202020204" pitchFamily="34" charset="0"/>
              </a:rPr>
              <a:t>otency</a:t>
            </a:r>
            <a:r>
              <a:rPr kumimoji="0" lang="en-US" sz="2400" b="0" i="0" u="none" strike="noStrike" kern="1200" cap="none" spc="0" normalizeH="0" baseline="0" noProof="0" dirty="0">
                <a:ln>
                  <a:noFill/>
                </a:ln>
                <a:solidFill>
                  <a:srgbClr val="004974"/>
                </a:solidFill>
                <a:effectLst/>
                <a:uLnTx/>
                <a:uFillTx/>
                <a:latin typeface="Arial"/>
                <a:ea typeface="+mj-ea"/>
                <a:cs typeface="Arial" panose="020B0604020202020204" pitchFamily="34" charset="0"/>
              </a:rPr>
              <a:t> and Selectivity</a:t>
            </a:r>
            <a:endParaRPr kumimoji="0" lang="en-US" sz="2400" b="0" i="0" u="none" strike="noStrike" kern="1200" cap="none" spc="0" normalizeH="0" baseline="0" noProof="0" dirty="0">
              <a:ln>
                <a:noFill/>
              </a:ln>
              <a:solidFill>
                <a:srgbClr val="004974"/>
              </a:solidFill>
              <a:effectLst/>
              <a:uLnTx/>
              <a:uFillTx/>
              <a:latin typeface="Arial" panose="020B0604020202020204" pitchFamily="34" charset="0"/>
              <a:ea typeface="+mj-ea"/>
              <a:cs typeface="Arial" panose="020B0604020202020204" pitchFamily="34" charset="0"/>
            </a:endParaRPr>
          </a:p>
        </p:txBody>
      </p:sp>
      <p:graphicFrame>
        <p:nvGraphicFramePr>
          <p:cNvPr id="5" name="Table 4">
            <a:extLst>
              <a:ext uri="{FF2B5EF4-FFF2-40B4-BE49-F238E27FC236}">
                <a16:creationId xmlns:a16="http://schemas.microsoft.com/office/drawing/2014/main" id="{96A98B68-B7BF-C4C0-6EB2-C4DA91CD115F}"/>
              </a:ext>
            </a:extLst>
          </p:cNvPr>
          <p:cNvGraphicFramePr>
            <a:graphicFrameLocks noGrp="1"/>
          </p:cNvGraphicFramePr>
          <p:nvPr>
            <p:extLst>
              <p:ext uri="{D42A27DB-BD31-4B8C-83A1-F6EECF244321}">
                <p14:modId xmlns:p14="http://schemas.microsoft.com/office/powerpoint/2010/main" val="1168989210"/>
              </p:ext>
            </p:extLst>
          </p:nvPr>
        </p:nvGraphicFramePr>
        <p:xfrm>
          <a:off x="250216" y="3074073"/>
          <a:ext cx="11572326" cy="1341120"/>
        </p:xfrm>
        <a:graphic>
          <a:graphicData uri="http://schemas.openxmlformats.org/drawingml/2006/table">
            <a:tbl>
              <a:tblPr firstRow="1" bandRow="1">
                <a:tableStyleId>{5C22544A-7EE6-4342-B048-85BDC9FD1C3A}</a:tableStyleId>
              </a:tblPr>
              <a:tblGrid>
                <a:gridCol w="2169708">
                  <a:extLst>
                    <a:ext uri="{9D8B030D-6E8A-4147-A177-3AD203B41FA5}">
                      <a16:colId xmlns:a16="http://schemas.microsoft.com/office/drawing/2014/main" val="752154016"/>
                    </a:ext>
                  </a:extLst>
                </a:gridCol>
                <a:gridCol w="1782619">
                  <a:extLst>
                    <a:ext uri="{9D8B030D-6E8A-4147-A177-3AD203B41FA5}">
                      <a16:colId xmlns:a16="http://schemas.microsoft.com/office/drawing/2014/main" val="3399541942"/>
                    </a:ext>
                  </a:extLst>
                </a:gridCol>
                <a:gridCol w="1911927">
                  <a:extLst>
                    <a:ext uri="{9D8B030D-6E8A-4147-A177-3AD203B41FA5}">
                      <a16:colId xmlns:a16="http://schemas.microsoft.com/office/drawing/2014/main" val="710292436"/>
                    </a:ext>
                  </a:extLst>
                </a:gridCol>
                <a:gridCol w="1948873">
                  <a:extLst>
                    <a:ext uri="{9D8B030D-6E8A-4147-A177-3AD203B41FA5}">
                      <a16:colId xmlns:a16="http://schemas.microsoft.com/office/drawing/2014/main" val="2265700506"/>
                    </a:ext>
                  </a:extLst>
                </a:gridCol>
                <a:gridCol w="1847272">
                  <a:extLst>
                    <a:ext uri="{9D8B030D-6E8A-4147-A177-3AD203B41FA5}">
                      <a16:colId xmlns:a16="http://schemas.microsoft.com/office/drawing/2014/main" val="2653796095"/>
                    </a:ext>
                  </a:extLst>
                </a:gridCol>
                <a:gridCol w="1911927">
                  <a:extLst>
                    <a:ext uri="{9D8B030D-6E8A-4147-A177-3AD203B41FA5}">
                      <a16:colId xmlns:a16="http://schemas.microsoft.com/office/drawing/2014/main" val="3749394730"/>
                    </a:ext>
                  </a:extLst>
                </a:gridCol>
              </a:tblGrid>
              <a:tr h="197349">
                <a:tc>
                  <a:txBody>
                    <a:bodyPr/>
                    <a:lstStyle/>
                    <a:p>
                      <a:pPr algn="ctr"/>
                      <a:r>
                        <a:rPr lang="en-US" sz="1600" dirty="0"/>
                        <a:t>Assay</a:t>
                      </a:r>
                    </a:p>
                  </a:txBody>
                  <a:tcPr/>
                </a:tc>
                <a:tc>
                  <a:txBody>
                    <a:bodyPr/>
                    <a:lstStyle/>
                    <a:p>
                      <a:pPr algn="ctr"/>
                      <a:r>
                        <a:rPr lang="en-US" sz="1600" dirty="0"/>
                        <a:t>23</a:t>
                      </a:r>
                    </a:p>
                  </a:txBody>
                  <a:tcPr/>
                </a:tc>
                <a:tc>
                  <a:txBody>
                    <a:bodyPr/>
                    <a:lstStyle/>
                    <a:p>
                      <a:pPr algn="ctr"/>
                      <a:r>
                        <a:rPr lang="en-US" sz="1600" dirty="0"/>
                        <a:t>24</a:t>
                      </a:r>
                    </a:p>
                  </a:txBody>
                  <a:tcPr/>
                </a:tc>
                <a:tc>
                  <a:txBody>
                    <a:bodyPr/>
                    <a:lstStyle/>
                    <a:p>
                      <a:pPr algn="ctr"/>
                      <a:r>
                        <a:rPr lang="en-US" sz="1600" dirty="0"/>
                        <a:t>25</a:t>
                      </a:r>
                    </a:p>
                  </a:txBody>
                  <a:tcPr/>
                </a:tc>
                <a:tc>
                  <a:txBody>
                    <a:bodyPr/>
                    <a:lstStyle/>
                    <a:p>
                      <a:pPr algn="ctr"/>
                      <a:r>
                        <a:rPr lang="en-US" sz="1600" dirty="0"/>
                        <a:t>Series 26</a:t>
                      </a:r>
                    </a:p>
                  </a:txBody>
                  <a:tcPr/>
                </a:tc>
                <a:tc>
                  <a:txBody>
                    <a:bodyPr/>
                    <a:lstStyle/>
                    <a:p>
                      <a:pPr algn="ctr"/>
                      <a:r>
                        <a:rPr lang="en-US" sz="1600" dirty="0"/>
                        <a:t>Series 27</a:t>
                      </a:r>
                    </a:p>
                  </a:txBody>
                  <a:tcPr/>
                </a:tc>
                <a:extLst>
                  <a:ext uri="{0D108BD9-81ED-4DB2-BD59-A6C34878D82A}">
                    <a16:rowId xmlns:a16="http://schemas.microsoft.com/office/drawing/2014/main" val="2162392312"/>
                  </a:ext>
                </a:extLst>
              </a:tr>
              <a:tr h="197349">
                <a:tc>
                  <a:txBody>
                    <a:bodyPr/>
                    <a:lstStyle/>
                    <a:p>
                      <a:pPr algn="ctr"/>
                      <a:r>
                        <a:rPr lang="en-US" sz="1600" dirty="0"/>
                        <a:t>HPK1</a:t>
                      </a:r>
                      <a:r>
                        <a:rPr lang="en-US" sz="1600" baseline="30000" dirty="0"/>
                        <a:t>a</a:t>
                      </a:r>
                      <a:r>
                        <a:rPr lang="en-US" sz="1600" dirty="0"/>
                        <a:t> IC</a:t>
                      </a:r>
                      <a:r>
                        <a:rPr lang="en-US" sz="1600" baseline="-25000" dirty="0"/>
                        <a:t>50</a:t>
                      </a:r>
                      <a:r>
                        <a:rPr lang="en-US" sz="1600" dirty="0"/>
                        <a:t> (</a:t>
                      </a:r>
                      <a:r>
                        <a:rPr lang="en-US" sz="1600" dirty="0" err="1"/>
                        <a:t>nM</a:t>
                      </a:r>
                      <a:r>
                        <a:rPr lang="en-US" sz="1600" dirty="0"/>
                        <a:t>)</a:t>
                      </a:r>
                    </a:p>
                  </a:txBody>
                  <a:tcPr/>
                </a:tc>
                <a:tc>
                  <a:txBody>
                    <a:bodyPr/>
                    <a:lstStyle/>
                    <a:p>
                      <a:pPr algn="ctr"/>
                      <a:r>
                        <a:rPr lang="en-US" sz="1600" dirty="0"/>
                        <a:t>2.4</a:t>
                      </a:r>
                    </a:p>
                  </a:txBody>
                  <a:tcPr/>
                </a:tc>
                <a:tc>
                  <a:txBody>
                    <a:bodyPr/>
                    <a:lstStyle/>
                    <a:p>
                      <a:pPr algn="ctr"/>
                      <a:r>
                        <a:rPr lang="en-US" sz="1600" dirty="0"/>
                        <a:t>336</a:t>
                      </a:r>
                    </a:p>
                  </a:txBody>
                  <a:tcPr/>
                </a:tc>
                <a:tc>
                  <a:txBody>
                    <a:bodyPr/>
                    <a:lstStyle/>
                    <a:p>
                      <a:pPr algn="ctr"/>
                      <a:r>
                        <a:rPr lang="en-US" sz="1600" dirty="0"/>
                        <a:t>174</a:t>
                      </a:r>
                    </a:p>
                  </a:txBody>
                  <a:tcPr/>
                </a:tc>
                <a:tc>
                  <a:txBody>
                    <a:bodyPr/>
                    <a:lstStyle/>
                    <a:p>
                      <a:pPr algn="ctr"/>
                      <a:r>
                        <a:rPr lang="en-US" sz="1600" dirty="0"/>
                        <a:t>&lt;10</a:t>
                      </a:r>
                    </a:p>
                  </a:txBody>
                  <a:tcPr/>
                </a:tc>
                <a:tc>
                  <a:txBody>
                    <a:bodyPr/>
                    <a:lstStyle/>
                    <a:p>
                      <a:pPr algn="ctr"/>
                      <a:r>
                        <a:rPr lang="en-US" sz="1600" b="1" dirty="0"/>
                        <a:t>&lt;10</a:t>
                      </a:r>
                    </a:p>
                  </a:txBody>
                  <a:tcPr/>
                </a:tc>
                <a:extLst>
                  <a:ext uri="{0D108BD9-81ED-4DB2-BD59-A6C34878D82A}">
                    <a16:rowId xmlns:a16="http://schemas.microsoft.com/office/drawing/2014/main" val="3090269299"/>
                  </a:ext>
                </a:extLst>
              </a:tr>
              <a:tr h="1973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GLK </a:t>
                      </a:r>
                      <a:r>
                        <a:rPr lang="en-US" sz="1600" dirty="0" err="1"/>
                        <a:t>Selectivity</a:t>
                      </a:r>
                      <a:r>
                        <a:rPr lang="en-US" sz="1600" baseline="30000" dirty="0" err="1"/>
                        <a:t>b</a:t>
                      </a:r>
                      <a:endParaRPr lang="en-US" sz="1600" dirty="0"/>
                    </a:p>
                  </a:txBody>
                  <a:tcPr/>
                </a:tc>
                <a:tc>
                  <a:txBody>
                    <a:bodyPr/>
                    <a:lstStyle/>
                    <a:p>
                      <a:pPr algn="ctr"/>
                      <a:r>
                        <a:rPr lang="en-US" sz="1600" dirty="0"/>
                        <a:t>498</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&gt;100</a:t>
                      </a:r>
                    </a:p>
                  </a:txBody>
                  <a:tcPr/>
                </a:tc>
                <a:tc>
                  <a:txBody>
                    <a:bodyPr/>
                    <a:lstStyle/>
                    <a:p>
                      <a:pPr algn="ctr"/>
                      <a:r>
                        <a:rPr lang="en-US" sz="1600" b="1" dirty="0"/>
                        <a:t>&gt;100</a:t>
                      </a:r>
                    </a:p>
                  </a:txBody>
                  <a:tcPr/>
                </a:tc>
                <a:extLst>
                  <a:ext uri="{0D108BD9-81ED-4DB2-BD59-A6C34878D82A}">
                    <a16:rowId xmlns:a16="http://schemas.microsoft.com/office/drawing/2014/main" val="1706162276"/>
                  </a:ext>
                </a:extLst>
              </a:tr>
              <a:tr h="1973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AChE</a:t>
                      </a:r>
                      <a:r>
                        <a:rPr lang="en-US" sz="1600" dirty="0"/>
                        <a:t> IC</a:t>
                      </a:r>
                      <a:r>
                        <a:rPr lang="en-US" sz="1600" baseline="-25000" dirty="0"/>
                        <a:t>50</a:t>
                      </a:r>
                      <a:r>
                        <a:rPr lang="en-US" sz="1600" dirty="0"/>
                        <a:t> (</a:t>
                      </a:r>
                      <a:r>
                        <a:rPr lang="en-US" sz="1600" dirty="0" err="1"/>
                        <a:t>nM</a:t>
                      </a:r>
                      <a:r>
                        <a:rPr lang="en-US" sz="1600" dirty="0"/>
                        <a:t>)</a:t>
                      </a:r>
                    </a:p>
                  </a:txBody>
                  <a:tcPr/>
                </a:tc>
                <a:tc>
                  <a:txBody>
                    <a:bodyPr/>
                    <a:lstStyle/>
                    <a:p>
                      <a:pPr algn="ctr"/>
                      <a:r>
                        <a:rPr lang="en-US" sz="1600" dirty="0"/>
                        <a:t>1230</a:t>
                      </a:r>
                    </a:p>
                  </a:txBody>
                  <a:tcPr/>
                </a:tc>
                <a:tc>
                  <a:txBody>
                    <a:bodyPr/>
                    <a:lstStyle/>
                    <a:p>
                      <a:pPr algn="ctr"/>
                      <a:r>
                        <a:rPr lang="en-US" sz="1600" dirty="0"/>
                        <a:t>9950</a:t>
                      </a:r>
                    </a:p>
                  </a:txBody>
                  <a:tcPr/>
                </a:tc>
                <a:tc>
                  <a:txBody>
                    <a:bodyPr/>
                    <a:lstStyle/>
                    <a:p>
                      <a:pPr algn="ctr"/>
                      <a:r>
                        <a:rPr lang="en-US" sz="1600" dirty="0"/>
                        <a:t>2100</a:t>
                      </a:r>
                    </a:p>
                  </a:txBody>
                  <a:tcPr/>
                </a:tc>
                <a:tc>
                  <a:txBody>
                    <a:bodyPr/>
                    <a:lstStyle/>
                    <a:p>
                      <a:pPr algn="ctr"/>
                      <a:r>
                        <a:rPr lang="en-US" sz="1600" dirty="0"/>
                        <a:t>&lt;50</a:t>
                      </a:r>
                    </a:p>
                  </a:txBody>
                  <a:tcPr/>
                </a:tc>
                <a:tc>
                  <a:txBody>
                    <a:bodyPr/>
                    <a:lstStyle/>
                    <a:p>
                      <a:pPr algn="ctr"/>
                      <a:r>
                        <a:rPr lang="en-US" sz="1600" b="1" dirty="0"/>
                        <a:t>&gt;10000</a:t>
                      </a:r>
                    </a:p>
                  </a:txBody>
                  <a:tcPr/>
                </a:tc>
                <a:extLst>
                  <a:ext uri="{0D108BD9-81ED-4DB2-BD59-A6C34878D82A}">
                    <a16:rowId xmlns:a16="http://schemas.microsoft.com/office/drawing/2014/main" val="830402993"/>
                  </a:ext>
                </a:extLst>
              </a:tr>
            </a:tbl>
          </a:graphicData>
        </a:graphic>
      </p:graphicFrame>
      <p:sp>
        <p:nvSpPr>
          <p:cNvPr id="9" name="TextBox 8">
            <a:extLst>
              <a:ext uri="{FF2B5EF4-FFF2-40B4-BE49-F238E27FC236}">
                <a16:creationId xmlns:a16="http://schemas.microsoft.com/office/drawing/2014/main" id="{E59D0C18-CFB7-B1C1-85BF-B5BB442C3C3E}"/>
              </a:ext>
            </a:extLst>
          </p:cNvPr>
          <p:cNvSpPr txBox="1"/>
          <p:nvPr/>
        </p:nvSpPr>
        <p:spPr>
          <a:xfrm>
            <a:off x="879385" y="4810336"/>
            <a:ext cx="10350931" cy="15542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Structural analysis suggested the imidazopyridine group may accommodate polarity – but potency and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AChE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selectivity was suboptimal (compounds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23</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25</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p>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HPK1 potency was retained when the amine pointed towards solvent (substitution of the pyridyl)</a:t>
            </a:r>
          </a:p>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The 6’ substituted amine series </a:t>
            </a:r>
            <a:r>
              <a:rPr kumimoji="0" lang="en-US" sz="16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27</a:t>
            </a: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maintained HPK1 potency and selectivity against </a:t>
            </a:r>
            <a:r>
              <a:rPr kumimoji="0" lang="en-US" sz="16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AChE</a:t>
            </a:r>
            <a:endPar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a:p>
            <a:pPr marL="742950" marR="0" lvl="1"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Further exploration at the 6’ position was pursued</a:t>
            </a:r>
          </a:p>
        </p:txBody>
      </p:sp>
      <p:sp>
        <p:nvSpPr>
          <p:cNvPr id="17" name="TextBox 16">
            <a:extLst>
              <a:ext uri="{FF2B5EF4-FFF2-40B4-BE49-F238E27FC236}">
                <a16:creationId xmlns:a16="http://schemas.microsoft.com/office/drawing/2014/main" id="{09CEF7B9-1605-7800-1EBA-D413F89332A7}"/>
              </a:ext>
            </a:extLst>
          </p:cNvPr>
          <p:cNvSpPr txBox="1"/>
          <p:nvPr/>
        </p:nvSpPr>
        <p:spPr>
          <a:xfrm>
            <a:off x="166494" y="4415193"/>
            <a:ext cx="35096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dirty="0" err="1">
                <a:ln>
                  <a:noFill/>
                </a:ln>
                <a:solidFill>
                  <a:srgbClr val="000000"/>
                </a:solidFill>
                <a:effectLst/>
                <a:uLnTx/>
                <a:uFillTx/>
                <a:latin typeface="Arial" panose="020B0604020202020204" pitchFamily="34" charset="0"/>
                <a:ea typeface="Calibri" panose="020F0502020204030204" pitchFamily="34" charset="0"/>
                <a:cs typeface="+mn-cs"/>
              </a:rPr>
              <a:t>a</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Biochemical</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potency at 1 mM ATP; </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mn-cs"/>
              </a:rPr>
              <a:t>b</a:t>
            </a:r>
            <a:r>
              <a:rPr kumimoji="0" lang="en-GB" sz="1200" b="0" i="0" u="none" strike="noStrike" kern="1200" cap="none" spc="0" normalizeH="0" baseline="0" noProof="0" dirty="0">
                <a:ln>
                  <a:noFill/>
                </a:ln>
                <a:solidFill>
                  <a:srgbClr val="000000"/>
                </a:solidFill>
                <a:effectLst/>
                <a:uLnTx/>
                <a:uFillTx/>
                <a:latin typeface="Arial"/>
                <a:ea typeface="+mn-ea"/>
                <a:cs typeface="+mn-cs"/>
              </a:rPr>
              <a:t>1 mM ATP; </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7DEA9A4A-356D-6D95-F48A-15CD361FE3B5}"/>
              </a:ext>
            </a:extLst>
          </p:cNvPr>
          <p:cNvSpPr txBox="1"/>
          <p:nvPr/>
        </p:nvSpPr>
        <p:spPr>
          <a:xfrm>
            <a:off x="10545769" y="1062149"/>
            <a:ext cx="3129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5’</a:t>
            </a:r>
          </a:p>
        </p:txBody>
      </p:sp>
      <p:sp>
        <p:nvSpPr>
          <p:cNvPr id="16" name="Rectangle: Rounded Corners 15">
            <a:extLst>
              <a:ext uri="{FF2B5EF4-FFF2-40B4-BE49-F238E27FC236}">
                <a16:creationId xmlns:a16="http://schemas.microsoft.com/office/drawing/2014/main" id="{08D85255-A6B4-DF8B-3501-BC279237F046}"/>
              </a:ext>
            </a:extLst>
          </p:cNvPr>
          <p:cNvSpPr/>
          <p:nvPr/>
        </p:nvSpPr>
        <p:spPr>
          <a:xfrm>
            <a:off x="3153536" y="2220313"/>
            <a:ext cx="1104139" cy="755746"/>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4FE128D9-A4B3-BBC0-159B-484937E8997B}"/>
              </a:ext>
            </a:extLst>
          </p:cNvPr>
          <p:cNvSpPr/>
          <p:nvPr/>
        </p:nvSpPr>
        <p:spPr>
          <a:xfrm>
            <a:off x="4810386" y="2277613"/>
            <a:ext cx="1293552" cy="626608"/>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971B93CB-DCA3-C126-620B-F79BF7C52671}"/>
              </a:ext>
            </a:extLst>
          </p:cNvPr>
          <p:cNvSpPr/>
          <p:nvPr/>
        </p:nvSpPr>
        <p:spPr>
          <a:xfrm>
            <a:off x="6831421" y="2263697"/>
            <a:ext cx="1293552" cy="65243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16B78D6A-ABA1-E5FD-1BD8-F352AE48B45E}"/>
              </a:ext>
            </a:extLst>
          </p:cNvPr>
          <p:cNvSpPr/>
          <p:nvPr/>
        </p:nvSpPr>
        <p:spPr>
          <a:xfrm rot="1859295">
            <a:off x="7989158" y="1261474"/>
            <a:ext cx="773170" cy="50635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Rounded Corners 27">
            <a:extLst>
              <a:ext uri="{FF2B5EF4-FFF2-40B4-BE49-F238E27FC236}">
                <a16:creationId xmlns:a16="http://schemas.microsoft.com/office/drawing/2014/main" id="{F24FB5F6-9D93-1DAE-ABBB-DA1EDEDD4F98}"/>
              </a:ext>
            </a:extLst>
          </p:cNvPr>
          <p:cNvSpPr/>
          <p:nvPr/>
        </p:nvSpPr>
        <p:spPr>
          <a:xfrm rot="19242588">
            <a:off x="9950287" y="1487719"/>
            <a:ext cx="773170" cy="50635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1" name="Object 10">
            <a:extLst>
              <a:ext uri="{FF2B5EF4-FFF2-40B4-BE49-F238E27FC236}">
                <a16:creationId xmlns:a16="http://schemas.microsoft.com/office/drawing/2014/main" id="{69CFA5A8-EBA4-3C14-39F5-C27EB8377B51}"/>
              </a:ext>
            </a:extLst>
          </p:cNvPr>
          <p:cNvGraphicFramePr>
            <a:graphicFrameLocks noChangeAspect="1"/>
          </p:cNvGraphicFramePr>
          <p:nvPr/>
        </p:nvGraphicFramePr>
        <p:xfrm>
          <a:off x="9960044" y="1222806"/>
          <a:ext cx="1782763" cy="1135062"/>
        </p:xfrm>
        <a:graphic>
          <a:graphicData uri="http://schemas.openxmlformats.org/presentationml/2006/ole">
            <mc:AlternateContent xmlns:mc="http://schemas.openxmlformats.org/markup-compatibility/2006">
              <mc:Choice xmlns:v="urn:schemas-microsoft-com:vml" Requires="v">
                <p:oleObj name="CS ChemDraw Drawing" r:id="rId2" imgW="1869480" imgH="1194515" progId="ChemDraw.Document.6.0">
                  <p:embed/>
                </p:oleObj>
              </mc:Choice>
              <mc:Fallback>
                <p:oleObj name="CS ChemDraw Drawing" r:id="rId2" imgW="1869480" imgH="1194515" progId="ChemDraw.Document.6.0">
                  <p:embed/>
                  <p:pic>
                    <p:nvPicPr>
                      <p:cNvPr id="11" name="Object 10">
                        <a:extLst>
                          <a:ext uri="{FF2B5EF4-FFF2-40B4-BE49-F238E27FC236}">
                            <a16:creationId xmlns:a16="http://schemas.microsoft.com/office/drawing/2014/main" id="{69CFA5A8-EBA4-3C14-39F5-C27EB8377B51}"/>
                          </a:ext>
                        </a:extLst>
                      </p:cNvPr>
                      <p:cNvPicPr/>
                      <p:nvPr/>
                    </p:nvPicPr>
                    <p:blipFill>
                      <a:blip r:embed="rId3"/>
                      <a:stretch>
                        <a:fillRect/>
                      </a:stretch>
                    </p:blipFill>
                    <p:spPr>
                      <a:xfrm>
                        <a:off x="9960044" y="1222806"/>
                        <a:ext cx="1782763" cy="1135062"/>
                      </a:xfrm>
                      <a:prstGeom prst="rect">
                        <a:avLst/>
                      </a:prstGeom>
                      <a:ln w="25400">
                        <a:noFill/>
                      </a:ln>
                    </p:spPr>
                  </p:pic>
                </p:oleObj>
              </mc:Fallback>
            </mc:AlternateContent>
          </a:graphicData>
        </a:graphic>
      </p:graphicFrame>
      <p:sp>
        <p:nvSpPr>
          <p:cNvPr id="13" name="TextBox 12">
            <a:extLst>
              <a:ext uri="{FF2B5EF4-FFF2-40B4-BE49-F238E27FC236}">
                <a16:creationId xmlns:a16="http://schemas.microsoft.com/office/drawing/2014/main" id="{38B60BA1-0F63-BF43-2B8D-8417AD630AB0}"/>
              </a:ext>
            </a:extLst>
          </p:cNvPr>
          <p:cNvSpPr txBox="1"/>
          <p:nvPr/>
        </p:nvSpPr>
        <p:spPr>
          <a:xfrm>
            <a:off x="10562941" y="1495796"/>
            <a:ext cx="3129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6’</a:t>
            </a:r>
          </a:p>
        </p:txBody>
      </p:sp>
      <p:graphicFrame>
        <p:nvGraphicFramePr>
          <p:cNvPr id="10" name="Object 9">
            <a:extLst>
              <a:ext uri="{FF2B5EF4-FFF2-40B4-BE49-F238E27FC236}">
                <a16:creationId xmlns:a16="http://schemas.microsoft.com/office/drawing/2014/main" id="{A9A886BA-AC00-8EEE-C0A2-0D0388DC5E85}"/>
              </a:ext>
            </a:extLst>
          </p:cNvPr>
          <p:cNvGraphicFramePr>
            <a:graphicFrameLocks noChangeAspect="1"/>
          </p:cNvGraphicFramePr>
          <p:nvPr/>
        </p:nvGraphicFramePr>
        <p:xfrm>
          <a:off x="8047038" y="1367667"/>
          <a:ext cx="1652587" cy="1339850"/>
        </p:xfrm>
        <a:graphic>
          <a:graphicData uri="http://schemas.openxmlformats.org/presentationml/2006/ole">
            <mc:AlternateContent xmlns:mc="http://schemas.openxmlformats.org/markup-compatibility/2006">
              <mc:Choice xmlns:v="urn:schemas-microsoft-com:vml" Requires="v">
                <p:oleObj name="CS ChemDraw Drawing" r:id="rId4" imgW="1869480" imgH="1519311" progId="ChemDraw.Document.6.0">
                  <p:embed/>
                </p:oleObj>
              </mc:Choice>
              <mc:Fallback>
                <p:oleObj name="CS ChemDraw Drawing" r:id="rId4" imgW="1869480" imgH="1519311" progId="ChemDraw.Document.6.0">
                  <p:embed/>
                  <p:pic>
                    <p:nvPicPr>
                      <p:cNvPr id="10" name="Object 9">
                        <a:extLst>
                          <a:ext uri="{FF2B5EF4-FFF2-40B4-BE49-F238E27FC236}">
                            <a16:creationId xmlns:a16="http://schemas.microsoft.com/office/drawing/2014/main" id="{A9A886BA-AC00-8EEE-C0A2-0D0388DC5E85}"/>
                          </a:ext>
                        </a:extLst>
                      </p:cNvPr>
                      <p:cNvPicPr/>
                      <p:nvPr/>
                    </p:nvPicPr>
                    <p:blipFill>
                      <a:blip r:embed="rId5"/>
                      <a:stretch>
                        <a:fillRect/>
                      </a:stretch>
                    </p:blipFill>
                    <p:spPr>
                      <a:xfrm>
                        <a:off x="8047038" y="1367667"/>
                        <a:ext cx="1652587" cy="1339850"/>
                      </a:xfrm>
                      <a:prstGeom prst="rect">
                        <a:avLst/>
                      </a:prstGeom>
                      <a:ln w="25400">
                        <a:noFill/>
                      </a:ln>
                    </p:spPr>
                  </p:pic>
                </p:oleObj>
              </mc:Fallback>
            </mc:AlternateContent>
          </a:graphicData>
        </a:graphic>
      </p:graphicFrame>
      <p:graphicFrame>
        <p:nvGraphicFramePr>
          <p:cNvPr id="6" name="Object 5">
            <a:extLst>
              <a:ext uri="{FF2B5EF4-FFF2-40B4-BE49-F238E27FC236}">
                <a16:creationId xmlns:a16="http://schemas.microsoft.com/office/drawing/2014/main" id="{9309C2C3-2FF3-8B2F-56E5-4B5352C751D0}"/>
              </a:ext>
            </a:extLst>
          </p:cNvPr>
          <p:cNvGraphicFramePr>
            <a:graphicFrameLocks noChangeAspect="1"/>
          </p:cNvGraphicFramePr>
          <p:nvPr/>
        </p:nvGraphicFramePr>
        <p:xfrm>
          <a:off x="2373745" y="1089890"/>
          <a:ext cx="1817187" cy="1895405"/>
        </p:xfrm>
        <a:graphic>
          <a:graphicData uri="http://schemas.openxmlformats.org/presentationml/2006/ole">
            <mc:AlternateContent xmlns:mc="http://schemas.openxmlformats.org/markup-compatibility/2006">
              <mc:Choice xmlns:v="urn:schemas-microsoft-com:vml" Requires="v">
                <p:oleObj name="CS ChemDraw Drawing" r:id="rId6" imgW="2226240" imgH="2366370" progId="ChemDraw.Document.6.0">
                  <p:embed/>
                </p:oleObj>
              </mc:Choice>
              <mc:Fallback>
                <p:oleObj name="CS ChemDraw Drawing" r:id="rId6" imgW="2226240" imgH="2366370" progId="ChemDraw.Document.6.0">
                  <p:embed/>
                  <p:pic>
                    <p:nvPicPr>
                      <p:cNvPr id="6" name="Object 5">
                        <a:extLst>
                          <a:ext uri="{FF2B5EF4-FFF2-40B4-BE49-F238E27FC236}">
                            <a16:creationId xmlns:a16="http://schemas.microsoft.com/office/drawing/2014/main" id="{9309C2C3-2FF3-8B2F-56E5-4B5352C751D0}"/>
                          </a:ext>
                        </a:extLst>
                      </p:cNvPr>
                      <p:cNvPicPr>
                        <a:picLocks noChangeAspect="1" noChangeArrowheads="1"/>
                      </p:cNvPicPr>
                      <p:nvPr/>
                    </p:nvPicPr>
                    <p:blipFill>
                      <a:blip r:embed="rId7"/>
                      <a:srcRect/>
                      <a:stretch>
                        <a:fillRect/>
                      </a:stretch>
                    </p:blipFill>
                    <p:spPr bwMode="auto">
                      <a:xfrm>
                        <a:off x="2373745" y="1089890"/>
                        <a:ext cx="1817187" cy="1895405"/>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B8991064-D9D7-DCCE-8495-1C08D818305E}"/>
              </a:ext>
            </a:extLst>
          </p:cNvPr>
          <p:cNvGraphicFramePr>
            <a:graphicFrameLocks noChangeAspect="1"/>
          </p:cNvGraphicFramePr>
          <p:nvPr/>
        </p:nvGraphicFramePr>
        <p:xfrm>
          <a:off x="6096000" y="1226380"/>
          <a:ext cx="1846262" cy="1622425"/>
        </p:xfrm>
        <a:graphic>
          <a:graphicData uri="http://schemas.openxmlformats.org/presentationml/2006/ole">
            <mc:AlternateContent xmlns:mc="http://schemas.openxmlformats.org/markup-compatibility/2006">
              <mc:Choice xmlns:v="urn:schemas-microsoft-com:vml" Requires="v">
                <p:oleObj name="CS ChemDraw Drawing" r:id="rId8" imgW="2262600" imgH="2027906" progId="ChemDraw.Document.6.0">
                  <p:embed/>
                </p:oleObj>
              </mc:Choice>
              <mc:Fallback>
                <p:oleObj name="CS ChemDraw Drawing" r:id="rId8" imgW="2262600" imgH="2027906" progId="ChemDraw.Document.6.0">
                  <p:embed/>
                  <p:pic>
                    <p:nvPicPr>
                      <p:cNvPr id="7" name="Object 6">
                        <a:extLst>
                          <a:ext uri="{FF2B5EF4-FFF2-40B4-BE49-F238E27FC236}">
                            <a16:creationId xmlns:a16="http://schemas.microsoft.com/office/drawing/2014/main" id="{B8991064-D9D7-DCCE-8495-1C08D818305E}"/>
                          </a:ext>
                        </a:extLst>
                      </p:cNvPr>
                      <p:cNvPicPr>
                        <a:picLocks noChangeAspect="1" noChangeArrowheads="1"/>
                      </p:cNvPicPr>
                      <p:nvPr/>
                    </p:nvPicPr>
                    <p:blipFill>
                      <a:blip r:embed="rId9"/>
                      <a:srcRect/>
                      <a:stretch>
                        <a:fillRect/>
                      </a:stretch>
                    </p:blipFill>
                    <p:spPr bwMode="auto">
                      <a:xfrm>
                        <a:off x="6096000" y="1226380"/>
                        <a:ext cx="1846262" cy="1622425"/>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25E393C5-1C2F-CA1F-9A5C-C0377E5D51BC}"/>
              </a:ext>
            </a:extLst>
          </p:cNvPr>
          <p:cNvGraphicFramePr>
            <a:graphicFrameLocks noChangeAspect="1"/>
          </p:cNvGraphicFramePr>
          <p:nvPr/>
        </p:nvGraphicFramePr>
        <p:xfrm>
          <a:off x="4097338" y="1214474"/>
          <a:ext cx="2006600" cy="1646237"/>
        </p:xfrm>
        <a:graphic>
          <a:graphicData uri="http://schemas.openxmlformats.org/presentationml/2006/ole">
            <mc:AlternateContent xmlns:mc="http://schemas.openxmlformats.org/markup-compatibility/2006">
              <mc:Choice xmlns:v="urn:schemas-microsoft-com:vml" Requires="v">
                <p:oleObj name="CS ChemDraw Drawing" r:id="rId10" imgW="2458080" imgH="2055602" progId="ChemDraw.Document.6.0">
                  <p:embed/>
                </p:oleObj>
              </mc:Choice>
              <mc:Fallback>
                <p:oleObj name="CS ChemDraw Drawing" r:id="rId10" imgW="2458080" imgH="2055602" progId="ChemDraw.Document.6.0">
                  <p:embed/>
                  <p:pic>
                    <p:nvPicPr>
                      <p:cNvPr id="8" name="Object 7">
                        <a:extLst>
                          <a:ext uri="{FF2B5EF4-FFF2-40B4-BE49-F238E27FC236}">
                            <a16:creationId xmlns:a16="http://schemas.microsoft.com/office/drawing/2014/main" id="{25E393C5-1C2F-CA1F-9A5C-C0377E5D51BC}"/>
                          </a:ext>
                        </a:extLst>
                      </p:cNvPr>
                      <p:cNvPicPr>
                        <a:picLocks noChangeAspect="1" noChangeArrowheads="1"/>
                      </p:cNvPicPr>
                      <p:nvPr/>
                    </p:nvPicPr>
                    <p:blipFill>
                      <a:blip r:embed="rId11"/>
                      <a:srcRect/>
                      <a:stretch>
                        <a:fillRect/>
                      </a:stretch>
                    </p:blipFill>
                    <p:spPr bwMode="auto">
                      <a:xfrm>
                        <a:off x="4097338" y="1214474"/>
                        <a:ext cx="2006600" cy="1646237"/>
                      </a:xfrm>
                      <a:prstGeom prst="rect">
                        <a:avLst/>
                      </a:prstGeom>
                      <a:noFill/>
                    </p:spPr>
                  </p:pic>
                </p:oleObj>
              </mc:Fallback>
            </mc:AlternateContent>
          </a:graphicData>
        </a:graphic>
      </p:graphicFrame>
    </p:spTree>
    <p:extLst>
      <p:ext uri="{BB962C8B-B14F-4D97-AF65-F5344CB8AC3E}">
        <p14:creationId xmlns:p14="http://schemas.microsoft.com/office/powerpoint/2010/main" val="2195399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A1B826-209C-415C-ACC7-7DB363DA52F0}"/>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86B479C8-1C5C-43FE-84E9-387EE50C1840}"/>
              </a:ext>
            </a:extLst>
          </p:cNvPr>
          <p:cNvSpPr>
            <a:spLocks noGrp="1"/>
          </p:cNvSpPr>
          <p:nvPr>
            <p:ph type="title"/>
          </p:nvPr>
        </p:nvSpPr>
        <p:spPr>
          <a:xfrm>
            <a:off x="322776" y="56433"/>
            <a:ext cx="11521440" cy="831194"/>
          </a:xfrm>
        </p:spPr>
        <p:txBody>
          <a:bodyPr/>
          <a:lstStyle/>
          <a:p>
            <a:r>
              <a:rPr lang="en-US" sz="2400" dirty="0"/>
              <a:t>Optimizing Phys Props in the Basic Series - Impact of </a:t>
            </a:r>
            <a:r>
              <a:rPr lang="en-US" sz="2400" dirty="0" err="1"/>
              <a:t>AlogP</a:t>
            </a:r>
            <a:r>
              <a:rPr lang="en-US" sz="2400" dirty="0"/>
              <a:t>-SP on Different Parameters</a:t>
            </a:r>
          </a:p>
        </p:txBody>
      </p:sp>
      <p:sp>
        <p:nvSpPr>
          <p:cNvPr id="4" name="Subtitle 2">
            <a:extLst>
              <a:ext uri="{FF2B5EF4-FFF2-40B4-BE49-F238E27FC236}">
                <a16:creationId xmlns:a16="http://schemas.microsoft.com/office/drawing/2014/main" id="{59B4714B-96D7-4E6F-8892-19BAB9591700}"/>
              </a:ext>
            </a:extLst>
          </p:cNvPr>
          <p:cNvSpPr txBox="1">
            <a:spLocks/>
          </p:cNvSpPr>
          <p:nvPr/>
        </p:nvSpPr>
        <p:spPr>
          <a:xfrm>
            <a:off x="1269181" y="1117700"/>
            <a:ext cx="9627098" cy="499699"/>
          </a:xfrm>
          <a:prstGeom prst="rect">
            <a:avLst/>
          </a:prstGeom>
        </p:spPr>
        <p:txBody>
          <a:bodyPr/>
          <a:lstStyle>
            <a:lvl1pPr marL="228600" indent="-228600" algn="l" defTabSz="914400" rtl="0" eaLnBrk="1" latinLnBrk="0" hangingPunct="1">
              <a:lnSpc>
                <a:spcPct val="100000"/>
              </a:lnSpc>
              <a:spcBef>
                <a:spcPts val="1000"/>
              </a:spcBef>
              <a:buClr>
                <a:srgbClr val="E2803B"/>
              </a:buClr>
              <a:buFont typeface="Arial"/>
              <a:buChar char="•"/>
              <a:defRPr sz="2000" b="1" kern="1200">
                <a:solidFill>
                  <a:schemeClr val="accent6"/>
                </a:solidFill>
                <a:latin typeface="Arial" panose="020B0604020202020204" pitchFamily="34" charset="0"/>
                <a:ea typeface="+mn-ea"/>
                <a:cs typeface="Arial" panose="020B0604020202020204" pitchFamily="34" charset="0"/>
              </a:defRPr>
            </a:lvl1pPr>
            <a:lvl2pPr marL="581025" indent="-231775" algn="l" defTabSz="914400" rtl="0" eaLnBrk="1" latinLnBrk="0" hangingPunct="1">
              <a:lnSpc>
                <a:spcPct val="100000"/>
              </a:lnSpc>
              <a:spcBef>
                <a:spcPts val="500"/>
              </a:spcBef>
              <a:buClr>
                <a:srgbClr val="E2803B"/>
              </a:buClr>
              <a:buFont typeface=".AppleSystemUIFont" charset="-120"/>
              <a:buChar char="–"/>
              <a:tabLst/>
              <a:defRPr sz="1800" kern="1200">
                <a:solidFill>
                  <a:schemeClr val="accent6"/>
                </a:solidFill>
                <a:latin typeface="Arial" panose="020B0604020202020204" pitchFamily="34" charset="0"/>
                <a:ea typeface="+mn-ea"/>
                <a:cs typeface="Arial" panose="020B0604020202020204" pitchFamily="34" charset="0"/>
              </a:defRPr>
            </a:lvl2pPr>
            <a:lvl3pPr marL="977900" indent="-233363" algn="l" defTabSz="914400" rtl="0" eaLnBrk="1" latinLnBrk="0" hangingPunct="1">
              <a:lnSpc>
                <a:spcPct val="100000"/>
              </a:lnSpc>
              <a:spcBef>
                <a:spcPts val="500"/>
              </a:spcBef>
              <a:buClr>
                <a:srgbClr val="E2803B"/>
              </a:buClr>
              <a:buFont typeface=".AppleSystemUIFont" charset="-120"/>
              <a:buChar char="–"/>
              <a:tabLst/>
              <a:defRPr sz="1600" kern="1200">
                <a:solidFill>
                  <a:schemeClr val="accent6"/>
                </a:solidFill>
                <a:latin typeface="Arial" panose="020B0604020202020204" pitchFamily="34" charset="0"/>
                <a:ea typeface="+mn-ea"/>
                <a:cs typeface="Arial" panose="020B0604020202020204" pitchFamily="34" charset="0"/>
              </a:defRPr>
            </a:lvl3pPr>
            <a:lvl4pPr marL="1211263" indent="-174625" algn="l" defTabSz="914400" rtl="0" eaLnBrk="1" latinLnBrk="0" hangingPunct="1">
              <a:lnSpc>
                <a:spcPct val="100000"/>
              </a:lnSpc>
              <a:spcBef>
                <a:spcPts val="500"/>
              </a:spcBef>
              <a:buClr>
                <a:srgbClr val="008293"/>
              </a:buClr>
              <a:buFont typeface=".AppleSystemUIFont" charset="-120"/>
              <a:buChar char="–"/>
              <a:tabLst/>
              <a:defRPr sz="1400" kern="1200">
                <a:solidFill>
                  <a:schemeClr val="accent6"/>
                </a:solidFill>
                <a:latin typeface="Franklin Gothic Medium" panose="020B0603020102020204" pitchFamily="34" charset="0"/>
                <a:ea typeface="+mn-ea"/>
                <a:cs typeface="+mn-cs"/>
              </a:defRPr>
            </a:lvl4pPr>
            <a:lvl5pPr marL="1490663" indent="-174625" algn="l" defTabSz="914400" rtl="0" eaLnBrk="1" latinLnBrk="0" hangingPunct="1">
              <a:lnSpc>
                <a:spcPct val="100000"/>
              </a:lnSpc>
              <a:spcBef>
                <a:spcPts val="500"/>
              </a:spcBef>
              <a:buClr>
                <a:srgbClr val="008293"/>
              </a:buClr>
              <a:buFont typeface=".AppleSystemUIFont" charset="-120"/>
              <a:buChar char="–"/>
              <a:tabLst/>
              <a:defRPr sz="1400" kern="1200">
                <a:solidFill>
                  <a:schemeClr val="accent6"/>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a:p>
          <a:p>
            <a:endParaRPr lang="en-GB"/>
          </a:p>
        </p:txBody>
      </p:sp>
      <p:sp>
        <p:nvSpPr>
          <p:cNvPr id="5" name="TextBox 4">
            <a:extLst>
              <a:ext uri="{FF2B5EF4-FFF2-40B4-BE49-F238E27FC236}">
                <a16:creationId xmlns:a16="http://schemas.microsoft.com/office/drawing/2014/main" id="{03887CCE-9789-4139-A159-A62C213B991D}"/>
              </a:ext>
            </a:extLst>
          </p:cNvPr>
          <p:cNvSpPr txBox="1"/>
          <p:nvPr/>
        </p:nvSpPr>
        <p:spPr>
          <a:xfrm>
            <a:off x="956761" y="1662887"/>
            <a:ext cx="473206" cy="369332"/>
          </a:xfrm>
          <a:prstGeom prst="rect">
            <a:avLst/>
          </a:prstGeom>
          <a:noFill/>
        </p:spPr>
        <p:txBody>
          <a:bodyPr wrap="none" rtlCol="0">
            <a:spAutoFit/>
          </a:bodyPr>
          <a:lstStyle/>
          <a:p>
            <a:pPr marL="285750" indent="-285750">
              <a:buFont typeface="Arial" panose="020B0604020202020204" pitchFamily="34" charset="0"/>
              <a:buChar char="•"/>
            </a:pPr>
            <a:endParaRPr lang="en-GB">
              <a:solidFill>
                <a:srgbClr val="595959"/>
              </a:solidFill>
            </a:endParaRPr>
          </a:p>
        </p:txBody>
      </p:sp>
      <p:sp>
        <p:nvSpPr>
          <p:cNvPr id="6" name="TextBox 5">
            <a:extLst>
              <a:ext uri="{FF2B5EF4-FFF2-40B4-BE49-F238E27FC236}">
                <a16:creationId xmlns:a16="http://schemas.microsoft.com/office/drawing/2014/main" id="{04CD4DFA-13D6-4A58-A8A4-C5841F4B7C4E}"/>
              </a:ext>
            </a:extLst>
          </p:cNvPr>
          <p:cNvSpPr txBox="1"/>
          <p:nvPr/>
        </p:nvSpPr>
        <p:spPr>
          <a:xfrm>
            <a:off x="264691" y="1231782"/>
            <a:ext cx="3406095" cy="369332"/>
          </a:xfrm>
          <a:prstGeom prst="rect">
            <a:avLst/>
          </a:prstGeom>
          <a:noFill/>
        </p:spPr>
        <p:txBody>
          <a:bodyPr wrap="square" rtlCol="0">
            <a:spAutoFit/>
          </a:bodyPr>
          <a:lstStyle/>
          <a:p>
            <a:r>
              <a:rPr lang="en-GB" err="1"/>
              <a:t>hERG</a:t>
            </a:r>
            <a:r>
              <a:rPr lang="en-GB"/>
              <a:t> IC</a:t>
            </a:r>
            <a:r>
              <a:rPr lang="en-GB" baseline="-25000"/>
              <a:t>50</a:t>
            </a:r>
            <a:r>
              <a:rPr lang="en-GB"/>
              <a:t> &gt;5 </a:t>
            </a:r>
            <a:r>
              <a:rPr lang="el-GR"/>
              <a:t>μ</a:t>
            </a:r>
            <a:r>
              <a:rPr lang="en-GB"/>
              <a:t>M</a:t>
            </a:r>
          </a:p>
        </p:txBody>
      </p:sp>
      <p:pic>
        <p:nvPicPr>
          <p:cNvPr id="8" name="Picture 7">
            <a:extLst>
              <a:ext uri="{FF2B5EF4-FFF2-40B4-BE49-F238E27FC236}">
                <a16:creationId xmlns:a16="http://schemas.microsoft.com/office/drawing/2014/main" id="{35504BB1-5C33-4CCE-A26C-A46E84E81B13}"/>
              </a:ext>
            </a:extLst>
          </p:cNvPr>
          <p:cNvPicPr>
            <a:picLocks noChangeAspect="1"/>
          </p:cNvPicPr>
          <p:nvPr/>
        </p:nvPicPr>
        <p:blipFill>
          <a:blip r:embed="rId3"/>
          <a:stretch>
            <a:fillRect/>
          </a:stretch>
        </p:blipFill>
        <p:spPr>
          <a:xfrm>
            <a:off x="2308263" y="1549567"/>
            <a:ext cx="7296150" cy="733425"/>
          </a:xfrm>
          <a:prstGeom prst="rect">
            <a:avLst/>
          </a:prstGeom>
        </p:spPr>
      </p:pic>
      <p:sp>
        <p:nvSpPr>
          <p:cNvPr id="9" name="Rectangle 8">
            <a:extLst>
              <a:ext uri="{FF2B5EF4-FFF2-40B4-BE49-F238E27FC236}">
                <a16:creationId xmlns:a16="http://schemas.microsoft.com/office/drawing/2014/main" id="{6255CA54-F04F-44A0-BFD4-73EC1ACA2666}"/>
              </a:ext>
            </a:extLst>
          </p:cNvPr>
          <p:cNvSpPr/>
          <p:nvPr/>
        </p:nvSpPr>
        <p:spPr>
          <a:xfrm>
            <a:off x="4105656" y="2300764"/>
            <a:ext cx="3794578" cy="43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C1966BC-3663-4412-A07C-A57B4DFAAAB2}"/>
              </a:ext>
            </a:extLst>
          </p:cNvPr>
          <p:cNvSpPr txBox="1"/>
          <p:nvPr/>
        </p:nvSpPr>
        <p:spPr>
          <a:xfrm>
            <a:off x="3498804" y="2443629"/>
            <a:ext cx="1001236" cy="307777"/>
          </a:xfrm>
          <a:prstGeom prst="rect">
            <a:avLst/>
          </a:prstGeom>
          <a:noFill/>
        </p:spPr>
        <p:txBody>
          <a:bodyPr wrap="none" rtlCol="0">
            <a:spAutoFit/>
          </a:bodyPr>
          <a:lstStyle/>
          <a:p>
            <a:r>
              <a:rPr lang="en-GB" sz="1400">
                <a:solidFill>
                  <a:schemeClr val="bg1"/>
                </a:solidFill>
              </a:rPr>
              <a:t>C-linked C5</a:t>
            </a:r>
          </a:p>
        </p:txBody>
      </p:sp>
      <p:sp>
        <p:nvSpPr>
          <p:cNvPr id="11" name="Rectangle 10">
            <a:extLst>
              <a:ext uri="{FF2B5EF4-FFF2-40B4-BE49-F238E27FC236}">
                <a16:creationId xmlns:a16="http://schemas.microsoft.com/office/drawing/2014/main" id="{7AE785CC-8AA5-4158-A0D1-138367DA5B57}"/>
              </a:ext>
            </a:extLst>
          </p:cNvPr>
          <p:cNvSpPr/>
          <p:nvPr/>
        </p:nvSpPr>
        <p:spPr>
          <a:xfrm>
            <a:off x="3694937" y="3446625"/>
            <a:ext cx="3794578" cy="43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82B9AA0-41EE-403C-8616-91ADF7F97F3C}"/>
              </a:ext>
            </a:extLst>
          </p:cNvPr>
          <p:cNvSpPr txBox="1"/>
          <p:nvPr/>
        </p:nvSpPr>
        <p:spPr>
          <a:xfrm>
            <a:off x="4231977" y="2855429"/>
            <a:ext cx="1020472" cy="307777"/>
          </a:xfrm>
          <a:prstGeom prst="rect">
            <a:avLst/>
          </a:prstGeom>
          <a:noFill/>
        </p:spPr>
        <p:txBody>
          <a:bodyPr wrap="none" rtlCol="0">
            <a:spAutoFit/>
          </a:bodyPr>
          <a:lstStyle/>
          <a:p>
            <a:r>
              <a:rPr lang="en-GB" sz="1400">
                <a:solidFill>
                  <a:schemeClr val="bg1"/>
                </a:solidFill>
              </a:rPr>
              <a:t>N-linked C5</a:t>
            </a:r>
          </a:p>
        </p:txBody>
      </p:sp>
      <p:sp>
        <p:nvSpPr>
          <p:cNvPr id="13" name="Subtitle 2">
            <a:extLst>
              <a:ext uri="{FF2B5EF4-FFF2-40B4-BE49-F238E27FC236}">
                <a16:creationId xmlns:a16="http://schemas.microsoft.com/office/drawing/2014/main" id="{67650A1A-2908-46DB-9CFD-FED94A08DD82}"/>
              </a:ext>
            </a:extLst>
          </p:cNvPr>
          <p:cNvSpPr txBox="1">
            <a:spLocks/>
          </p:cNvSpPr>
          <p:nvPr/>
        </p:nvSpPr>
        <p:spPr>
          <a:xfrm>
            <a:off x="1266916" y="3463887"/>
            <a:ext cx="9627098" cy="49969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rgbClr val="CD5D3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a:p>
          <a:p>
            <a:endParaRPr lang="en-GB"/>
          </a:p>
        </p:txBody>
      </p:sp>
      <p:sp>
        <p:nvSpPr>
          <p:cNvPr id="14" name="TextBox 13">
            <a:extLst>
              <a:ext uri="{FF2B5EF4-FFF2-40B4-BE49-F238E27FC236}">
                <a16:creationId xmlns:a16="http://schemas.microsoft.com/office/drawing/2014/main" id="{03408345-4E89-4941-AAAC-4A0D03CDEBE3}"/>
              </a:ext>
            </a:extLst>
          </p:cNvPr>
          <p:cNvSpPr txBox="1"/>
          <p:nvPr/>
        </p:nvSpPr>
        <p:spPr>
          <a:xfrm>
            <a:off x="508196" y="3035375"/>
            <a:ext cx="3406095" cy="369332"/>
          </a:xfrm>
          <a:prstGeom prst="rect">
            <a:avLst/>
          </a:prstGeom>
          <a:noFill/>
        </p:spPr>
        <p:txBody>
          <a:bodyPr wrap="square" rtlCol="0">
            <a:spAutoFit/>
          </a:bodyPr>
          <a:lstStyle/>
          <a:p>
            <a:r>
              <a:rPr lang="en-GB" err="1"/>
              <a:t>hPPB</a:t>
            </a:r>
            <a:r>
              <a:rPr lang="en-GB"/>
              <a:t> &lt;99%</a:t>
            </a:r>
          </a:p>
        </p:txBody>
      </p:sp>
      <p:pic>
        <p:nvPicPr>
          <p:cNvPr id="15" name="Picture 14">
            <a:extLst>
              <a:ext uri="{FF2B5EF4-FFF2-40B4-BE49-F238E27FC236}">
                <a16:creationId xmlns:a16="http://schemas.microsoft.com/office/drawing/2014/main" id="{7A5C682E-EDBA-4D25-BE2A-B78C7FF90F65}"/>
              </a:ext>
            </a:extLst>
          </p:cNvPr>
          <p:cNvPicPr>
            <a:picLocks noChangeAspect="1"/>
          </p:cNvPicPr>
          <p:nvPr/>
        </p:nvPicPr>
        <p:blipFill>
          <a:blip r:embed="rId3"/>
          <a:stretch>
            <a:fillRect/>
          </a:stretch>
        </p:blipFill>
        <p:spPr>
          <a:xfrm>
            <a:off x="2237788" y="3360698"/>
            <a:ext cx="7296150" cy="733425"/>
          </a:xfrm>
          <a:prstGeom prst="rect">
            <a:avLst/>
          </a:prstGeom>
        </p:spPr>
      </p:pic>
      <p:sp>
        <p:nvSpPr>
          <p:cNvPr id="16" name="Rectangle 15">
            <a:extLst>
              <a:ext uri="{FF2B5EF4-FFF2-40B4-BE49-F238E27FC236}">
                <a16:creationId xmlns:a16="http://schemas.microsoft.com/office/drawing/2014/main" id="{8B2CE317-5346-49A9-A6CE-5731CD58B7C3}"/>
              </a:ext>
            </a:extLst>
          </p:cNvPr>
          <p:cNvSpPr/>
          <p:nvPr/>
        </p:nvSpPr>
        <p:spPr>
          <a:xfrm>
            <a:off x="4125090" y="5119380"/>
            <a:ext cx="3794578" cy="43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6F1CBF7-D79F-4BBB-B7F0-1BF4FBCB4F33}"/>
              </a:ext>
            </a:extLst>
          </p:cNvPr>
          <p:cNvSpPr txBox="1"/>
          <p:nvPr/>
        </p:nvSpPr>
        <p:spPr>
          <a:xfrm>
            <a:off x="4413709" y="5220214"/>
            <a:ext cx="1001236" cy="307777"/>
          </a:xfrm>
          <a:prstGeom prst="rect">
            <a:avLst/>
          </a:prstGeom>
          <a:noFill/>
        </p:spPr>
        <p:txBody>
          <a:bodyPr wrap="none" rtlCol="0">
            <a:spAutoFit/>
          </a:bodyPr>
          <a:lstStyle/>
          <a:p>
            <a:r>
              <a:rPr lang="en-GB" sz="1400">
                <a:solidFill>
                  <a:schemeClr val="bg1"/>
                </a:solidFill>
              </a:rPr>
              <a:t>C-linked C5</a:t>
            </a:r>
          </a:p>
        </p:txBody>
      </p:sp>
      <p:sp>
        <p:nvSpPr>
          <p:cNvPr id="18" name="Rectangle 17">
            <a:extLst>
              <a:ext uri="{FF2B5EF4-FFF2-40B4-BE49-F238E27FC236}">
                <a16:creationId xmlns:a16="http://schemas.microsoft.com/office/drawing/2014/main" id="{953916AB-7691-4168-8CB7-9EFAC76440B8}"/>
              </a:ext>
            </a:extLst>
          </p:cNvPr>
          <p:cNvSpPr/>
          <p:nvPr/>
        </p:nvSpPr>
        <p:spPr>
          <a:xfrm>
            <a:off x="3677768" y="4638468"/>
            <a:ext cx="3794578" cy="43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84B54DF-3C38-4C18-B76C-D30930123CFF}"/>
              </a:ext>
            </a:extLst>
          </p:cNvPr>
          <p:cNvSpPr txBox="1"/>
          <p:nvPr/>
        </p:nvSpPr>
        <p:spPr>
          <a:xfrm>
            <a:off x="4214808" y="5554358"/>
            <a:ext cx="1020472" cy="307777"/>
          </a:xfrm>
          <a:prstGeom prst="rect">
            <a:avLst/>
          </a:prstGeom>
          <a:noFill/>
        </p:spPr>
        <p:txBody>
          <a:bodyPr wrap="none" rtlCol="0">
            <a:spAutoFit/>
          </a:bodyPr>
          <a:lstStyle/>
          <a:p>
            <a:r>
              <a:rPr lang="en-GB" sz="1400">
                <a:solidFill>
                  <a:schemeClr val="bg1"/>
                </a:solidFill>
              </a:rPr>
              <a:t>N-linked C5</a:t>
            </a:r>
          </a:p>
        </p:txBody>
      </p:sp>
      <p:sp>
        <p:nvSpPr>
          <p:cNvPr id="20" name="TextBox 19">
            <a:extLst>
              <a:ext uri="{FF2B5EF4-FFF2-40B4-BE49-F238E27FC236}">
                <a16:creationId xmlns:a16="http://schemas.microsoft.com/office/drawing/2014/main" id="{A2E56016-C86B-4D02-9A41-81BB1CDD97A0}"/>
              </a:ext>
            </a:extLst>
          </p:cNvPr>
          <p:cNvSpPr txBox="1"/>
          <p:nvPr/>
        </p:nvSpPr>
        <p:spPr>
          <a:xfrm>
            <a:off x="264691" y="5014621"/>
            <a:ext cx="3406095" cy="646331"/>
          </a:xfrm>
          <a:prstGeom prst="rect">
            <a:avLst/>
          </a:prstGeom>
          <a:noFill/>
        </p:spPr>
        <p:txBody>
          <a:bodyPr wrap="square" rtlCol="0">
            <a:spAutoFit/>
          </a:bodyPr>
          <a:lstStyle/>
          <a:p>
            <a:r>
              <a:rPr lang="en-GB"/>
              <a:t>MDCK A to B &gt;10</a:t>
            </a:r>
          </a:p>
          <a:p>
            <a:r>
              <a:rPr lang="en-GB"/>
              <a:t>(10</a:t>
            </a:r>
            <a:r>
              <a:rPr lang="en-GB" baseline="30000"/>
              <a:t>-6</a:t>
            </a:r>
            <a:r>
              <a:rPr lang="en-GB"/>
              <a:t>cm/s)</a:t>
            </a:r>
          </a:p>
        </p:txBody>
      </p:sp>
      <p:pic>
        <p:nvPicPr>
          <p:cNvPr id="21" name="Picture 20">
            <a:extLst>
              <a:ext uri="{FF2B5EF4-FFF2-40B4-BE49-F238E27FC236}">
                <a16:creationId xmlns:a16="http://schemas.microsoft.com/office/drawing/2014/main" id="{B509CA76-0393-492E-98E5-FD3E2D411F87}"/>
              </a:ext>
            </a:extLst>
          </p:cNvPr>
          <p:cNvPicPr>
            <a:picLocks noChangeAspect="1"/>
          </p:cNvPicPr>
          <p:nvPr/>
        </p:nvPicPr>
        <p:blipFill>
          <a:blip r:embed="rId3"/>
          <a:stretch>
            <a:fillRect/>
          </a:stretch>
        </p:blipFill>
        <p:spPr>
          <a:xfrm>
            <a:off x="2288829" y="5302276"/>
            <a:ext cx="7296150" cy="733425"/>
          </a:xfrm>
          <a:prstGeom prst="rect">
            <a:avLst/>
          </a:prstGeom>
        </p:spPr>
      </p:pic>
      <p:cxnSp>
        <p:nvCxnSpPr>
          <p:cNvPr id="22" name="Straight Connector 21">
            <a:extLst>
              <a:ext uri="{FF2B5EF4-FFF2-40B4-BE49-F238E27FC236}">
                <a16:creationId xmlns:a16="http://schemas.microsoft.com/office/drawing/2014/main" id="{90C36A04-1569-445B-B34C-448B37520C3B}"/>
              </a:ext>
            </a:extLst>
          </p:cNvPr>
          <p:cNvCxnSpPr/>
          <p:nvPr/>
        </p:nvCxnSpPr>
        <p:spPr>
          <a:xfrm>
            <a:off x="19434" y="2432966"/>
            <a:ext cx="12192000" cy="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AD9CAC4-5067-464C-8EF0-C8190BC814C5}"/>
              </a:ext>
            </a:extLst>
          </p:cNvPr>
          <p:cNvSpPr txBox="1"/>
          <p:nvPr/>
        </p:nvSpPr>
        <p:spPr>
          <a:xfrm>
            <a:off x="3382274" y="4504717"/>
            <a:ext cx="1661673" cy="307777"/>
          </a:xfrm>
          <a:prstGeom prst="rect">
            <a:avLst/>
          </a:prstGeom>
          <a:noFill/>
        </p:spPr>
        <p:txBody>
          <a:bodyPr wrap="none" rtlCol="0">
            <a:spAutoFit/>
          </a:bodyPr>
          <a:lstStyle/>
          <a:p>
            <a:r>
              <a:rPr lang="en-GB" sz="1400">
                <a:solidFill>
                  <a:schemeClr val="bg1"/>
                </a:solidFill>
              </a:rPr>
              <a:t>Series 2B – N-Linked</a:t>
            </a:r>
          </a:p>
        </p:txBody>
      </p:sp>
      <p:sp>
        <p:nvSpPr>
          <p:cNvPr id="24" name="Arrow: Right 23">
            <a:extLst>
              <a:ext uri="{FF2B5EF4-FFF2-40B4-BE49-F238E27FC236}">
                <a16:creationId xmlns:a16="http://schemas.microsoft.com/office/drawing/2014/main" id="{C3656CF6-B5CE-41E6-9AC7-5937BC9512D7}"/>
              </a:ext>
            </a:extLst>
          </p:cNvPr>
          <p:cNvSpPr/>
          <p:nvPr/>
        </p:nvSpPr>
        <p:spPr>
          <a:xfrm rot="10800000">
            <a:off x="2237788" y="2812377"/>
            <a:ext cx="4969270" cy="319122"/>
          </a:xfrm>
          <a:prstGeom prst="rightArrow">
            <a:avLst/>
          </a:prstGeom>
          <a:solidFill>
            <a:srgbClr val="A9DA74"/>
          </a:solidFill>
          <a:ln>
            <a:solidFill>
              <a:srgbClr val="33CC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4256B8D5-FA74-4F27-8E6F-CCDFDECFE8E0}"/>
              </a:ext>
            </a:extLst>
          </p:cNvPr>
          <p:cNvSpPr/>
          <p:nvPr/>
        </p:nvSpPr>
        <p:spPr>
          <a:xfrm>
            <a:off x="5747965" y="4736335"/>
            <a:ext cx="3735065" cy="319122"/>
          </a:xfrm>
          <a:prstGeom prst="rightArrow">
            <a:avLst/>
          </a:prstGeom>
          <a:solidFill>
            <a:srgbClr val="A9DA74"/>
          </a:solidFill>
          <a:ln>
            <a:solidFill>
              <a:srgbClr val="33CC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4A3C400-25BC-416A-BA12-CB7D3F31A351}"/>
              </a:ext>
            </a:extLst>
          </p:cNvPr>
          <p:cNvSpPr/>
          <p:nvPr/>
        </p:nvSpPr>
        <p:spPr>
          <a:xfrm>
            <a:off x="6050669" y="1281142"/>
            <a:ext cx="3553744" cy="164900"/>
          </a:xfrm>
          <a:prstGeom prst="rect">
            <a:avLst/>
          </a:prstGeom>
          <a:pattFill prst="pct5">
            <a:fgClr>
              <a:srgbClr val="FF0000"/>
            </a:fgClr>
            <a:bgClr>
              <a:schemeClr val="bg1"/>
            </a:bgClr>
          </a:pattFill>
          <a:ln w="25400">
            <a:solidFill>
              <a:srgbClr val="A9DA7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5E1FBA5-27FE-4B59-AF85-A220CFB8AEF6}"/>
              </a:ext>
            </a:extLst>
          </p:cNvPr>
          <p:cNvSpPr txBox="1"/>
          <p:nvPr/>
        </p:nvSpPr>
        <p:spPr>
          <a:xfrm>
            <a:off x="6734706" y="1231782"/>
            <a:ext cx="2484976" cy="253916"/>
          </a:xfrm>
          <a:prstGeom prst="rect">
            <a:avLst/>
          </a:prstGeom>
          <a:noFill/>
        </p:spPr>
        <p:txBody>
          <a:bodyPr wrap="none" rtlCol="0">
            <a:spAutoFit/>
          </a:bodyPr>
          <a:lstStyle/>
          <a:p>
            <a:r>
              <a:rPr lang="en-GB" sz="1050" b="1"/>
              <a:t>Examples in this range - Poor </a:t>
            </a:r>
            <a:r>
              <a:rPr lang="en-GB" sz="1050" b="1" err="1"/>
              <a:t>hERG</a:t>
            </a:r>
            <a:endParaRPr lang="en-GB" sz="1050" b="1"/>
          </a:p>
        </p:txBody>
      </p:sp>
      <p:sp>
        <p:nvSpPr>
          <p:cNvPr id="28" name="Rectangle 27">
            <a:extLst>
              <a:ext uri="{FF2B5EF4-FFF2-40B4-BE49-F238E27FC236}">
                <a16:creationId xmlns:a16="http://schemas.microsoft.com/office/drawing/2014/main" id="{76CD014A-AF08-419E-AB1F-D8716D335F44}"/>
              </a:ext>
            </a:extLst>
          </p:cNvPr>
          <p:cNvSpPr/>
          <p:nvPr/>
        </p:nvSpPr>
        <p:spPr>
          <a:xfrm>
            <a:off x="7238804" y="2892317"/>
            <a:ext cx="2244232" cy="178809"/>
          </a:xfrm>
          <a:prstGeom prst="rect">
            <a:avLst/>
          </a:prstGeom>
          <a:pattFill prst="pct5">
            <a:fgClr>
              <a:srgbClr val="FF0000"/>
            </a:fgClr>
            <a:bgClr>
              <a:schemeClr val="bg1"/>
            </a:bgClr>
          </a:pattFill>
          <a:ln w="25400">
            <a:solidFill>
              <a:srgbClr val="A9DA7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2C7EBB4-FD95-4AD8-A0BA-149AD86A91AB}"/>
              </a:ext>
            </a:extLst>
          </p:cNvPr>
          <p:cNvSpPr txBox="1"/>
          <p:nvPr/>
        </p:nvSpPr>
        <p:spPr>
          <a:xfrm>
            <a:off x="7234730" y="2866149"/>
            <a:ext cx="2492990" cy="253916"/>
          </a:xfrm>
          <a:prstGeom prst="rect">
            <a:avLst/>
          </a:prstGeom>
          <a:noFill/>
        </p:spPr>
        <p:txBody>
          <a:bodyPr wrap="none" rtlCol="0">
            <a:spAutoFit/>
          </a:bodyPr>
          <a:lstStyle/>
          <a:p>
            <a:r>
              <a:rPr lang="en-GB" sz="1050" b="1"/>
              <a:t>Examples in this range – High </a:t>
            </a:r>
            <a:r>
              <a:rPr lang="en-GB" sz="1050" b="1" err="1"/>
              <a:t>hPPB</a:t>
            </a:r>
            <a:endParaRPr lang="en-GB" sz="1050" b="1"/>
          </a:p>
        </p:txBody>
      </p:sp>
      <p:sp>
        <p:nvSpPr>
          <p:cNvPr id="30" name="Rectangle 29">
            <a:extLst>
              <a:ext uri="{FF2B5EF4-FFF2-40B4-BE49-F238E27FC236}">
                <a16:creationId xmlns:a16="http://schemas.microsoft.com/office/drawing/2014/main" id="{BB7C48A5-D8F1-4109-A59E-B27EAD39C844}"/>
              </a:ext>
            </a:extLst>
          </p:cNvPr>
          <p:cNvSpPr/>
          <p:nvPr/>
        </p:nvSpPr>
        <p:spPr>
          <a:xfrm>
            <a:off x="4519473" y="4809744"/>
            <a:ext cx="1203107" cy="189864"/>
          </a:xfrm>
          <a:prstGeom prst="rect">
            <a:avLst/>
          </a:prstGeom>
          <a:pattFill prst="pct5">
            <a:fgClr>
              <a:srgbClr val="FF0000"/>
            </a:fgClr>
            <a:bgClr>
              <a:schemeClr val="bg1"/>
            </a:bgClr>
          </a:pattFill>
          <a:ln w="25400">
            <a:solidFill>
              <a:srgbClr val="A9DA7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92DF278-B2E6-4CC1-8D71-0698F3E5092F}"/>
              </a:ext>
            </a:extLst>
          </p:cNvPr>
          <p:cNvSpPr txBox="1"/>
          <p:nvPr/>
        </p:nvSpPr>
        <p:spPr>
          <a:xfrm>
            <a:off x="3081867" y="4765852"/>
            <a:ext cx="2687662" cy="253916"/>
          </a:xfrm>
          <a:prstGeom prst="rect">
            <a:avLst/>
          </a:prstGeom>
          <a:noFill/>
        </p:spPr>
        <p:txBody>
          <a:bodyPr wrap="square" rtlCol="0">
            <a:spAutoFit/>
          </a:bodyPr>
          <a:lstStyle/>
          <a:p>
            <a:r>
              <a:rPr lang="en-GB" sz="1050" b="1"/>
              <a:t>Examples in this range - Poor perm</a:t>
            </a:r>
          </a:p>
        </p:txBody>
      </p:sp>
      <p:cxnSp>
        <p:nvCxnSpPr>
          <p:cNvPr id="32" name="Straight Connector 31">
            <a:extLst>
              <a:ext uri="{FF2B5EF4-FFF2-40B4-BE49-F238E27FC236}">
                <a16:creationId xmlns:a16="http://schemas.microsoft.com/office/drawing/2014/main" id="{188A0545-F81A-4447-82F1-D03D1313F31B}"/>
              </a:ext>
            </a:extLst>
          </p:cNvPr>
          <p:cNvCxnSpPr/>
          <p:nvPr/>
        </p:nvCxnSpPr>
        <p:spPr>
          <a:xfrm>
            <a:off x="-11463" y="4400245"/>
            <a:ext cx="12192000" cy="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E90DD85-FC08-4FFA-AB64-0D5683A40B31}"/>
              </a:ext>
            </a:extLst>
          </p:cNvPr>
          <p:cNvSpPr/>
          <p:nvPr/>
        </p:nvSpPr>
        <p:spPr>
          <a:xfrm>
            <a:off x="4231977" y="1926119"/>
            <a:ext cx="1818692" cy="4174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673ABB0-FD40-4E93-A425-1718EACCF579}"/>
              </a:ext>
            </a:extLst>
          </p:cNvPr>
          <p:cNvSpPr/>
          <p:nvPr/>
        </p:nvSpPr>
        <p:spPr>
          <a:xfrm>
            <a:off x="4154580" y="3713391"/>
            <a:ext cx="1818692" cy="4174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55B2B7C-7643-4F50-B03A-52EFAA459D8A}"/>
              </a:ext>
            </a:extLst>
          </p:cNvPr>
          <p:cNvSpPr/>
          <p:nvPr/>
        </p:nvSpPr>
        <p:spPr>
          <a:xfrm>
            <a:off x="4192759" y="5618310"/>
            <a:ext cx="1818692" cy="4174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D4BCC7F-CF35-4D45-B0A8-740227D750D8}"/>
              </a:ext>
            </a:extLst>
          </p:cNvPr>
          <p:cNvSpPr/>
          <p:nvPr/>
        </p:nvSpPr>
        <p:spPr>
          <a:xfrm>
            <a:off x="7207058" y="1926119"/>
            <a:ext cx="77466" cy="3741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C92852A-FEB6-4CE0-9D96-2F26B0A36D12}"/>
              </a:ext>
            </a:extLst>
          </p:cNvPr>
          <p:cNvSpPr/>
          <p:nvPr/>
        </p:nvSpPr>
        <p:spPr>
          <a:xfrm>
            <a:off x="7139321" y="3695656"/>
            <a:ext cx="77466" cy="3741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021D137-17E1-4FD0-872B-39EA54DF0206}"/>
              </a:ext>
            </a:extLst>
          </p:cNvPr>
          <p:cNvSpPr/>
          <p:nvPr/>
        </p:nvSpPr>
        <p:spPr>
          <a:xfrm>
            <a:off x="7173191" y="5744594"/>
            <a:ext cx="77466" cy="3741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6488822-5AC1-47E8-A892-BFCB7EF2E3AC}"/>
              </a:ext>
            </a:extLst>
          </p:cNvPr>
          <p:cNvSpPr/>
          <p:nvPr/>
        </p:nvSpPr>
        <p:spPr>
          <a:xfrm rot="10800000">
            <a:off x="2409895" y="1199433"/>
            <a:ext cx="4100972" cy="320077"/>
          </a:xfrm>
          <a:prstGeom prst="rightArrow">
            <a:avLst/>
          </a:prstGeom>
          <a:solidFill>
            <a:srgbClr val="A9DA74"/>
          </a:solidFill>
          <a:ln>
            <a:solidFill>
              <a:srgbClr val="33CC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46C3D3C-E784-4654-A123-7BDC93E330A6}"/>
              </a:ext>
            </a:extLst>
          </p:cNvPr>
          <p:cNvCxnSpPr>
            <a:cxnSpLocks/>
          </p:cNvCxnSpPr>
          <p:nvPr/>
        </p:nvCxnSpPr>
        <p:spPr>
          <a:xfrm flipV="1">
            <a:off x="5747965" y="840556"/>
            <a:ext cx="0" cy="5246662"/>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785E7F-5FA5-4CCD-8238-886B3031E4CC}"/>
              </a:ext>
            </a:extLst>
          </p:cNvPr>
          <p:cNvCxnSpPr>
            <a:cxnSpLocks/>
          </p:cNvCxnSpPr>
          <p:nvPr/>
        </p:nvCxnSpPr>
        <p:spPr>
          <a:xfrm flipV="1">
            <a:off x="6510867" y="872067"/>
            <a:ext cx="0" cy="5246662"/>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368E5B7-F502-4C7B-84C6-DA366CF59F95}"/>
              </a:ext>
            </a:extLst>
          </p:cNvPr>
          <p:cNvSpPr txBox="1"/>
          <p:nvPr/>
        </p:nvSpPr>
        <p:spPr>
          <a:xfrm>
            <a:off x="-19299" y="6107140"/>
            <a:ext cx="12089373" cy="383823"/>
          </a:xfrm>
          <a:prstGeom prst="rect">
            <a:avLst/>
          </a:prstGeom>
          <a:noFill/>
        </p:spPr>
        <p:txBody>
          <a:bodyPr wrap="square">
            <a:spAutoFit/>
          </a:bodyPr>
          <a:lstStyle/>
          <a:p>
            <a:pPr marL="76200" lvl="0">
              <a:lnSpc>
                <a:spcPct val="115000"/>
              </a:lnSpc>
              <a:buSzPts val="2400"/>
            </a:pPr>
            <a:r>
              <a:rPr lang="en-US" sz="1800" dirty="0" err="1"/>
              <a:t>AlogP</a:t>
            </a:r>
            <a:r>
              <a:rPr lang="en-US" sz="1800" dirty="0"/>
              <a:t>-SP*</a:t>
            </a:r>
            <a:r>
              <a:rPr lang="en-US" dirty="0"/>
              <a:t> </a:t>
            </a:r>
            <a:r>
              <a:rPr lang="en-US" sz="1800" dirty="0"/>
              <a:t>used to establish correlations to ADME properties. To achieve all 3 parameters need to be in sweet spot</a:t>
            </a:r>
          </a:p>
        </p:txBody>
      </p:sp>
      <p:sp>
        <p:nvSpPr>
          <p:cNvPr id="37" name="TextBox 36">
            <a:extLst>
              <a:ext uri="{FF2B5EF4-FFF2-40B4-BE49-F238E27FC236}">
                <a16:creationId xmlns:a16="http://schemas.microsoft.com/office/drawing/2014/main" id="{450C038C-BB1B-91EF-1C97-E6F1383BE27F}"/>
              </a:ext>
            </a:extLst>
          </p:cNvPr>
          <p:cNvSpPr txBox="1"/>
          <p:nvPr/>
        </p:nvSpPr>
        <p:spPr>
          <a:xfrm>
            <a:off x="7827541" y="6535585"/>
            <a:ext cx="2629694" cy="276999"/>
          </a:xfrm>
          <a:prstGeom prst="rect">
            <a:avLst/>
          </a:prstGeom>
          <a:noFill/>
        </p:spPr>
        <p:txBody>
          <a:bodyPr wrap="none" rtlCol="0">
            <a:spAutoFit/>
          </a:bodyPr>
          <a:lstStyle/>
          <a:p>
            <a:r>
              <a:rPr lang="en-US" sz="1200" dirty="0"/>
              <a:t>* </a:t>
            </a:r>
            <a:r>
              <a:rPr lang="en-US" sz="1200" dirty="0" err="1"/>
              <a:t>cLogP</a:t>
            </a:r>
            <a:r>
              <a:rPr lang="en-US" sz="1200" dirty="0"/>
              <a:t> surrogate from Schrödinger</a:t>
            </a:r>
          </a:p>
        </p:txBody>
      </p:sp>
      <p:sp>
        <p:nvSpPr>
          <p:cNvPr id="41" name="TextBox 40">
            <a:extLst>
              <a:ext uri="{FF2B5EF4-FFF2-40B4-BE49-F238E27FC236}">
                <a16:creationId xmlns:a16="http://schemas.microsoft.com/office/drawing/2014/main" id="{98A6FA60-6C0E-48E0-A467-414C49BFB48D}"/>
              </a:ext>
            </a:extLst>
          </p:cNvPr>
          <p:cNvSpPr txBox="1"/>
          <p:nvPr/>
        </p:nvSpPr>
        <p:spPr>
          <a:xfrm>
            <a:off x="4801318" y="483924"/>
            <a:ext cx="2589363" cy="707886"/>
          </a:xfrm>
          <a:prstGeom prst="rect">
            <a:avLst/>
          </a:prstGeom>
          <a:noFill/>
          <a:ln w="9525">
            <a:solidFill>
              <a:schemeClr val="tx1"/>
            </a:solidFill>
          </a:ln>
        </p:spPr>
        <p:txBody>
          <a:bodyPr wrap="none" rtlCol="0">
            <a:spAutoFit/>
          </a:bodyPr>
          <a:lstStyle/>
          <a:p>
            <a:pPr algn="ctr"/>
            <a:r>
              <a:rPr lang="en-US" sz="2000" dirty="0" err="1"/>
              <a:t>AlogP</a:t>
            </a:r>
            <a:r>
              <a:rPr lang="en-US" sz="2000" dirty="0"/>
              <a:t>-SP sweet spot</a:t>
            </a:r>
          </a:p>
          <a:p>
            <a:pPr algn="ctr"/>
            <a:r>
              <a:rPr lang="en-US" sz="2000" dirty="0"/>
              <a:t>1.5 - 2</a:t>
            </a:r>
          </a:p>
        </p:txBody>
      </p:sp>
    </p:spTree>
    <p:extLst>
      <p:ext uri="{BB962C8B-B14F-4D97-AF65-F5344CB8AC3E}">
        <p14:creationId xmlns:p14="http://schemas.microsoft.com/office/powerpoint/2010/main" val="11735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Rounded Corners 90">
            <a:extLst>
              <a:ext uri="{FF2B5EF4-FFF2-40B4-BE49-F238E27FC236}">
                <a16:creationId xmlns:a16="http://schemas.microsoft.com/office/drawing/2014/main" id="{C489A703-C9F7-74E5-CFA7-4C7E86CD16D9}"/>
              </a:ext>
            </a:extLst>
          </p:cNvPr>
          <p:cNvSpPr/>
          <p:nvPr/>
        </p:nvSpPr>
        <p:spPr>
          <a:xfrm>
            <a:off x="9570988" y="3867791"/>
            <a:ext cx="859469" cy="71398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7" name="Rectangle: Rounded Corners 86">
            <a:extLst>
              <a:ext uri="{FF2B5EF4-FFF2-40B4-BE49-F238E27FC236}">
                <a16:creationId xmlns:a16="http://schemas.microsoft.com/office/drawing/2014/main" id="{D7F37697-5226-F6E2-52A1-7F9EB0928B55}"/>
              </a:ext>
            </a:extLst>
          </p:cNvPr>
          <p:cNvSpPr/>
          <p:nvPr/>
        </p:nvSpPr>
        <p:spPr>
          <a:xfrm>
            <a:off x="8663698" y="3853765"/>
            <a:ext cx="859469" cy="71398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Rounded Corners 44">
            <a:extLst>
              <a:ext uri="{FF2B5EF4-FFF2-40B4-BE49-F238E27FC236}">
                <a16:creationId xmlns:a16="http://schemas.microsoft.com/office/drawing/2014/main" id="{1EA600C0-C19A-AF74-FA66-8FE6933816BB}"/>
              </a:ext>
            </a:extLst>
          </p:cNvPr>
          <p:cNvSpPr/>
          <p:nvPr/>
        </p:nvSpPr>
        <p:spPr>
          <a:xfrm>
            <a:off x="7692400" y="3846812"/>
            <a:ext cx="859469" cy="71398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Rectangle: Rounded Corners 41">
            <a:extLst>
              <a:ext uri="{FF2B5EF4-FFF2-40B4-BE49-F238E27FC236}">
                <a16:creationId xmlns:a16="http://schemas.microsoft.com/office/drawing/2014/main" id="{EBC19F56-82BC-C861-0D79-A780C03AAA73}"/>
              </a:ext>
            </a:extLst>
          </p:cNvPr>
          <p:cNvSpPr/>
          <p:nvPr/>
        </p:nvSpPr>
        <p:spPr>
          <a:xfrm>
            <a:off x="6772506" y="3846812"/>
            <a:ext cx="859469" cy="71398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ectangle: Rounded Corners 74">
            <a:extLst>
              <a:ext uri="{FF2B5EF4-FFF2-40B4-BE49-F238E27FC236}">
                <a16:creationId xmlns:a16="http://schemas.microsoft.com/office/drawing/2014/main" id="{F2442D9C-9599-ACAF-3F70-DFF2FB788A1D}"/>
              </a:ext>
            </a:extLst>
          </p:cNvPr>
          <p:cNvSpPr/>
          <p:nvPr/>
        </p:nvSpPr>
        <p:spPr>
          <a:xfrm>
            <a:off x="8574807" y="563194"/>
            <a:ext cx="859469" cy="98425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3" name="Rectangle: Rounded Corners 72">
            <a:extLst>
              <a:ext uri="{FF2B5EF4-FFF2-40B4-BE49-F238E27FC236}">
                <a16:creationId xmlns:a16="http://schemas.microsoft.com/office/drawing/2014/main" id="{883728B4-4936-C9CD-C5F6-6C76EB424275}"/>
              </a:ext>
            </a:extLst>
          </p:cNvPr>
          <p:cNvSpPr/>
          <p:nvPr/>
        </p:nvSpPr>
        <p:spPr>
          <a:xfrm>
            <a:off x="7887867" y="560023"/>
            <a:ext cx="545957" cy="98425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1" name="Rectangle: Rounded Corners 70">
            <a:extLst>
              <a:ext uri="{FF2B5EF4-FFF2-40B4-BE49-F238E27FC236}">
                <a16:creationId xmlns:a16="http://schemas.microsoft.com/office/drawing/2014/main" id="{BDF0E42E-F0C3-E181-DBB1-D6D639942400}"/>
              </a:ext>
            </a:extLst>
          </p:cNvPr>
          <p:cNvSpPr/>
          <p:nvPr/>
        </p:nvSpPr>
        <p:spPr>
          <a:xfrm>
            <a:off x="7166454" y="566505"/>
            <a:ext cx="440813" cy="98425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Rectangle: Rounded Corners 67">
            <a:extLst>
              <a:ext uri="{FF2B5EF4-FFF2-40B4-BE49-F238E27FC236}">
                <a16:creationId xmlns:a16="http://schemas.microsoft.com/office/drawing/2014/main" id="{8E256D47-9AF5-D2C2-741D-7DE82E4B92F2}"/>
              </a:ext>
            </a:extLst>
          </p:cNvPr>
          <p:cNvSpPr/>
          <p:nvPr/>
        </p:nvSpPr>
        <p:spPr>
          <a:xfrm>
            <a:off x="6309044" y="578565"/>
            <a:ext cx="440813" cy="98425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6" name="Rectangle: Rounded Corners 65">
            <a:extLst>
              <a:ext uri="{FF2B5EF4-FFF2-40B4-BE49-F238E27FC236}">
                <a16:creationId xmlns:a16="http://schemas.microsoft.com/office/drawing/2014/main" id="{FA4DEDE0-7F2C-ECEE-0594-9851A4CFB574}"/>
              </a:ext>
            </a:extLst>
          </p:cNvPr>
          <p:cNvSpPr/>
          <p:nvPr/>
        </p:nvSpPr>
        <p:spPr>
          <a:xfrm>
            <a:off x="5409079" y="769347"/>
            <a:ext cx="440813" cy="77437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CE7C45CF-E1CE-4D7E-89EA-95308F7CA31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CE7C45CF-E1CE-4D7E-89EA-95308F7CA3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C94CD1E-5708-49C0-BA26-671A764C0BCD}"/>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81846347-A968-4BD5-A7AD-6CCC14BA75F4}"/>
              </a:ext>
            </a:extLst>
          </p:cNvPr>
          <p:cNvSpPr>
            <a:spLocks noGrp="1"/>
          </p:cNvSpPr>
          <p:nvPr>
            <p:ph type="title"/>
          </p:nvPr>
        </p:nvSpPr>
        <p:spPr>
          <a:xfrm>
            <a:off x="224967" y="6315"/>
            <a:ext cx="11521440" cy="538624"/>
          </a:xfrm>
        </p:spPr>
        <p:txBody>
          <a:bodyPr/>
          <a:lstStyle/>
          <a:p>
            <a:r>
              <a:rPr lang="en-US" sz="2400" dirty="0"/>
              <a:t>Identification of Development Candidate NDI-101150</a:t>
            </a:r>
          </a:p>
        </p:txBody>
      </p:sp>
      <p:graphicFrame>
        <p:nvGraphicFramePr>
          <p:cNvPr id="6" name="Table 5">
            <a:extLst>
              <a:ext uri="{FF2B5EF4-FFF2-40B4-BE49-F238E27FC236}">
                <a16:creationId xmlns:a16="http://schemas.microsoft.com/office/drawing/2014/main" id="{C57B5268-6D09-6BEC-470B-19A1EBA46B6E}"/>
              </a:ext>
            </a:extLst>
          </p:cNvPr>
          <p:cNvGraphicFramePr>
            <a:graphicFrameLocks noGrp="1"/>
          </p:cNvGraphicFramePr>
          <p:nvPr>
            <p:extLst>
              <p:ext uri="{D42A27DB-BD31-4B8C-83A1-F6EECF244321}">
                <p14:modId xmlns:p14="http://schemas.microsoft.com/office/powerpoint/2010/main" val="3866025167"/>
              </p:ext>
            </p:extLst>
          </p:nvPr>
        </p:nvGraphicFramePr>
        <p:xfrm>
          <a:off x="1685200" y="1638852"/>
          <a:ext cx="8608152" cy="1524000"/>
        </p:xfrm>
        <a:graphic>
          <a:graphicData uri="http://schemas.openxmlformats.org/drawingml/2006/table">
            <a:tbl>
              <a:tblPr firstRow="1" bandRow="1">
                <a:tableStyleId>{5C22544A-7EE6-4342-B048-85BDC9FD1C3A}</a:tableStyleId>
              </a:tblPr>
              <a:tblGrid>
                <a:gridCol w="2535498">
                  <a:extLst>
                    <a:ext uri="{9D8B030D-6E8A-4147-A177-3AD203B41FA5}">
                      <a16:colId xmlns:a16="http://schemas.microsoft.com/office/drawing/2014/main" val="752154016"/>
                    </a:ext>
                  </a:extLst>
                </a:gridCol>
                <a:gridCol w="911691">
                  <a:extLst>
                    <a:ext uri="{9D8B030D-6E8A-4147-A177-3AD203B41FA5}">
                      <a16:colId xmlns:a16="http://schemas.microsoft.com/office/drawing/2014/main" val="3023229936"/>
                    </a:ext>
                  </a:extLst>
                </a:gridCol>
                <a:gridCol w="865265">
                  <a:extLst>
                    <a:ext uri="{9D8B030D-6E8A-4147-A177-3AD203B41FA5}">
                      <a16:colId xmlns:a16="http://schemas.microsoft.com/office/drawing/2014/main" val="3399541942"/>
                    </a:ext>
                  </a:extLst>
                </a:gridCol>
                <a:gridCol w="884966">
                  <a:extLst>
                    <a:ext uri="{9D8B030D-6E8A-4147-A177-3AD203B41FA5}">
                      <a16:colId xmlns:a16="http://schemas.microsoft.com/office/drawing/2014/main" val="710292436"/>
                    </a:ext>
                  </a:extLst>
                </a:gridCol>
                <a:gridCol w="920084">
                  <a:extLst>
                    <a:ext uri="{9D8B030D-6E8A-4147-A177-3AD203B41FA5}">
                      <a16:colId xmlns:a16="http://schemas.microsoft.com/office/drawing/2014/main" val="2265700506"/>
                    </a:ext>
                  </a:extLst>
                </a:gridCol>
                <a:gridCol w="779613">
                  <a:extLst>
                    <a:ext uri="{9D8B030D-6E8A-4147-A177-3AD203B41FA5}">
                      <a16:colId xmlns:a16="http://schemas.microsoft.com/office/drawing/2014/main" val="3317886578"/>
                    </a:ext>
                  </a:extLst>
                </a:gridCol>
                <a:gridCol w="927108">
                  <a:extLst>
                    <a:ext uri="{9D8B030D-6E8A-4147-A177-3AD203B41FA5}">
                      <a16:colId xmlns:a16="http://schemas.microsoft.com/office/drawing/2014/main" val="667048174"/>
                    </a:ext>
                  </a:extLst>
                </a:gridCol>
                <a:gridCol w="783927">
                  <a:extLst>
                    <a:ext uri="{9D8B030D-6E8A-4147-A177-3AD203B41FA5}">
                      <a16:colId xmlns:a16="http://schemas.microsoft.com/office/drawing/2014/main" val="3796667326"/>
                    </a:ext>
                  </a:extLst>
                </a:gridCol>
              </a:tblGrid>
              <a:tr h="197349">
                <a:tc>
                  <a:txBody>
                    <a:bodyPr/>
                    <a:lstStyle/>
                    <a:p>
                      <a:pPr algn="ctr"/>
                      <a:r>
                        <a:rPr lang="en-US" sz="1400" dirty="0"/>
                        <a:t>Assay</a:t>
                      </a:r>
                    </a:p>
                  </a:txBody>
                  <a:tcPr/>
                </a:tc>
                <a:tc>
                  <a:txBody>
                    <a:bodyPr/>
                    <a:lstStyle/>
                    <a:p>
                      <a:pPr algn="ctr"/>
                      <a:r>
                        <a:rPr lang="en-US" sz="1400" dirty="0"/>
                        <a:t>101150</a:t>
                      </a:r>
                    </a:p>
                  </a:txBody>
                  <a:tcPr/>
                </a:tc>
                <a:tc>
                  <a:txBody>
                    <a:bodyPr/>
                    <a:lstStyle/>
                    <a:p>
                      <a:pPr algn="ctr"/>
                      <a:r>
                        <a:rPr lang="en-US" sz="1400" dirty="0"/>
                        <a:t>28</a:t>
                      </a:r>
                    </a:p>
                  </a:txBody>
                  <a:tcPr/>
                </a:tc>
                <a:tc>
                  <a:txBody>
                    <a:bodyPr/>
                    <a:lstStyle/>
                    <a:p>
                      <a:pPr algn="ctr"/>
                      <a:r>
                        <a:rPr lang="en-US" sz="1400" dirty="0"/>
                        <a:t>29</a:t>
                      </a:r>
                    </a:p>
                  </a:txBody>
                  <a:tcPr/>
                </a:tc>
                <a:tc>
                  <a:txBody>
                    <a:bodyPr/>
                    <a:lstStyle/>
                    <a:p>
                      <a:pPr algn="ctr"/>
                      <a:r>
                        <a:rPr lang="en-US" sz="1400" dirty="0"/>
                        <a:t>30</a:t>
                      </a:r>
                    </a:p>
                  </a:txBody>
                  <a:tcPr/>
                </a:tc>
                <a:tc>
                  <a:txBody>
                    <a:bodyPr/>
                    <a:lstStyle/>
                    <a:p>
                      <a:pPr algn="ctr"/>
                      <a:r>
                        <a:rPr lang="en-US" sz="1400" dirty="0"/>
                        <a:t>31</a:t>
                      </a:r>
                    </a:p>
                  </a:txBody>
                  <a:tcPr/>
                </a:tc>
                <a:tc>
                  <a:txBody>
                    <a:bodyPr/>
                    <a:lstStyle/>
                    <a:p>
                      <a:pPr algn="ctr"/>
                      <a:r>
                        <a:rPr lang="en-US" sz="1400" dirty="0"/>
                        <a:t>32</a:t>
                      </a:r>
                    </a:p>
                  </a:txBody>
                  <a:tcPr/>
                </a:tc>
                <a:tc>
                  <a:txBody>
                    <a:bodyPr/>
                    <a:lstStyle/>
                    <a:p>
                      <a:pPr algn="ctr"/>
                      <a:r>
                        <a:rPr lang="en-US" sz="1400" dirty="0"/>
                        <a:t>33</a:t>
                      </a:r>
                    </a:p>
                  </a:txBody>
                  <a:tcPr/>
                </a:tc>
                <a:extLst>
                  <a:ext uri="{0D108BD9-81ED-4DB2-BD59-A6C34878D82A}">
                    <a16:rowId xmlns:a16="http://schemas.microsoft.com/office/drawing/2014/main" val="2162392312"/>
                  </a:ext>
                </a:extLst>
              </a:tr>
              <a:tr h="197349">
                <a:tc>
                  <a:txBody>
                    <a:bodyPr/>
                    <a:lstStyle/>
                    <a:p>
                      <a:pPr algn="ctr"/>
                      <a:r>
                        <a:rPr lang="en-US" sz="1400" dirty="0"/>
                        <a:t>HPK1</a:t>
                      </a:r>
                      <a:r>
                        <a:rPr lang="en-US" sz="1400" baseline="30000" dirty="0"/>
                        <a:t>a</a:t>
                      </a:r>
                      <a:r>
                        <a:rPr lang="en-US" sz="1400" dirty="0"/>
                        <a:t>/pSLP76 IC</a:t>
                      </a:r>
                      <a:r>
                        <a:rPr lang="en-US" sz="1400" baseline="-25000" dirty="0"/>
                        <a:t>50</a:t>
                      </a:r>
                      <a:r>
                        <a:rPr lang="en-US" sz="1400" dirty="0"/>
                        <a:t> (</a:t>
                      </a:r>
                      <a:r>
                        <a:rPr lang="en-US" sz="1400" dirty="0" err="1"/>
                        <a:t>nM</a:t>
                      </a:r>
                      <a:r>
                        <a:rPr lang="en-US" sz="1400" dirty="0"/>
                        <a:t>)</a:t>
                      </a:r>
                    </a:p>
                  </a:txBody>
                  <a:tcPr/>
                </a:tc>
                <a:tc>
                  <a:txBody>
                    <a:bodyPr/>
                    <a:lstStyle/>
                    <a:p>
                      <a:pPr algn="ctr"/>
                      <a:r>
                        <a:rPr lang="en-US" sz="1400" dirty="0"/>
                        <a:t>0.7/42</a:t>
                      </a:r>
                    </a:p>
                  </a:txBody>
                  <a:tcPr/>
                </a:tc>
                <a:tc>
                  <a:txBody>
                    <a:bodyPr/>
                    <a:lstStyle/>
                    <a:p>
                      <a:pPr algn="ctr"/>
                      <a:r>
                        <a:rPr lang="en-US" sz="1400" dirty="0"/>
                        <a:t>1.3/154</a:t>
                      </a:r>
                    </a:p>
                  </a:txBody>
                  <a:tcPr/>
                </a:tc>
                <a:tc>
                  <a:txBody>
                    <a:bodyPr/>
                    <a:lstStyle/>
                    <a:p>
                      <a:pPr algn="ctr"/>
                      <a:r>
                        <a:rPr lang="en-US" sz="1400" dirty="0"/>
                        <a:t>0.6/134</a:t>
                      </a:r>
                    </a:p>
                  </a:txBody>
                  <a:tcPr/>
                </a:tc>
                <a:tc>
                  <a:txBody>
                    <a:bodyPr/>
                    <a:lstStyle/>
                    <a:p>
                      <a:pPr algn="ctr"/>
                      <a:r>
                        <a:rPr lang="en-US" sz="1400" dirty="0"/>
                        <a:t>0.8/300</a:t>
                      </a:r>
                    </a:p>
                  </a:txBody>
                  <a:tcPr/>
                </a:tc>
                <a:tc>
                  <a:txBody>
                    <a:bodyPr/>
                    <a:lstStyle/>
                    <a:p>
                      <a:pPr algn="ctr"/>
                      <a:r>
                        <a:rPr lang="en-US" sz="1400" dirty="0"/>
                        <a:t>0.4/18</a:t>
                      </a:r>
                    </a:p>
                  </a:txBody>
                  <a:tcPr/>
                </a:tc>
                <a:tc>
                  <a:txBody>
                    <a:bodyPr/>
                    <a:lstStyle/>
                    <a:p>
                      <a:pPr algn="ctr"/>
                      <a:r>
                        <a:rPr lang="en-US" sz="1400" dirty="0"/>
                        <a:t>0.8/151</a:t>
                      </a:r>
                    </a:p>
                  </a:txBody>
                  <a:tcPr/>
                </a:tc>
                <a:tc>
                  <a:txBody>
                    <a:bodyPr/>
                    <a:lstStyle/>
                    <a:p>
                      <a:pPr algn="ctr"/>
                      <a:r>
                        <a:rPr lang="en-US" sz="1400" dirty="0"/>
                        <a:t>0.7/32</a:t>
                      </a:r>
                    </a:p>
                  </a:txBody>
                  <a:tcPr/>
                </a:tc>
                <a:extLst>
                  <a:ext uri="{0D108BD9-81ED-4DB2-BD59-A6C34878D82A}">
                    <a16:rowId xmlns:a16="http://schemas.microsoft.com/office/drawing/2014/main" val="3090269299"/>
                  </a:ext>
                </a:extLst>
              </a:tr>
              <a:tr h="1973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GLK </a:t>
                      </a:r>
                      <a:r>
                        <a:rPr lang="en-US" sz="1400" dirty="0" err="1"/>
                        <a:t>Selectivity</a:t>
                      </a:r>
                      <a:r>
                        <a:rPr lang="en-US" sz="1400" baseline="30000" dirty="0" err="1"/>
                        <a:t>b</a:t>
                      </a:r>
                      <a:r>
                        <a:rPr lang="en-US" sz="1400" dirty="0"/>
                        <a:t> </a:t>
                      </a:r>
                    </a:p>
                  </a:txBody>
                  <a:tcPr/>
                </a:tc>
                <a:tc>
                  <a:txBody>
                    <a:bodyPr/>
                    <a:lstStyle/>
                    <a:p>
                      <a:pPr algn="ctr"/>
                      <a:r>
                        <a:rPr lang="en-US" sz="1400" dirty="0"/>
                        <a:t>377</a:t>
                      </a:r>
                    </a:p>
                  </a:txBody>
                  <a:tcPr/>
                </a:tc>
                <a:tc>
                  <a:txBody>
                    <a:bodyPr/>
                    <a:lstStyle/>
                    <a:p>
                      <a:pPr algn="ctr"/>
                      <a:r>
                        <a:rPr lang="en-US" sz="1400" dirty="0"/>
                        <a:t>523</a:t>
                      </a:r>
                    </a:p>
                  </a:txBody>
                  <a:tcPr/>
                </a:tc>
                <a:tc>
                  <a:txBody>
                    <a:bodyPr/>
                    <a:lstStyle/>
                    <a:p>
                      <a:pPr algn="ctr"/>
                      <a:r>
                        <a:rPr lang="en-US" sz="1400" dirty="0"/>
                        <a:t>518</a:t>
                      </a:r>
                    </a:p>
                  </a:txBody>
                  <a:tcPr/>
                </a:tc>
                <a:tc>
                  <a:txBody>
                    <a:bodyPr/>
                    <a:lstStyle/>
                    <a:p>
                      <a:pPr algn="ctr"/>
                      <a:r>
                        <a:rPr lang="en-US" sz="1400" dirty="0"/>
                        <a:t>288</a:t>
                      </a:r>
                    </a:p>
                  </a:txBody>
                  <a:tcPr/>
                </a:tc>
                <a:tc>
                  <a:txBody>
                    <a:bodyPr/>
                    <a:lstStyle/>
                    <a:p>
                      <a:pPr algn="ctr"/>
                      <a:r>
                        <a:rPr lang="en-US" sz="1400" dirty="0"/>
                        <a:t>258</a:t>
                      </a:r>
                    </a:p>
                  </a:txBody>
                  <a:tcPr/>
                </a:tc>
                <a:tc>
                  <a:txBody>
                    <a:bodyPr/>
                    <a:lstStyle/>
                    <a:p>
                      <a:pPr algn="ctr"/>
                      <a:r>
                        <a:rPr lang="en-US" sz="1400" dirty="0"/>
                        <a:t>265</a:t>
                      </a:r>
                    </a:p>
                  </a:txBody>
                  <a:tcPr/>
                </a:tc>
                <a:tc>
                  <a:txBody>
                    <a:bodyPr/>
                    <a:lstStyle/>
                    <a:p>
                      <a:pPr algn="ctr"/>
                      <a:r>
                        <a:rPr lang="en-US" sz="1400" dirty="0"/>
                        <a:t>429</a:t>
                      </a:r>
                    </a:p>
                  </a:txBody>
                  <a:tcPr/>
                </a:tc>
                <a:extLst>
                  <a:ext uri="{0D108BD9-81ED-4DB2-BD59-A6C34878D82A}">
                    <a16:rowId xmlns:a16="http://schemas.microsoft.com/office/drawing/2014/main" val="1706162276"/>
                  </a:ext>
                </a:extLst>
              </a:tr>
              <a:tr h="1973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MDCK WT P</a:t>
                      </a:r>
                      <a:r>
                        <a:rPr lang="en-US" sz="1400" baseline="-25000" dirty="0"/>
                        <a:t>app, A-</a:t>
                      </a:r>
                      <a:r>
                        <a:rPr lang="en-US" sz="1400" baseline="-25000" dirty="0" err="1"/>
                        <a:t>B</a:t>
                      </a:r>
                      <a:r>
                        <a:rPr lang="en-US" sz="1000" baseline="30000" dirty="0" err="1"/>
                        <a:t>c</a:t>
                      </a:r>
                      <a:endParaRPr lang="en-US" sz="1000" baseline="0" dirty="0"/>
                    </a:p>
                  </a:txBody>
                  <a:tcPr/>
                </a:tc>
                <a:tc>
                  <a:txBody>
                    <a:bodyPr/>
                    <a:lstStyle/>
                    <a:p>
                      <a:pPr algn="ctr"/>
                      <a:r>
                        <a:rPr lang="en-US" sz="1400" dirty="0">
                          <a:solidFill>
                            <a:schemeClr val="tx1"/>
                          </a:solidFill>
                        </a:rPr>
                        <a:t>32</a:t>
                      </a:r>
                    </a:p>
                  </a:txBody>
                  <a:tcPr/>
                </a:tc>
                <a:tc>
                  <a:txBody>
                    <a:bodyPr/>
                    <a:lstStyle/>
                    <a:p>
                      <a:pPr algn="ctr"/>
                      <a:r>
                        <a:rPr lang="en-US" sz="1400" dirty="0">
                          <a:solidFill>
                            <a:srgbClr val="FF5050"/>
                          </a:solidFill>
                        </a:rPr>
                        <a:t>6</a:t>
                      </a:r>
                    </a:p>
                  </a:txBody>
                  <a:tcPr/>
                </a:tc>
                <a:tc>
                  <a:txBody>
                    <a:bodyPr/>
                    <a:lstStyle/>
                    <a:p>
                      <a:pPr algn="ctr"/>
                      <a:r>
                        <a:rPr lang="en-US" sz="1400" dirty="0">
                          <a:solidFill>
                            <a:srgbClr val="FF5050"/>
                          </a:solidFill>
                        </a:rPr>
                        <a:t>5</a:t>
                      </a:r>
                    </a:p>
                  </a:txBody>
                  <a:tcPr/>
                </a:tc>
                <a:tc>
                  <a:txBody>
                    <a:bodyPr/>
                    <a:lstStyle/>
                    <a:p>
                      <a:pPr algn="ctr"/>
                      <a:r>
                        <a:rPr lang="en-US" sz="1400" dirty="0">
                          <a:solidFill>
                            <a:srgbClr val="FF5050"/>
                          </a:solidFill>
                        </a:rPr>
                        <a:t>3</a:t>
                      </a:r>
                    </a:p>
                  </a:txBody>
                  <a:tcPr/>
                </a:tc>
                <a:tc>
                  <a:txBody>
                    <a:bodyPr/>
                    <a:lstStyle/>
                    <a:p>
                      <a:pPr algn="ctr"/>
                      <a:r>
                        <a:rPr lang="en-US" sz="1400" dirty="0"/>
                        <a:t>30</a:t>
                      </a:r>
                    </a:p>
                  </a:txBody>
                  <a:tcPr/>
                </a:tc>
                <a:tc>
                  <a:txBody>
                    <a:bodyPr/>
                    <a:lstStyle/>
                    <a:p>
                      <a:pPr algn="ctr"/>
                      <a:r>
                        <a:rPr lang="en-US" sz="1400" dirty="0">
                          <a:solidFill>
                            <a:srgbClr val="FF5050"/>
                          </a:solidFill>
                        </a:rPr>
                        <a:t>8</a:t>
                      </a:r>
                    </a:p>
                  </a:txBody>
                  <a:tcPr/>
                </a:tc>
                <a:tc>
                  <a:txBody>
                    <a:bodyPr/>
                    <a:lstStyle/>
                    <a:p>
                      <a:pPr algn="ctr"/>
                      <a:r>
                        <a:rPr lang="en-US" sz="1400" dirty="0"/>
                        <a:t>75</a:t>
                      </a:r>
                    </a:p>
                  </a:txBody>
                  <a:tcPr/>
                </a:tc>
                <a:extLst>
                  <a:ext uri="{0D108BD9-81ED-4DB2-BD59-A6C34878D82A}">
                    <a16:rowId xmlns:a16="http://schemas.microsoft.com/office/drawing/2014/main" val="830402993"/>
                  </a:ext>
                </a:extLst>
              </a:tr>
              <a:tr h="197349">
                <a:tc>
                  <a:txBody>
                    <a:bodyPr/>
                    <a:lstStyle/>
                    <a:p>
                      <a:pPr algn="ctr"/>
                      <a:r>
                        <a:rPr lang="en-US" sz="1400" dirty="0" err="1"/>
                        <a:t>hHep</a:t>
                      </a:r>
                      <a:r>
                        <a:rPr lang="en-US" sz="1400" dirty="0"/>
                        <a:t> </a:t>
                      </a:r>
                      <a:r>
                        <a:rPr lang="en-US" sz="1400" dirty="0" err="1"/>
                        <a:t>Cl</a:t>
                      </a:r>
                      <a:r>
                        <a:rPr lang="en-US" sz="1400" baseline="-25000" dirty="0" err="1"/>
                        <a:t>pred</a:t>
                      </a:r>
                      <a:r>
                        <a:rPr lang="en-US" sz="1400" dirty="0"/>
                        <a:t> (mL/min/kg)</a:t>
                      </a:r>
                      <a:endParaRPr lang="en-US" sz="1400" baseline="0" dirty="0"/>
                    </a:p>
                  </a:txBody>
                  <a:tcPr/>
                </a:tc>
                <a:tc>
                  <a:txBody>
                    <a:bodyPr/>
                    <a:lstStyle/>
                    <a:p>
                      <a:pPr algn="ctr"/>
                      <a:r>
                        <a:rPr lang="en-US" sz="1400" dirty="0"/>
                        <a:t>8</a:t>
                      </a:r>
                    </a:p>
                  </a:txBody>
                  <a:tcPr/>
                </a:tc>
                <a:tc>
                  <a:txBody>
                    <a:bodyPr/>
                    <a:lstStyle/>
                    <a:p>
                      <a:pPr algn="ctr"/>
                      <a:r>
                        <a:rPr lang="en-US" sz="1400" dirty="0"/>
                        <a:t>10</a:t>
                      </a:r>
                    </a:p>
                  </a:txBody>
                  <a:tcPr/>
                </a:tc>
                <a:tc>
                  <a:txBody>
                    <a:bodyPr/>
                    <a:lstStyle/>
                    <a:p>
                      <a:pPr algn="ctr"/>
                      <a:r>
                        <a:rPr lang="en-US" sz="1400" dirty="0"/>
                        <a:t>14</a:t>
                      </a:r>
                    </a:p>
                  </a:txBody>
                  <a:tcPr/>
                </a:tc>
                <a:tc>
                  <a:txBody>
                    <a:bodyPr/>
                    <a:lstStyle/>
                    <a:p>
                      <a:pPr algn="ctr"/>
                      <a:r>
                        <a:rPr lang="en-US" sz="1400" dirty="0"/>
                        <a:t>8</a:t>
                      </a:r>
                    </a:p>
                  </a:txBody>
                  <a:tcPr/>
                </a:tc>
                <a:tc>
                  <a:txBody>
                    <a:bodyPr/>
                    <a:lstStyle/>
                    <a:p>
                      <a:pPr algn="ctr"/>
                      <a:r>
                        <a:rPr lang="en-US" sz="1400" dirty="0">
                          <a:solidFill>
                            <a:srgbClr val="FF5050"/>
                          </a:solidFill>
                        </a:rPr>
                        <a:t>18</a:t>
                      </a:r>
                    </a:p>
                  </a:txBody>
                  <a:tcPr/>
                </a:tc>
                <a:tc>
                  <a:txBody>
                    <a:bodyPr/>
                    <a:lstStyle/>
                    <a:p>
                      <a:pPr algn="ctr"/>
                      <a:r>
                        <a:rPr lang="en-US" sz="1400" dirty="0"/>
                        <a:t>14</a:t>
                      </a:r>
                    </a:p>
                  </a:txBody>
                  <a:tcPr/>
                </a:tc>
                <a:tc>
                  <a:txBody>
                    <a:bodyPr/>
                    <a:lstStyle/>
                    <a:p>
                      <a:pPr algn="ctr"/>
                      <a:r>
                        <a:rPr lang="en-US" sz="1400" dirty="0">
                          <a:solidFill>
                            <a:srgbClr val="FF5050"/>
                          </a:solidFill>
                        </a:rPr>
                        <a:t>17</a:t>
                      </a:r>
                    </a:p>
                  </a:txBody>
                  <a:tcPr/>
                </a:tc>
                <a:extLst>
                  <a:ext uri="{0D108BD9-81ED-4DB2-BD59-A6C34878D82A}">
                    <a16:rowId xmlns:a16="http://schemas.microsoft.com/office/drawing/2014/main" val="3446838349"/>
                  </a:ext>
                </a:extLst>
              </a:tr>
            </a:tbl>
          </a:graphicData>
        </a:graphic>
      </p:graphicFrame>
      <p:sp>
        <p:nvSpPr>
          <p:cNvPr id="7" name="Rectangle: Rounded Corners 6">
            <a:extLst>
              <a:ext uri="{FF2B5EF4-FFF2-40B4-BE49-F238E27FC236}">
                <a16:creationId xmlns:a16="http://schemas.microsoft.com/office/drawing/2014/main" id="{50E868CC-2A2F-9BF8-7F69-FAE3CA472796}"/>
              </a:ext>
            </a:extLst>
          </p:cNvPr>
          <p:cNvSpPr/>
          <p:nvPr/>
        </p:nvSpPr>
        <p:spPr>
          <a:xfrm>
            <a:off x="292968" y="1397154"/>
            <a:ext cx="213056" cy="246434"/>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CC16C2F8-8C62-AA3A-DDE7-A0967A5E1335}"/>
              </a:ext>
            </a:extLst>
          </p:cNvPr>
          <p:cNvSpPr txBox="1"/>
          <p:nvPr/>
        </p:nvSpPr>
        <p:spPr>
          <a:xfrm>
            <a:off x="404820" y="1238113"/>
            <a:ext cx="2558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6</a:t>
            </a:r>
          </a:p>
        </p:txBody>
      </p:sp>
      <p:sp>
        <p:nvSpPr>
          <p:cNvPr id="29" name="TextBox 28">
            <a:extLst>
              <a:ext uri="{FF2B5EF4-FFF2-40B4-BE49-F238E27FC236}">
                <a16:creationId xmlns:a16="http://schemas.microsoft.com/office/drawing/2014/main" id="{27E1BA81-9B81-A884-448F-02DFEA616209}"/>
              </a:ext>
            </a:extLst>
          </p:cNvPr>
          <p:cNvSpPr txBox="1"/>
          <p:nvPr/>
        </p:nvSpPr>
        <p:spPr>
          <a:xfrm>
            <a:off x="1645920" y="3292207"/>
            <a:ext cx="62419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err="1">
                <a:ln>
                  <a:noFill/>
                </a:ln>
                <a:solidFill>
                  <a:srgbClr val="000000"/>
                </a:solidFill>
                <a:effectLst/>
                <a:uLnTx/>
                <a:uFillTx/>
                <a:latin typeface="Arial" panose="020B0604020202020204" pitchFamily="34" charset="0"/>
                <a:ea typeface="Calibri" panose="020F0502020204030204" pitchFamily="34" charset="0"/>
                <a:cs typeface="+mn-cs"/>
              </a:rPr>
              <a:t>a</a:t>
            </a:r>
            <a:r>
              <a:rPr kumimoji="0" lang="en-GB"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Biochemical</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potency at 1 mM ATP</a:t>
            </a:r>
            <a:r>
              <a:rPr lang="en-GB" sz="1000" noProof="0" dirty="0">
                <a:solidFill>
                  <a:srgbClr val="000000"/>
                </a:solidFill>
                <a:latin typeface="Arial" panose="020B0604020202020204" pitchFamily="34" charset="0"/>
                <a:ea typeface="Calibri" panose="020F0502020204030204" pitchFamily="34" charset="0"/>
              </a:rPr>
              <a:t>; </a:t>
            </a:r>
            <a:r>
              <a:rPr lang="en-GB" sz="1000" baseline="30000" dirty="0">
                <a:solidFill>
                  <a:srgbClr val="000000"/>
                </a:solidFill>
                <a:latin typeface="Arial" panose="020B0604020202020204" pitchFamily="34" charset="0"/>
                <a:ea typeface="Calibri" panose="020F0502020204030204" pitchFamily="34" charset="0"/>
              </a:rPr>
              <a:t>b</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1 mM ATP;</a:t>
            </a:r>
            <a:r>
              <a:rPr lang="en-GB" sz="1000" noProof="0" dirty="0">
                <a:solidFill>
                  <a:srgbClr val="000000"/>
                </a:solidFill>
                <a:latin typeface="Arial" panose="020B0604020202020204" pitchFamily="34" charset="0"/>
                <a:ea typeface="Calibri" panose="020F0502020204030204" pitchFamily="34" charset="0"/>
              </a:rPr>
              <a:t> </a:t>
            </a:r>
            <a:r>
              <a:rPr kumimoji="0" lang="en-GB" sz="10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mn-cs"/>
              </a:rPr>
              <a:t>c</a:t>
            </a:r>
            <a:r>
              <a:rPr kumimoji="0" lang="en-GB" sz="1000" b="0" i="0" u="none" strike="noStrike" kern="1200" cap="none" spc="0" normalizeH="0" baseline="0" noProof="0" dirty="0">
                <a:ln>
                  <a:noFill/>
                </a:ln>
                <a:solidFill>
                  <a:srgbClr val="000000"/>
                </a:solidFill>
                <a:effectLst/>
                <a:uLnTx/>
                <a:uFillTx/>
                <a:latin typeface="Arial"/>
                <a:ea typeface="+mn-ea"/>
                <a:cs typeface="+mn-cs"/>
              </a:rPr>
              <a:t>10</a:t>
            </a:r>
            <a:r>
              <a:rPr kumimoji="0" lang="en-GB" sz="1000" b="0" i="0" u="none" strike="noStrike" kern="1200" cap="none" spc="0" normalizeH="0" baseline="30000" noProof="0" dirty="0">
                <a:ln>
                  <a:noFill/>
                </a:ln>
                <a:solidFill>
                  <a:srgbClr val="000000"/>
                </a:solidFill>
                <a:effectLst/>
                <a:uLnTx/>
                <a:uFillTx/>
                <a:latin typeface="Arial"/>
                <a:ea typeface="+mn-ea"/>
                <a:cs typeface="+mn-cs"/>
              </a:rPr>
              <a:t>-6</a:t>
            </a:r>
            <a:r>
              <a:rPr kumimoji="0" lang="en-GB" sz="1000" b="0" i="0" u="none" strike="noStrike" kern="1200" cap="none" spc="0" normalizeH="0" baseline="0" noProof="0" dirty="0">
                <a:ln>
                  <a:noFill/>
                </a:ln>
                <a:solidFill>
                  <a:srgbClr val="000000"/>
                </a:solidFill>
                <a:effectLst/>
                <a:uLnTx/>
                <a:uFillTx/>
                <a:latin typeface="Arial"/>
                <a:ea typeface="+mn-ea"/>
                <a:cs typeface="+mn-cs"/>
              </a:rPr>
              <a:t> cm/s ; * stereochemistry arbitrarily assigned</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32" name="Object 31">
            <a:extLst>
              <a:ext uri="{FF2B5EF4-FFF2-40B4-BE49-F238E27FC236}">
                <a16:creationId xmlns:a16="http://schemas.microsoft.com/office/drawing/2014/main" id="{B8CAABDD-C0D3-6B79-5573-CA26FF6458E9}"/>
              </a:ext>
            </a:extLst>
          </p:cNvPr>
          <p:cNvGraphicFramePr>
            <a:graphicFrameLocks noChangeAspect="1"/>
          </p:cNvGraphicFramePr>
          <p:nvPr/>
        </p:nvGraphicFramePr>
        <p:xfrm>
          <a:off x="69077" y="676454"/>
          <a:ext cx="1560600" cy="1978477"/>
        </p:xfrm>
        <a:graphic>
          <a:graphicData uri="http://schemas.openxmlformats.org/presentationml/2006/ole">
            <mc:AlternateContent xmlns:mc="http://schemas.openxmlformats.org/markup-compatibility/2006">
              <mc:Choice xmlns:v="urn:schemas-microsoft-com:vml" Requires="v">
                <p:oleObj name="CS ChemDraw Drawing" r:id="rId7" imgW="1578904" imgH="2008356" progId="ChemDraw.Document.6.0">
                  <p:embed/>
                </p:oleObj>
              </mc:Choice>
              <mc:Fallback>
                <p:oleObj name="CS ChemDraw Drawing" r:id="rId7" imgW="1578904" imgH="2008356" progId="ChemDraw.Document.6.0">
                  <p:embed/>
                  <p:pic>
                    <p:nvPicPr>
                      <p:cNvPr id="32" name="Object 31">
                        <a:extLst>
                          <a:ext uri="{FF2B5EF4-FFF2-40B4-BE49-F238E27FC236}">
                            <a16:creationId xmlns:a16="http://schemas.microsoft.com/office/drawing/2014/main" id="{B8CAABDD-C0D3-6B79-5573-CA26FF6458E9}"/>
                          </a:ext>
                        </a:extLst>
                      </p:cNvPr>
                      <p:cNvPicPr/>
                      <p:nvPr/>
                    </p:nvPicPr>
                    <p:blipFill>
                      <a:blip r:embed="rId8"/>
                      <a:stretch>
                        <a:fillRect/>
                      </a:stretch>
                    </p:blipFill>
                    <p:spPr>
                      <a:xfrm>
                        <a:off x="69077" y="676454"/>
                        <a:ext cx="1560600" cy="1978477"/>
                      </a:xfrm>
                      <a:prstGeom prst="rect">
                        <a:avLst/>
                      </a:prstGeom>
                      <a:ln w="25400">
                        <a:noFill/>
                      </a:ln>
                    </p:spPr>
                  </p:pic>
                </p:oleObj>
              </mc:Fallback>
            </mc:AlternateContent>
          </a:graphicData>
        </a:graphic>
      </p:graphicFrame>
      <p:graphicFrame>
        <p:nvGraphicFramePr>
          <p:cNvPr id="62" name="Object 61">
            <a:extLst>
              <a:ext uri="{FF2B5EF4-FFF2-40B4-BE49-F238E27FC236}">
                <a16:creationId xmlns:a16="http://schemas.microsoft.com/office/drawing/2014/main" id="{3DA67051-C140-2B4B-713E-A7CD93F68B94}"/>
              </a:ext>
            </a:extLst>
          </p:cNvPr>
          <p:cNvGraphicFramePr>
            <a:graphicFrameLocks noChangeAspect="1"/>
          </p:cNvGraphicFramePr>
          <p:nvPr/>
        </p:nvGraphicFramePr>
        <p:xfrm>
          <a:off x="6329311" y="573558"/>
          <a:ext cx="431265" cy="984250"/>
        </p:xfrm>
        <a:graphic>
          <a:graphicData uri="http://schemas.openxmlformats.org/presentationml/2006/ole">
            <mc:AlternateContent xmlns:mc="http://schemas.openxmlformats.org/markup-compatibility/2006">
              <mc:Choice xmlns:v="urn:schemas-microsoft-com:vml" Requires="v">
                <p:oleObj name="CS ChemDraw Drawing" r:id="rId9" imgW="310458" imgH="716098" progId="ChemDraw.Document.6.0">
                  <p:embed/>
                </p:oleObj>
              </mc:Choice>
              <mc:Fallback>
                <p:oleObj name="CS ChemDraw Drawing" r:id="rId9" imgW="310458" imgH="716098" progId="ChemDraw.Document.6.0">
                  <p:embed/>
                  <p:pic>
                    <p:nvPicPr>
                      <p:cNvPr id="62" name="Object 61">
                        <a:extLst>
                          <a:ext uri="{FF2B5EF4-FFF2-40B4-BE49-F238E27FC236}">
                            <a16:creationId xmlns:a16="http://schemas.microsoft.com/office/drawing/2014/main" id="{3DA67051-C140-2B4B-713E-A7CD93F68B94}"/>
                          </a:ext>
                        </a:extLst>
                      </p:cNvPr>
                      <p:cNvPicPr/>
                      <p:nvPr/>
                    </p:nvPicPr>
                    <p:blipFill>
                      <a:blip r:embed="rId10"/>
                      <a:stretch>
                        <a:fillRect/>
                      </a:stretch>
                    </p:blipFill>
                    <p:spPr>
                      <a:xfrm>
                        <a:off x="6329311" y="573558"/>
                        <a:ext cx="431265" cy="984250"/>
                      </a:xfrm>
                      <a:prstGeom prst="rect">
                        <a:avLst/>
                      </a:prstGeom>
                    </p:spPr>
                  </p:pic>
                </p:oleObj>
              </mc:Fallback>
            </mc:AlternateContent>
          </a:graphicData>
        </a:graphic>
      </p:graphicFrame>
      <p:graphicFrame>
        <p:nvGraphicFramePr>
          <p:cNvPr id="63" name="Object 62">
            <a:extLst>
              <a:ext uri="{FF2B5EF4-FFF2-40B4-BE49-F238E27FC236}">
                <a16:creationId xmlns:a16="http://schemas.microsoft.com/office/drawing/2014/main" id="{C0667C43-05B4-1DA3-6367-D0D6683314FC}"/>
              </a:ext>
            </a:extLst>
          </p:cNvPr>
          <p:cNvGraphicFramePr>
            <a:graphicFrameLocks noChangeAspect="1"/>
          </p:cNvGraphicFramePr>
          <p:nvPr/>
        </p:nvGraphicFramePr>
        <p:xfrm>
          <a:off x="5417211" y="766591"/>
          <a:ext cx="452979" cy="706482"/>
        </p:xfrm>
        <a:graphic>
          <a:graphicData uri="http://schemas.openxmlformats.org/presentationml/2006/ole">
            <mc:AlternateContent xmlns:mc="http://schemas.openxmlformats.org/markup-compatibility/2006">
              <mc:Choice xmlns:v="urn:schemas-microsoft-com:vml" Requires="v">
                <p:oleObj name="CS ChemDraw Drawing" r:id="rId11" imgW="312096" imgH="488863" progId="ChemDraw.Document.6.0">
                  <p:embed/>
                </p:oleObj>
              </mc:Choice>
              <mc:Fallback>
                <p:oleObj name="CS ChemDraw Drawing" r:id="rId11" imgW="312096" imgH="488863" progId="ChemDraw.Document.6.0">
                  <p:embed/>
                  <p:pic>
                    <p:nvPicPr>
                      <p:cNvPr id="63" name="Object 62">
                        <a:extLst>
                          <a:ext uri="{FF2B5EF4-FFF2-40B4-BE49-F238E27FC236}">
                            <a16:creationId xmlns:a16="http://schemas.microsoft.com/office/drawing/2014/main" id="{C0667C43-05B4-1DA3-6367-D0D6683314FC}"/>
                          </a:ext>
                        </a:extLst>
                      </p:cNvPr>
                      <p:cNvPicPr/>
                      <p:nvPr/>
                    </p:nvPicPr>
                    <p:blipFill>
                      <a:blip r:embed="rId12"/>
                      <a:stretch>
                        <a:fillRect/>
                      </a:stretch>
                    </p:blipFill>
                    <p:spPr>
                      <a:xfrm>
                        <a:off x="5417211" y="766591"/>
                        <a:ext cx="452979" cy="706482"/>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id="{DE801BF5-1089-8454-B717-2C91C65FE777}"/>
              </a:ext>
            </a:extLst>
          </p:cNvPr>
          <p:cNvGraphicFramePr>
            <a:graphicFrameLocks noChangeAspect="1"/>
          </p:cNvGraphicFramePr>
          <p:nvPr/>
        </p:nvGraphicFramePr>
        <p:xfrm>
          <a:off x="7186722" y="531385"/>
          <a:ext cx="440814" cy="985837"/>
        </p:xfrm>
        <a:graphic>
          <a:graphicData uri="http://schemas.openxmlformats.org/presentationml/2006/ole">
            <mc:AlternateContent xmlns:mc="http://schemas.openxmlformats.org/markup-compatibility/2006">
              <mc:Choice xmlns:v="urn:schemas-microsoft-com:vml" Requires="v">
                <p:oleObj name="CS ChemDraw Drawing" r:id="rId13" imgW="318240" imgH="717326" progId="ChemDraw.Document.6.0">
                  <p:embed/>
                </p:oleObj>
              </mc:Choice>
              <mc:Fallback>
                <p:oleObj name="CS ChemDraw Drawing" r:id="rId13" imgW="318240" imgH="717326" progId="ChemDraw.Document.6.0">
                  <p:embed/>
                  <p:pic>
                    <p:nvPicPr>
                      <p:cNvPr id="64" name="Object 63">
                        <a:extLst>
                          <a:ext uri="{FF2B5EF4-FFF2-40B4-BE49-F238E27FC236}">
                            <a16:creationId xmlns:a16="http://schemas.microsoft.com/office/drawing/2014/main" id="{DE801BF5-1089-8454-B717-2C91C65FE777}"/>
                          </a:ext>
                        </a:extLst>
                      </p:cNvPr>
                      <p:cNvPicPr/>
                      <p:nvPr/>
                    </p:nvPicPr>
                    <p:blipFill>
                      <a:blip r:embed="rId14"/>
                      <a:stretch>
                        <a:fillRect/>
                      </a:stretch>
                    </p:blipFill>
                    <p:spPr>
                      <a:xfrm>
                        <a:off x="7186722" y="531385"/>
                        <a:ext cx="440814" cy="985837"/>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ED5FCE2E-D331-C6B4-4954-3CC767AF63A4}"/>
              </a:ext>
            </a:extLst>
          </p:cNvPr>
          <p:cNvGraphicFramePr>
            <a:graphicFrameLocks noChangeAspect="1"/>
          </p:cNvGraphicFramePr>
          <p:nvPr/>
        </p:nvGraphicFramePr>
        <p:xfrm>
          <a:off x="7875280" y="525492"/>
          <a:ext cx="558576" cy="985837"/>
        </p:xfrm>
        <a:graphic>
          <a:graphicData uri="http://schemas.openxmlformats.org/presentationml/2006/ole">
            <mc:AlternateContent xmlns:mc="http://schemas.openxmlformats.org/markup-compatibility/2006">
              <mc:Choice xmlns:v="urn:schemas-microsoft-com:vml" Requires="v">
                <p:oleObj name="CS ChemDraw Drawing" r:id="rId15" imgW="401793" imgH="717326" progId="ChemDraw.Document.6.0">
                  <p:embed/>
                </p:oleObj>
              </mc:Choice>
              <mc:Fallback>
                <p:oleObj name="CS ChemDraw Drawing" r:id="rId15" imgW="401793" imgH="717326" progId="ChemDraw.Document.6.0">
                  <p:embed/>
                  <p:pic>
                    <p:nvPicPr>
                      <p:cNvPr id="65" name="Object 64">
                        <a:extLst>
                          <a:ext uri="{FF2B5EF4-FFF2-40B4-BE49-F238E27FC236}">
                            <a16:creationId xmlns:a16="http://schemas.microsoft.com/office/drawing/2014/main" id="{ED5FCE2E-D331-C6B4-4954-3CC767AF63A4}"/>
                          </a:ext>
                        </a:extLst>
                      </p:cNvPr>
                      <p:cNvPicPr/>
                      <p:nvPr/>
                    </p:nvPicPr>
                    <p:blipFill>
                      <a:blip r:embed="rId16"/>
                      <a:stretch>
                        <a:fillRect/>
                      </a:stretch>
                    </p:blipFill>
                    <p:spPr>
                      <a:xfrm>
                        <a:off x="7875280" y="525492"/>
                        <a:ext cx="558576" cy="985837"/>
                      </a:xfrm>
                      <a:prstGeom prst="rect">
                        <a:avLst/>
                      </a:prstGeom>
                    </p:spPr>
                  </p:pic>
                </p:oleObj>
              </mc:Fallback>
            </mc:AlternateContent>
          </a:graphicData>
        </a:graphic>
      </p:graphicFrame>
      <p:graphicFrame>
        <p:nvGraphicFramePr>
          <p:cNvPr id="74" name="Object 73">
            <a:extLst>
              <a:ext uri="{FF2B5EF4-FFF2-40B4-BE49-F238E27FC236}">
                <a16:creationId xmlns:a16="http://schemas.microsoft.com/office/drawing/2014/main" id="{7F726CBF-E0CD-C77B-3BA2-3819D47202CD}"/>
              </a:ext>
            </a:extLst>
          </p:cNvPr>
          <p:cNvGraphicFramePr>
            <a:graphicFrameLocks noChangeAspect="1"/>
          </p:cNvGraphicFramePr>
          <p:nvPr/>
        </p:nvGraphicFramePr>
        <p:xfrm>
          <a:off x="8639196" y="612602"/>
          <a:ext cx="741586" cy="968375"/>
        </p:xfrm>
        <a:graphic>
          <a:graphicData uri="http://schemas.openxmlformats.org/presentationml/2006/ole">
            <mc:AlternateContent xmlns:mc="http://schemas.openxmlformats.org/markup-compatibility/2006">
              <mc:Choice xmlns:v="urn:schemas-microsoft-com:vml" Requires="v">
                <p:oleObj name="CS ChemDraw Drawing" r:id="rId17" imgW="534495" imgH="705043" progId="ChemDraw.Document.6.0">
                  <p:embed/>
                </p:oleObj>
              </mc:Choice>
              <mc:Fallback>
                <p:oleObj name="CS ChemDraw Drawing" r:id="rId17" imgW="534495" imgH="705043" progId="ChemDraw.Document.6.0">
                  <p:embed/>
                  <p:pic>
                    <p:nvPicPr>
                      <p:cNvPr id="74" name="Object 73">
                        <a:extLst>
                          <a:ext uri="{FF2B5EF4-FFF2-40B4-BE49-F238E27FC236}">
                            <a16:creationId xmlns:a16="http://schemas.microsoft.com/office/drawing/2014/main" id="{7F726CBF-E0CD-C77B-3BA2-3819D47202CD}"/>
                          </a:ext>
                        </a:extLst>
                      </p:cNvPr>
                      <p:cNvPicPr/>
                      <p:nvPr/>
                    </p:nvPicPr>
                    <p:blipFill>
                      <a:blip r:embed="rId18"/>
                      <a:stretch>
                        <a:fillRect/>
                      </a:stretch>
                    </p:blipFill>
                    <p:spPr>
                      <a:xfrm>
                        <a:off x="8639196" y="612602"/>
                        <a:ext cx="741586" cy="968375"/>
                      </a:xfrm>
                      <a:prstGeom prst="rect">
                        <a:avLst/>
                      </a:prstGeom>
                    </p:spPr>
                  </p:pic>
                </p:oleObj>
              </mc:Fallback>
            </mc:AlternateContent>
          </a:graphicData>
        </a:graphic>
      </p:graphicFrame>
      <p:sp>
        <p:nvSpPr>
          <p:cNvPr id="76" name="Rectangle: Rounded Corners 75">
            <a:extLst>
              <a:ext uri="{FF2B5EF4-FFF2-40B4-BE49-F238E27FC236}">
                <a16:creationId xmlns:a16="http://schemas.microsoft.com/office/drawing/2014/main" id="{4D6AD375-250E-F453-BFF8-1527333B4BE5}"/>
              </a:ext>
            </a:extLst>
          </p:cNvPr>
          <p:cNvSpPr/>
          <p:nvPr/>
        </p:nvSpPr>
        <p:spPr>
          <a:xfrm>
            <a:off x="9494557" y="573558"/>
            <a:ext cx="859469" cy="98425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77" name="Object 76">
            <a:extLst>
              <a:ext uri="{FF2B5EF4-FFF2-40B4-BE49-F238E27FC236}">
                <a16:creationId xmlns:a16="http://schemas.microsoft.com/office/drawing/2014/main" id="{4646BA9D-7A4B-DF58-4BB9-D0F8C81ECD76}"/>
              </a:ext>
            </a:extLst>
          </p:cNvPr>
          <p:cNvGraphicFramePr>
            <a:graphicFrameLocks noChangeAspect="1"/>
          </p:cNvGraphicFramePr>
          <p:nvPr/>
        </p:nvGraphicFramePr>
        <p:xfrm>
          <a:off x="9501207" y="624074"/>
          <a:ext cx="859348" cy="968375"/>
        </p:xfrm>
        <a:graphic>
          <a:graphicData uri="http://schemas.openxmlformats.org/presentationml/2006/ole">
            <mc:AlternateContent xmlns:mc="http://schemas.openxmlformats.org/markup-compatibility/2006">
              <mc:Choice xmlns:v="urn:schemas-microsoft-com:vml" Requires="v">
                <p:oleObj name="CS ChemDraw Drawing" r:id="rId19" imgW="620097" imgH="705043" progId="ChemDraw.Document.6.0">
                  <p:embed/>
                </p:oleObj>
              </mc:Choice>
              <mc:Fallback>
                <p:oleObj name="CS ChemDraw Drawing" r:id="rId19" imgW="620097" imgH="705043" progId="ChemDraw.Document.6.0">
                  <p:embed/>
                  <p:pic>
                    <p:nvPicPr>
                      <p:cNvPr id="77" name="Object 76">
                        <a:extLst>
                          <a:ext uri="{FF2B5EF4-FFF2-40B4-BE49-F238E27FC236}">
                            <a16:creationId xmlns:a16="http://schemas.microsoft.com/office/drawing/2014/main" id="{4646BA9D-7A4B-DF58-4BB9-D0F8C81ECD76}"/>
                          </a:ext>
                        </a:extLst>
                      </p:cNvPr>
                      <p:cNvPicPr/>
                      <p:nvPr/>
                    </p:nvPicPr>
                    <p:blipFill>
                      <a:blip r:embed="rId20"/>
                      <a:stretch>
                        <a:fillRect/>
                      </a:stretch>
                    </p:blipFill>
                    <p:spPr>
                      <a:xfrm>
                        <a:off x="9501207" y="624074"/>
                        <a:ext cx="859348" cy="968375"/>
                      </a:xfrm>
                      <a:prstGeom prst="rect">
                        <a:avLst/>
                      </a:prstGeom>
                    </p:spPr>
                  </p:pic>
                </p:oleObj>
              </mc:Fallback>
            </mc:AlternateContent>
          </a:graphicData>
        </a:graphic>
      </p:graphicFrame>
      <p:sp>
        <p:nvSpPr>
          <p:cNvPr id="78" name="Rectangle: Rounded Corners 77">
            <a:extLst>
              <a:ext uri="{FF2B5EF4-FFF2-40B4-BE49-F238E27FC236}">
                <a16:creationId xmlns:a16="http://schemas.microsoft.com/office/drawing/2014/main" id="{1A65865C-6E3F-5D3F-3D59-5144458ED0AA}"/>
              </a:ext>
            </a:extLst>
          </p:cNvPr>
          <p:cNvSpPr/>
          <p:nvPr/>
        </p:nvSpPr>
        <p:spPr>
          <a:xfrm>
            <a:off x="4412311" y="759065"/>
            <a:ext cx="440813" cy="77437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79" name="Object 78">
            <a:extLst>
              <a:ext uri="{FF2B5EF4-FFF2-40B4-BE49-F238E27FC236}">
                <a16:creationId xmlns:a16="http://schemas.microsoft.com/office/drawing/2014/main" id="{F60DFE71-6306-E558-A75D-942F3F96D09C}"/>
              </a:ext>
            </a:extLst>
          </p:cNvPr>
          <p:cNvGraphicFramePr>
            <a:graphicFrameLocks noChangeAspect="1"/>
          </p:cNvGraphicFramePr>
          <p:nvPr/>
        </p:nvGraphicFramePr>
        <p:xfrm>
          <a:off x="4387134" y="874900"/>
          <a:ext cx="523565" cy="466725"/>
        </p:xfrm>
        <a:graphic>
          <a:graphicData uri="http://schemas.openxmlformats.org/presentationml/2006/ole">
            <mc:AlternateContent xmlns:mc="http://schemas.openxmlformats.org/markup-compatibility/2006">
              <mc:Choice xmlns:v="urn:schemas-microsoft-com:vml" Requires="v">
                <p:oleObj name="CS ChemDraw Drawing" r:id="rId21" imgW="362474" imgH="324271" progId="ChemDraw.Document.6.0">
                  <p:embed/>
                </p:oleObj>
              </mc:Choice>
              <mc:Fallback>
                <p:oleObj name="CS ChemDraw Drawing" r:id="rId21" imgW="362474" imgH="324271" progId="ChemDraw.Document.6.0">
                  <p:embed/>
                  <p:pic>
                    <p:nvPicPr>
                      <p:cNvPr id="79" name="Object 78">
                        <a:extLst>
                          <a:ext uri="{FF2B5EF4-FFF2-40B4-BE49-F238E27FC236}">
                            <a16:creationId xmlns:a16="http://schemas.microsoft.com/office/drawing/2014/main" id="{F60DFE71-6306-E558-A75D-942F3F96D09C}"/>
                          </a:ext>
                        </a:extLst>
                      </p:cNvPr>
                      <p:cNvPicPr/>
                      <p:nvPr/>
                    </p:nvPicPr>
                    <p:blipFill>
                      <a:blip r:embed="rId22"/>
                      <a:stretch>
                        <a:fillRect/>
                      </a:stretch>
                    </p:blipFill>
                    <p:spPr>
                      <a:xfrm>
                        <a:off x="4387134" y="874900"/>
                        <a:ext cx="523565" cy="466725"/>
                      </a:xfrm>
                      <a:prstGeom prst="rect">
                        <a:avLst/>
                      </a:prstGeom>
                    </p:spPr>
                  </p:pic>
                </p:oleObj>
              </mc:Fallback>
            </mc:AlternateContent>
          </a:graphicData>
        </a:graphic>
      </p:graphicFrame>
      <p:graphicFrame>
        <p:nvGraphicFramePr>
          <p:cNvPr id="15" name="Table 14">
            <a:extLst>
              <a:ext uri="{FF2B5EF4-FFF2-40B4-BE49-F238E27FC236}">
                <a16:creationId xmlns:a16="http://schemas.microsoft.com/office/drawing/2014/main" id="{02E5A7CF-3B13-CBEE-E80B-28FD92FA4609}"/>
              </a:ext>
            </a:extLst>
          </p:cNvPr>
          <p:cNvGraphicFramePr>
            <a:graphicFrameLocks noGrp="1"/>
          </p:cNvGraphicFramePr>
          <p:nvPr>
            <p:extLst>
              <p:ext uri="{D42A27DB-BD31-4B8C-83A1-F6EECF244321}">
                <p14:modId xmlns:p14="http://schemas.microsoft.com/office/powerpoint/2010/main" val="1901263826"/>
              </p:ext>
            </p:extLst>
          </p:nvPr>
        </p:nvGraphicFramePr>
        <p:xfrm>
          <a:off x="1755648" y="4653619"/>
          <a:ext cx="8622457" cy="2133600"/>
        </p:xfrm>
        <a:graphic>
          <a:graphicData uri="http://schemas.openxmlformats.org/drawingml/2006/table">
            <a:tbl>
              <a:tblPr firstRow="1" bandRow="1">
                <a:tableStyleId>{5C22544A-7EE6-4342-B048-85BDC9FD1C3A}</a:tableStyleId>
              </a:tblPr>
              <a:tblGrid>
                <a:gridCol w="3333730">
                  <a:extLst>
                    <a:ext uri="{9D8B030D-6E8A-4147-A177-3AD203B41FA5}">
                      <a16:colId xmlns:a16="http://schemas.microsoft.com/office/drawing/2014/main" val="752154016"/>
                    </a:ext>
                  </a:extLst>
                </a:gridCol>
                <a:gridCol w="911691">
                  <a:extLst>
                    <a:ext uri="{9D8B030D-6E8A-4147-A177-3AD203B41FA5}">
                      <a16:colId xmlns:a16="http://schemas.microsoft.com/office/drawing/2014/main" val="3023229936"/>
                    </a:ext>
                  </a:extLst>
                </a:gridCol>
                <a:gridCol w="865265">
                  <a:extLst>
                    <a:ext uri="{9D8B030D-6E8A-4147-A177-3AD203B41FA5}">
                      <a16:colId xmlns:a16="http://schemas.microsoft.com/office/drawing/2014/main" val="3399541942"/>
                    </a:ext>
                  </a:extLst>
                </a:gridCol>
                <a:gridCol w="884966">
                  <a:extLst>
                    <a:ext uri="{9D8B030D-6E8A-4147-A177-3AD203B41FA5}">
                      <a16:colId xmlns:a16="http://schemas.microsoft.com/office/drawing/2014/main" val="710292436"/>
                    </a:ext>
                  </a:extLst>
                </a:gridCol>
                <a:gridCol w="920084">
                  <a:extLst>
                    <a:ext uri="{9D8B030D-6E8A-4147-A177-3AD203B41FA5}">
                      <a16:colId xmlns:a16="http://schemas.microsoft.com/office/drawing/2014/main" val="2265700506"/>
                    </a:ext>
                  </a:extLst>
                </a:gridCol>
                <a:gridCol w="779613">
                  <a:extLst>
                    <a:ext uri="{9D8B030D-6E8A-4147-A177-3AD203B41FA5}">
                      <a16:colId xmlns:a16="http://schemas.microsoft.com/office/drawing/2014/main" val="3317886578"/>
                    </a:ext>
                  </a:extLst>
                </a:gridCol>
                <a:gridCol w="927108">
                  <a:extLst>
                    <a:ext uri="{9D8B030D-6E8A-4147-A177-3AD203B41FA5}">
                      <a16:colId xmlns:a16="http://schemas.microsoft.com/office/drawing/2014/main" val="667048174"/>
                    </a:ext>
                  </a:extLst>
                </a:gridCol>
              </a:tblGrid>
              <a:tr h="197349">
                <a:tc>
                  <a:txBody>
                    <a:bodyPr/>
                    <a:lstStyle/>
                    <a:p>
                      <a:pPr algn="ctr"/>
                      <a:r>
                        <a:rPr lang="en-US" sz="1400" dirty="0"/>
                        <a:t>Assay</a:t>
                      </a:r>
                    </a:p>
                  </a:txBody>
                  <a:tcPr/>
                </a:tc>
                <a:tc>
                  <a:txBody>
                    <a:bodyPr/>
                    <a:lstStyle/>
                    <a:p>
                      <a:pPr algn="ctr"/>
                      <a:r>
                        <a:rPr lang="en-US" sz="1400" dirty="0"/>
                        <a:t>101150</a:t>
                      </a:r>
                    </a:p>
                  </a:txBody>
                  <a:tcPr/>
                </a:tc>
                <a:tc>
                  <a:txBody>
                    <a:bodyPr/>
                    <a:lstStyle/>
                    <a:p>
                      <a:pPr algn="ctr"/>
                      <a:r>
                        <a:rPr lang="en-US" sz="1400" dirty="0"/>
                        <a:t>34</a:t>
                      </a:r>
                    </a:p>
                  </a:txBody>
                  <a:tcPr/>
                </a:tc>
                <a:tc>
                  <a:txBody>
                    <a:bodyPr/>
                    <a:lstStyle/>
                    <a:p>
                      <a:pPr algn="ctr"/>
                      <a:r>
                        <a:rPr lang="en-US" sz="1400" dirty="0"/>
                        <a:t>35</a:t>
                      </a:r>
                    </a:p>
                  </a:txBody>
                  <a:tcPr/>
                </a:tc>
                <a:tc>
                  <a:txBody>
                    <a:bodyPr/>
                    <a:lstStyle/>
                    <a:p>
                      <a:pPr algn="ctr"/>
                      <a:r>
                        <a:rPr lang="en-US" sz="1400" dirty="0"/>
                        <a:t>36</a:t>
                      </a:r>
                    </a:p>
                  </a:txBody>
                  <a:tcPr/>
                </a:tc>
                <a:tc>
                  <a:txBody>
                    <a:bodyPr/>
                    <a:lstStyle/>
                    <a:p>
                      <a:pPr algn="ctr"/>
                      <a:r>
                        <a:rPr lang="en-US" sz="1400" dirty="0"/>
                        <a:t>37</a:t>
                      </a:r>
                    </a:p>
                  </a:txBody>
                  <a:tcPr/>
                </a:tc>
                <a:tc>
                  <a:txBody>
                    <a:bodyPr/>
                    <a:lstStyle/>
                    <a:p>
                      <a:pPr algn="ctr"/>
                      <a:r>
                        <a:rPr lang="en-US" sz="1400" dirty="0"/>
                        <a:t>38</a:t>
                      </a:r>
                    </a:p>
                  </a:txBody>
                  <a:tcPr/>
                </a:tc>
                <a:extLst>
                  <a:ext uri="{0D108BD9-81ED-4DB2-BD59-A6C34878D82A}">
                    <a16:rowId xmlns:a16="http://schemas.microsoft.com/office/drawing/2014/main" val="2162392312"/>
                  </a:ext>
                </a:extLst>
              </a:tr>
              <a:tr h="197349">
                <a:tc>
                  <a:txBody>
                    <a:bodyPr/>
                    <a:lstStyle/>
                    <a:p>
                      <a:pPr algn="ctr"/>
                      <a:r>
                        <a:rPr lang="en-US" sz="1400" dirty="0"/>
                        <a:t>HPK1</a:t>
                      </a:r>
                      <a:r>
                        <a:rPr lang="en-US" sz="1400" baseline="30000" dirty="0"/>
                        <a:t>a</a:t>
                      </a:r>
                      <a:r>
                        <a:rPr lang="en-US" sz="1400" dirty="0"/>
                        <a:t>/pSLP76 IC</a:t>
                      </a:r>
                      <a:r>
                        <a:rPr lang="en-US" sz="1400" baseline="-25000" dirty="0"/>
                        <a:t>50</a:t>
                      </a:r>
                      <a:r>
                        <a:rPr lang="en-US" sz="1400" dirty="0"/>
                        <a:t> (</a:t>
                      </a:r>
                      <a:r>
                        <a:rPr lang="en-US" sz="1400" dirty="0" err="1"/>
                        <a:t>nM</a:t>
                      </a:r>
                      <a:r>
                        <a:rPr lang="en-US" sz="1400" dirty="0"/>
                        <a:t>)</a:t>
                      </a:r>
                    </a:p>
                  </a:txBody>
                  <a:tcPr/>
                </a:tc>
                <a:tc>
                  <a:txBody>
                    <a:bodyPr/>
                    <a:lstStyle/>
                    <a:p>
                      <a:pPr algn="ctr"/>
                      <a:r>
                        <a:rPr lang="en-US" sz="1400" dirty="0"/>
                        <a:t>0.7/42</a:t>
                      </a:r>
                    </a:p>
                  </a:txBody>
                  <a:tcPr/>
                </a:tc>
                <a:tc>
                  <a:txBody>
                    <a:bodyPr/>
                    <a:lstStyle/>
                    <a:p>
                      <a:pPr algn="ctr"/>
                      <a:r>
                        <a:rPr lang="en-US" sz="1400" dirty="0"/>
                        <a:t>0.9/88</a:t>
                      </a:r>
                    </a:p>
                  </a:txBody>
                  <a:tcPr/>
                </a:tc>
                <a:tc>
                  <a:txBody>
                    <a:bodyPr/>
                    <a:lstStyle/>
                    <a:p>
                      <a:pPr algn="ctr"/>
                      <a:r>
                        <a:rPr lang="en-US" sz="1400" dirty="0"/>
                        <a:t>0.9/114</a:t>
                      </a:r>
                    </a:p>
                  </a:txBody>
                  <a:tcPr/>
                </a:tc>
                <a:tc>
                  <a:txBody>
                    <a:bodyPr/>
                    <a:lstStyle/>
                    <a:p>
                      <a:pPr algn="ctr"/>
                      <a:r>
                        <a:rPr lang="en-US" sz="1400" dirty="0"/>
                        <a:t>2.1/74</a:t>
                      </a:r>
                    </a:p>
                  </a:txBody>
                  <a:tcPr/>
                </a:tc>
                <a:tc>
                  <a:txBody>
                    <a:bodyPr/>
                    <a:lstStyle/>
                    <a:p>
                      <a:pPr algn="ctr"/>
                      <a:r>
                        <a:rPr lang="en-US" sz="1400" dirty="0"/>
                        <a:t>0.5/176</a:t>
                      </a:r>
                    </a:p>
                  </a:txBody>
                  <a:tcPr/>
                </a:tc>
                <a:tc>
                  <a:txBody>
                    <a:bodyPr/>
                    <a:lstStyle/>
                    <a:p>
                      <a:pPr algn="ctr"/>
                      <a:r>
                        <a:rPr lang="en-US" sz="1400" dirty="0"/>
                        <a:t>1.1/540</a:t>
                      </a:r>
                    </a:p>
                  </a:txBody>
                  <a:tcPr/>
                </a:tc>
                <a:extLst>
                  <a:ext uri="{0D108BD9-81ED-4DB2-BD59-A6C34878D82A}">
                    <a16:rowId xmlns:a16="http://schemas.microsoft.com/office/drawing/2014/main" val="3090269299"/>
                  </a:ext>
                </a:extLst>
              </a:tr>
              <a:tr h="1973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GLK </a:t>
                      </a:r>
                      <a:r>
                        <a:rPr lang="en-US" sz="1400" dirty="0" err="1"/>
                        <a:t>Selectivity</a:t>
                      </a:r>
                      <a:r>
                        <a:rPr lang="en-US" sz="1400" baseline="30000" dirty="0" err="1"/>
                        <a:t>b</a:t>
                      </a:r>
                      <a:endParaRPr lang="en-US" sz="1400" dirty="0"/>
                    </a:p>
                  </a:txBody>
                  <a:tcPr/>
                </a:tc>
                <a:tc>
                  <a:txBody>
                    <a:bodyPr/>
                    <a:lstStyle/>
                    <a:p>
                      <a:pPr algn="ctr"/>
                      <a:r>
                        <a:rPr lang="en-US" sz="1400" dirty="0"/>
                        <a:t>377</a:t>
                      </a:r>
                    </a:p>
                  </a:txBody>
                  <a:tcPr/>
                </a:tc>
                <a:tc>
                  <a:txBody>
                    <a:bodyPr/>
                    <a:lstStyle/>
                    <a:p>
                      <a:pPr algn="ctr"/>
                      <a:r>
                        <a:rPr lang="en-US" sz="1400" dirty="0"/>
                        <a:t>469</a:t>
                      </a:r>
                    </a:p>
                  </a:txBody>
                  <a:tcPr/>
                </a:tc>
                <a:tc>
                  <a:txBody>
                    <a:bodyPr/>
                    <a:lstStyle/>
                    <a:p>
                      <a:pPr algn="ctr"/>
                      <a:r>
                        <a:rPr lang="en-US" sz="1400" dirty="0"/>
                        <a:t>613</a:t>
                      </a:r>
                    </a:p>
                  </a:txBody>
                  <a:tcPr/>
                </a:tc>
                <a:tc>
                  <a:txBody>
                    <a:bodyPr/>
                    <a:lstStyle/>
                    <a:p>
                      <a:pPr algn="ctr"/>
                      <a:r>
                        <a:rPr lang="en-US" sz="1400" dirty="0"/>
                        <a:t>256</a:t>
                      </a:r>
                    </a:p>
                  </a:txBody>
                  <a:tcPr/>
                </a:tc>
                <a:tc>
                  <a:txBody>
                    <a:bodyPr/>
                    <a:lstStyle/>
                    <a:p>
                      <a:pPr algn="ctr"/>
                      <a:r>
                        <a:rPr lang="en-US" sz="1400" dirty="0"/>
                        <a:t>1176</a:t>
                      </a:r>
                    </a:p>
                  </a:txBody>
                  <a:tcPr/>
                </a:tc>
                <a:tc>
                  <a:txBody>
                    <a:bodyPr/>
                    <a:lstStyle/>
                    <a:p>
                      <a:pPr algn="ctr"/>
                      <a:r>
                        <a:rPr lang="en-US" sz="1400" dirty="0"/>
                        <a:t>402</a:t>
                      </a:r>
                    </a:p>
                  </a:txBody>
                  <a:tcPr/>
                </a:tc>
                <a:extLst>
                  <a:ext uri="{0D108BD9-81ED-4DB2-BD59-A6C34878D82A}">
                    <a16:rowId xmlns:a16="http://schemas.microsoft.com/office/drawing/2014/main" val="1706162276"/>
                  </a:ext>
                </a:extLst>
              </a:tr>
              <a:tr h="3047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MDCK WT P</a:t>
                      </a:r>
                      <a:r>
                        <a:rPr lang="en-US" sz="1400" baseline="-25000" dirty="0"/>
                        <a:t>app, A-</a:t>
                      </a:r>
                      <a:r>
                        <a:rPr lang="en-US" sz="1400" baseline="-25000" dirty="0" err="1"/>
                        <a:t>B</a:t>
                      </a:r>
                      <a:r>
                        <a:rPr lang="en-US" sz="1000" baseline="30000" dirty="0" err="1"/>
                        <a:t>c</a:t>
                      </a:r>
                      <a:endParaRPr lang="en-US" sz="1000" baseline="0" dirty="0"/>
                    </a:p>
                  </a:txBody>
                  <a:tcPr/>
                </a:tc>
                <a:tc>
                  <a:txBody>
                    <a:bodyPr/>
                    <a:lstStyle/>
                    <a:p>
                      <a:pPr algn="ctr"/>
                      <a:r>
                        <a:rPr lang="en-US" sz="1400" dirty="0">
                          <a:solidFill>
                            <a:schemeClr val="tx1"/>
                          </a:solidFill>
                        </a:rPr>
                        <a:t>32</a:t>
                      </a:r>
                    </a:p>
                  </a:txBody>
                  <a:tcPr/>
                </a:tc>
                <a:tc>
                  <a:txBody>
                    <a:bodyPr/>
                    <a:lstStyle/>
                    <a:p>
                      <a:pPr algn="ctr"/>
                      <a:r>
                        <a:rPr lang="en-US" sz="1400" dirty="0">
                          <a:solidFill>
                            <a:schemeClr val="tx1"/>
                          </a:solidFill>
                        </a:rPr>
                        <a:t>19</a:t>
                      </a:r>
                    </a:p>
                  </a:txBody>
                  <a:tcPr/>
                </a:tc>
                <a:tc>
                  <a:txBody>
                    <a:bodyPr/>
                    <a:lstStyle/>
                    <a:p>
                      <a:pPr algn="ctr"/>
                      <a:r>
                        <a:rPr lang="en-US" sz="1400" dirty="0">
                          <a:solidFill>
                            <a:srgbClr val="FF5050"/>
                          </a:solidFill>
                        </a:rPr>
                        <a:t>8</a:t>
                      </a:r>
                    </a:p>
                  </a:txBody>
                  <a:tcPr/>
                </a:tc>
                <a:tc>
                  <a:txBody>
                    <a:bodyPr/>
                    <a:lstStyle/>
                    <a:p>
                      <a:pPr algn="ctr"/>
                      <a:r>
                        <a:rPr lang="en-US" sz="1400" dirty="0">
                          <a:solidFill>
                            <a:srgbClr val="FF5050"/>
                          </a:solidFill>
                        </a:rPr>
                        <a:t>8</a:t>
                      </a:r>
                    </a:p>
                  </a:txBody>
                  <a:tcPr/>
                </a:tc>
                <a:tc>
                  <a:txBody>
                    <a:bodyPr/>
                    <a:lstStyle/>
                    <a:p>
                      <a:pPr algn="ctr"/>
                      <a:r>
                        <a:rPr lang="en-US" sz="1400" dirty="0">
                          <a:solidFill>
                            <a:srgbClr val="FF5050"/>
                          </a:solidFill>
                        </a:rPr>
                        <a:t>9</a:t>
                      </a:r>
                    </a:p>
                  </a:txBody>
                  <a:tcPr/>
                </a:tc>
                <a:tc>
                  <a:txBody>
                    <a:bodyPr/>
                    <a:lstStyle/>
                    <a:p>
                      <a:pPr algn="ctr"/>
                      <a:endParaRPr lang="en-US" sz="1400" dirty="0">
                        <a:solidFill>
                          <a:srgbClr val="FF5050"/>
                        </a:solidFill>
                      </a:endParaRPr>
                    </a:p>
                  </a:txBody>
                  <a:tcPr/>
                </a:tc>
                <a:extLst>
                  <a:ext uri="{0D108BD9-81ED-4DB2-BD59-A6C34878D82A}">
                    <a16:rowId xmlns:a16="http://schemas.microsoft.com/office/drawing/2014/main" val="830402993"/>
                  </a:ext>
                </a:extLst>
              </a:tr>
              <a:tr h="197349">
                <a:tc>
                  <a:txBody>
                    <a:bodyPr/>
                    <a:lstStyle/>
                    <a:p>
                      <a:pPr algn="ctr"/>
                      <a:r>
                        <a:rPr lang="en-US" sz="1400" dirty="0" err="1"/>
                        <a:t>hHep</a:t>
                      </a:r>
                      <a:r>
                        <a:rPr lang="en-US" sz="1400" dirty="0"/>
                        <a:t> </a:t>
                      </a:r>
                      <a:r>
                        <a:rPr lang="en-US" sz="1400" dirty="0" err="1"/>
                        <a:t>Cl</a:t>
                      </a:r>
                      <a:r>
                        <a:rPr lang="en-US" sz="1400" baseline="-25000" dirty="0" err="1"/>
                        <a:t>pred</a:t>
                      </a:r>
                      <a:r>
                        <a:rPr lang="en-US" sz="1400" dirty="0"/>
                        <a:t> (mL/min/kg)</a:t>
                      </a:r>
                      <a:endParaRPr lang="en-US" sz="1400" baseline="0" dirty="0"/>
                    </a:p>
                  </a:txBody>
                  <a:tcPr/>
                </a:tc>
                <a:tc>
                  <a:txBody>
                    <a:bodyPr/>
                    <a:lstStyle/>
                    <a:p>
                      <a:pPr algn="ctr"/>
                      <a:r>
                        <a:rPr lang="en-US" sz="1400" dirty="0"/>
                        <a:t>8</a:t>
                      </a:r>
                    </a:p>
                  </a:txBody>
                  <a:tcPr/>
                </a:tc>
                <a:tc>
                  <a:txBody>
                    <a:bodyPr/>
                    <a:lstStyle/>
                    <a:p>
                      <a:pPr algn="ctr"/>
                      <a:r>
                        <a:rPr lang="en-US" sz="1400" dirty="0"/>
                        <a:t>&lt;8</a:t>
                      </a:r>
                    </a:p>
                  </a:txBody>
                  <a:tcPr/>
                </a:tc>
                <a:tc>
                  <a:txBody>
                    <a:bodyPr/>
                    <a:lstStyle/>
                    <a:p>
                      <a:pPr algn="ctr"/>
                      <a:r>
                        <a:rPr lang="en-US" sz="1400" dirty="0"/>
                        <a:t>&lt;9</a:t>
                      </a:r>
                    </a:p>
                  </a:txBody>
                  <a:tcPr/>
                </a:tc>
                <a:tc>
                  <a:txBody>
                    <a:bodyPr/>
                    <a:lstStyle/>
                    <a:p>
                      <a:pPr algn="ctr"/>
                      <a:r>
                        <a:rPr lang="en-US" sz="1400" dirty="0"/>
                        <a:t>&lt;9</a:t>
                      </a:r>
                    </a:p>
                  </a:txBody>
                  <a:tcPr/>
                </a:tc>
                <a:tc>
                  <a:txBody>
                    <a:bodyPr/>
                    <a:lstStyle/>
                    <a:p>
                      <a:pPr algn="ctr"/>
                      <a:r>
                        <a:rPr lang="en-US" sz="1400" dirty="0">
                          <a:solidFill>
                            <a:srgbClr val="FF5050"/>
                          </a:solidFill>
                        </a:rPr>
                        <a:t>12</a:t>
                      </a:r>
                    </a:p>
                  </a:txBody>
                  <a:tcPr/>
                </a:tc>
                <a:tc>
                  <a:txBody>
                    <a:bodyPr/>
                    <a:lstStyle/>
                    <a:p>
                      <a:pPr algn="ctr"/>
                      <a:endParaRPr lang="en-US" sz="1400" dirty="0"/>
                    </a:p>
                  </a:txBody>
                  <a:tcPr/>
                </a:tc>
                <a:extLst>
                  <a:ext uri="{0D108BD9-81ED-4DB2-BD59-A6C34878D82A}">
                    <a16:rowId xmlns:a16="http://schemas.microsoft.com/office/drawing/2014/main" val="3446838349"/>
                  </a:ext>
                </a:extLst>
              </a:tr>
              <a:tr h="197349">
                <a:tc>
                  <a:txBody>
                    <a:bodyPr/>
                    <a:lstStyle/>
                    <a:p>
                      <a:pPr algn="ctr"/>
                      <a:r>
                        <a:rPr lang="en-US" sz="1400" baseline="0" dirty="0" err="1"/>
                        <a:t>hERG</a:t>
                      </a:r>
                      <a:r>
                        <a:rPr lang="en-US" sz="1400" baseline="0" dirty="0"/>
                        <a:t> PC </a:t>
                      </a:r>
                      <a:r>
                        <a:rPr lang="en-US" sz="1400" dirty="0"/>
                        <a:t>IC</a:t>
                      </a:r>
                      <a:r>
                        <a:rPr lang="en-US" sz="1400" baseline="-25000" dirty="0"/>
                        <a:t>50</a:t>
                      </a:r>
                      <a:r>
                        <a:rPr lang="en-US" sz="1400" dirty="0"/>
                        <a:t> (</a:t>
                      </a:r>
                      <a:r>
                        <a:rPr lang="en-US" sz="1400" dirty="0" err="1"/>
                        <a:t>nM</a:t>
                      </a:r>
                      <a:r>
                        <a:rPr lang="en-US" sz="1400" dirty="0"/>
                        <a:t>)</a:t>
                      </a:r>
                      <a:endParaRPr lang="en-US" sz="1400" baseline="0" dirty="0"/>
                    </a:p>
                  </a:txBody>
                  <a:tcPr/>
                </a:tc>
                <a:tc>
                  <a:txBody>
                    <a:bodyPr/>
                    <a:lstStyle/>
                    <a:p>
                      <a:pPr algn="ctr"/>
                      <a:r>
                        <a:rPr lang="en-US" sz="1400" dirty="0"/>
                        <a:t>2829</a:t>
                      </a:r>
                    </a:p>
                  </a:txBody>
                  <a:tcPr/>
                </a:tc>
                <a:tc>
                  <a:txBody>
                    <a:bodyPr/>
                    <a:lstStyle/>
                    <a:p>
                      <a:pPr algn="ctr"/>
                      <a:r>
                        <a:rPr lang="en-US" sz="1400" dirty="0"/>
                        <a:t>7218</a:t>
                      </a:r>
                    </a:p>
                  </a:txBody>
                  <a:tcPr/>
                </a:tc>
                <a:tc>
                  <a:txBody>
                    <a:bodyPr/>
                    <a:lstStyle/>
                    <a:p>
                      <a:pPr algn="ctr"/>
                      <a:r>
                        <a:rPr lang="en-US" sz="1400" dirty="0"/>
                        <a:t>12700</a:t>
                      </a:r>
                    </a:p>
                  </a:txBody>
                  <a:tcPr/>
                </a:tc>
                <a:tc>
                  <a:txBody>
                    <a:bodyPr/>
                    <a:lstStyle/>
                    <a:p>
                      <a:pPr algn="ctr"/>
                      <a:r>
                        <a:rPr lang="en-US" sz="1400" dirty="0"/>
                        <a:t>7712</a:t>
                      </a:r>
                    </a:p>
                  </a:txBody>
                  <a:tcPr/>
                </a:tc>
                <a:tc>
                  <a:txBody>
                    <a:bodyPr/>
                    <a:lstStyle/>
                    <a:p>
                      <a:pPr algn="ctr"/>
                      <a:r>
                        <a:rPr lang="en-US" sz="1400" dirty="0">
                          <a:solidFill>
                            <a:srgbClr val="FF5050"/>
                          </a:solidFill>
                        </a:rPr>
                        <a:t>1093</a:t>
                      </a:r>
                    </a:p>
                  </a:txBody>
                  <a:tcPr/>
                </a:tc>
                <a:tc>
                  <a:txBody>
                    <a:bodyPr/>
                    <a:lstStyle/>
                    <a:p>
                      <a:pPr algn="ctr"/>
                      <a:endParaRPr lang="en-US" sz="1400" dirty="0"/>
                    </a:p>
                  </a:txBody>
                  <a:tcPr/>
                </a:tc>
                <a:extLst>
                  <a:ext uri="{0D108BD9-81ED-4DB2-BD59-A6C34878D82A}">
                    <a16:rowId xmlns:a16="http://schemas.microsoft.com/office/drawing/2014/main" val="701714734"/>
                  </a:ext>
                </a:extLst>
              </a:tr>
              <a:tr h="197349">
                <a:tc>
                  <a:txBody>
                    <a:bodyPr/>
                    <a:lstStyle/>
                    <a:p>
                      <a:pPr algn="ctr"/>
                      <a:r>
                        <a:rPr lang="en-US" sz="1400" baseline="0" dirty="0"/>
                        <a:t>Rat PK </a:t>
                      </a:r>
                      <a:r>
                        <a:rPr lang="en-US" sz="1400" baseline="0" dirty="0" err="1"/>
                        <a:t>Vss</a:t>
                      </a:r>
                      <a:r>
                        <a:rPr lang="en-US" sz="1400" baseline="0" dirty="0"/>
                        <a:t> (L/kg)/Cl (mL/min/kg)/F%</a:t>
                      </a:r>
                    </a:p>
                  </a:txBody>
                  <a:tcPr/>
                </a:tc>
                <a:tc>
                  <a:txBody>
                    <a:bodyPr/>
                    <a:lstStyle/>
                    <a:p>
                      <a:pPr algn="ctr"/>
                      <a:r>
                        <a:rPr lang="en-US" sz="1400" dirty="0"/>
                        <a:t>5/34/20</a:t>
                      </a:r>
                    </a:p>
                  </a:txBody>
                  <a:tcPr/>
                </a:tc>
                <a:tc>
                  <a:txBody>
                    <a:bodyPr/>
                    <a:lstStyle/>
                    <a:p>
                      <a:pPr algn="ctr"/>
                      <a:r>
                        <a:rPr lang="en-US" sz="1400" dirty="0"/>
                        <a:t>9/98/</a:t>
                      </a:r>
                      <a:r>
                        <a:rPr lang="en-US" sz="1400" dirty="0">
                          <a:solidFill>
                            <a:srgbClr val="FF0000"/>
                          </a:solidFill>
                        </a:rPr>
                        <a:t>&lt;1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17/82/</a:t>
                      </a:r>
                      <a:r>
                        <a:rPr lang="en-US" sz="1400" dirty="0">
                          <a:solidFill>
                            <a:srgbClr val="FF0000"/>
                          </a:solidFill>
                        </a:rPr>
                        <a:t>4</a:t>
                      </a:r>
                    </a:p>
                  </a:txBody>
                  <a:tcPr/>
                </a:tc>
                <a:tc>
                  <a:txBody>
                    <a:bodyPr/>
                    <a:lstStyle/>
                    <a:p>
                      <a:pPr algn="ctr"/>
                      <a:r>
                        <a:rPr lang="en-US" sz="1400" dirty="0"/>
                        <a:t>23/73/</a:t>
                      </a:r>
                      <a:r>
                        <a:rPr lang="en-US" sz="1400" dirty="0">
                          <a:solidFill>
                            <a:srgbClr val="FF0000"/>
                          </a:solidFill>
                        </a:rPr>
                        <a:t>&lt;1</a:t>
                      </a:r>
                    </a:p>
                  </a:txBody>
                  <a:tcPr/>
                </a:tc>
                <a:tc>
                  <a:txBody>
                    <a:bodyPr/>
                    <a:lstStyle/>
                    <a:p>
                      <a:pPr algn="ctr"/>
                      <a:endParaRPr lang="en-US" sz="1400" dirty="0">
                        <a:solidFill>
                          <a:srgbClr val="FF5050"/>
                        </a:solidFill>
                      </a:endParaRPr>
                    </a:p>
                  </a:txBody>
                  <a:tcPr/>
                </a:tc>
                <a:tc>
                  <a:txBody>
                    <a:bodyPr/>
                    <a:lstStyle/>
                    <a:p>
                      <a:pPr algn="ctr"/>
                      <a:endParaRPr lang="en-US" sz="1400" dirty="0"/>
                    </a:p>
                  </a:txBody>
                  <a:tcPr/>
                </a:tc>
                <a:extLst>
                  <a:ext uri="{0D108BD9-81ED-4DB2-BD59-A6C34878D82A}">
                    <a16:rowId xmlns:a16="http://schemas.microsoft.com/office/drawing/2014/main" val="2938663604"/>
                  </a:ext>
                </a:extLst>
              </a:tr>
            </a:tbl>
          </a:graphicData>
        </a:graphic>
      </p:graphicFrame>
      <p:sp>
        <p:nvSpPr>
          <p:cNvPr id="22" name="Rectangle: Rounded Corners 21">
            <a:extLst>
              <a:ext uri="{FF2B5EF4-FFF2-40B4-BE49-F238E27FC236}">
                <a16:creationId xmlns:a16="http://schemas.microsoft.com/office/drawing/2014/main" id="{EFDC96C3-F840-3E34-A8C1-D0D8F3DF230D}"/>
              </a:ext>
            </a:extLst>
          </p:cNvPr>
          <p:cNvSpPr/>
          <p:nvPr/>
        </p:nvSpPr>
        <p:spPr>
          <a:xfrm>
            <a:off x="6018880" y="3867791"/>
            <a:ext cx="553422" cy="696200"/>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4" name="Object 23">
            <a:extLst>
              <a:ext uri="{FF2B5EF4-FFF2-40B4-BE49-F238E27FC236}">
                <a16:creationId xmlns:a16="http://schemas.microsoft.com/office/drawing/2014/main" id="{17AE4DAA-F9FD-B40D-C0C2-84E19633C5F2}"/>
              </a:ext>
            </a:extLst>
          </p:cNvPr>
          <p:cNvGraphicFramePr>
            <a:graphicFrameLocks noChangeAspect="1"/>
          </p:cNvGraphicFramePr>
          <p:nvPr/>
        </p:nvGraphicFramePr>
        <p:xfrm>
          <a:off x="6009768" y="3867791"/>
          <a:ext cx="621017" cy="653701"/>
        </p:xfrm>
        <a:graphic>
          <a:graphicData uri="http://schemas.openxmlformats.org/presentationml/2006/ole">
            <mc:AlternateContent xmlns:mc="http://schemas.openxmlformats.org/markup-compatibility/2006">
              <mc:Choice xmlns:v="urn:schemas-microsoft-com:vml" Requires="v">
                <p:oleObj name="CS ChemDraw Drawing" r:id="rId23" imgW="478395" imgH="505433" progId="ChemDraw.Document.6.0">
                  <p:embed/>
                </p:oleObj>
              </mc:Choice>
              <mc:Fallback>
                <p:oleObj name="CS ChemDraw Drawing" r:id="rId23" imgW="478395" imgH="505433" progId="ChemDraw.Document.6.0">
                  <p:embed/>
                  <p:pic>
                    <p:nvPicPr>
                      <p:cNvPr id="24" name="Object 23">
                        <a:extLst>
                          <a:ext uri="{FF2B5EF4-FFF2-40B4-BE49-F238E27FC236}">
                            <a16:creationId xmlns:a16="http://schemas.microsoft.com/office/drawing/2014/main" id="{17AE4DAA-F9FD-B40D-C0C2-84E19633C5F2}"/>
                          </a:ext>
                        </a:extLst>
                      </p:cNvPr>
                      <p:cNvPicPr/>
                      <p:nvPr/>
                    </p:nvPicPr>
                    <p:blipFill>
                      <a:blip r:embed="rId24"/>
                      <a:stretch>
                        <a:fillRect/>
                      </a:stretch>
                    </p:blipFill>
                    <p:spPr>
                      <a:xfrm>
                        <a:off x="6009768" y="3867791"/>
                        <a:ext cx="621017" cy="653701"/>
                      </a:xfrm>
                      <a:prstGeom prst="rect">
                        <a:avLst/>
                      </a:prstGeom>
                    </p:spPr>
                  </p:pic>
                </p:oleObj>
              </mc:Fallback>
            </mc:AlternateContent>
          </a:graphicData>
        </a:graphic>
      </p:graphicFrame>
      <p:sp>
        <p:nvSpPr>
          <p:cNvPr id="31" name="Rectangle: Rounded Corners 30">
            <a:extLst>
              <a:ext uri="{FF2B5EF4-FFF2-40B4-BE49-F238E27FC236}">
                <a16:creationId xmlns:a16="http://schemas.microsoft.com/office/drawing/2014/main" id="{959D69F4-5E21-226F-DA28-421F880CBD2F}"/>
              </a:ext>
            </a:extLst>
          </p:cNvPr>
          <p:cNvSpPr/>
          <p:nvPr/>
        </p:nvSpPr>
        <p:spPr>
          <a:xfrm>
            <a:off x="5154721" y="3852872"/>
            <a:ext cx="635894" cy="706482"/>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38" name="Object 37">
            <a:extLst>
              <a:ext uri="{FF2B5EF4-FFF2-40B4-BE49-F238E27FC236}">
                <a16:creationId xmlns:a16="http://schemas.microsoft.com/office/drawing/2014/main" id="{B90242EB-A1DE-18A4-6D90-B6C9AB574F63}"/>
              </a:ext>
            </a:extLst>
          </p:cNvPr>
          <p:cNvGraphicFramePr>
            <a:graphicFrameLocks noChangeAspect="1"/>
          </p:cNvGraphicFramePr>
          <p:nvPr/>
        </p:nvGraphicFramePr>
        <p:xfrm>
          <a:off x="5155437" y="3888495"/>
          <a:ext cx="606425" cy="533400"/>
        </p:xfrm>
        <a:graphic>
          <a:graphicData uri="http://schemas.openxmlformats.org/presentationml/2006/ole">
            <mc:AlternateContent xmlns:mc="http://schemas.openxmlformats.org/markup-compatibility/2006">
              <mc:Choice xmlns:v="urn:schemas-microsoft-com:vml" Requires="v">
                <p:oleObj name="CS ChemDraw Drawing" r:id="rId25" imgW="571248" imgH="485978" progId="ChemDraw.Document.6.0">
                  <p:embed/>
                </p:oleObj>
              </mc:Choice>
              <mc:Fallback>
                <p:oleObj name="CS ChemDraw Drawing" r:id="rId25" imgW="571248" imgH="485978" progId="ChemDraw.Document.6.0">
                  <p:embed/>
                  <p:pic>
                    <p:nvPicPr>
                      <p:cNvPr id="38" name="Object 37">
                        <a:extLst>
                          <a:ext uri="{FF2B5EF4-FFF2-40B4-BE49-F238E27FC236}">
                            <a16:creationId xmlns:a16="http://schemas.microsoft.com/office/drawing/2014/main" id="{B90242EB-A1DE-18A4-6D90-B6C9AB574F63}"/>
                          </a:ext>
                        </a:extLst>
                      </p:cNvPr>
                      <p:cNvPicPr/>
                      <p:nvPr/>
                    </p:nvPicPr>
                    <p:blipFill>
                      <a:blip r:embed="rId26"/>
                      <a:stretch>
                        <a:fillRect/>
                      </a:stretch>
                    </p:blipFill>
                    <p:spPr>
                      <a:xfrm>
                        <a:off x="5155437" y="3888495"/>
                        <a:ext cx="606425" cy="533400"/>
                      </a:xfrm>
                      <a:prstGeom prst="rect">
                        <a:avLst/>
                      </a:prstGeom>
                      <a:ln w="25400">
                        <a:noFill/>
                      </a:ln>
                    </p:spPr>
                  </p:pic>
                </p:oleObj>
              </mc:Fallback>
            </mc:AlternateContent>
          </a:graphicData>
        </a:graphic>
      </p:graphicFrame>
      <p:graphicFrame>
        <p:nvGraphicFramePr>
          <p:cNvPr id="41" name="Object 40">
            <a:extLst>
              <a:ext uri="{FF2B5EF4-FFF2-40B4-BE49-F238E27FC236}">
                <a16:creationId xmlns:a16="http://schemas.microsoft.com/office/drawing/2014/main" id="{8620331E-3F4D-DC5B-E11C-7ABD4AD9B638}"/>
              </a:ext>
            </a:extLst>
          </p:cNvPr>
          <p:cNvGraphicFramePr>
            <a:graphicFrameLocks noChangeAspect="1"/>
          </p:cNvGraphicFramePr>
          <p:nvPr/>
        </p:nvGraphicFramePr>
        <p:xfrm>
          <a:off x="6771768" y="3816043"/>
          <a:ext cx="832464" cy="665113"/>
        </p:xfrm>
        <a:graphic>
          <a:graphicData uri="http://schemas.openxmlformats.org/presentationml/2006/ole">
            <mc:AlternateContent xmlns:mc="http://schemas.openxmlformats.org/markup-compatibility/2006">
              <mc:Choice xmlns:v="urn:schemas-microsoft-com:vml" Requires="v">
                <p:oleObj name="CS ChemDraw Drawing" r:id="rId27" imgW="637052" imgH="510297" progId="ChemDraw.Document.6.0">
                  <p:embed/>
                </p:oleObj>
              </mc:Choice>
              <mc:Fallback>
                <p:oleObj name="CS ChemDraw Drawing" r:id="rId27" imgW="637052" imgH="510297" progId="ChemDraw.Document.6.0">
                  <p:embed/>
                  <p:pic>
                    <p:nvPicPr>
                      <p:cNvPr id="41" name="Object 40">
                        <a:extLst>
                          <a:ext uri="{FF2B5EF4-FFF2-40B4-BE49-F238E27FC236}">
                            <a16:creationId xmlns:a16="http://schemas.microsoft.com/office/drawing/2014/main" id="{8620331E-3F4D-DC5B-E11C-7ABD4AD9B638}"/>
                          </a:ext>
                        </a:extLst>
                      </p:cNvPr>
                      <p:cNvPicPr/>
                      <p:nvPr/>
                    </p:nvPicPr>
                    <p:blipFill>
                      <a:blip r:embed="rId28"/>
                      <a:stretch>
                        <a:fillRect/>
                      </a:stretch>
                    </p:blipFill>
                    <p:spPr>
                      <a:xfrm>
                        <a:off x="6771768" y="3816043"/>
                        <a:ext cx="832464" cy="665113"/>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24F09900-C54F-436C-56A1-B37E19E24BCD}"/>
              </a:ext>
            </a:extLst>
          </p:cNvPr>
          <p:cNvGraphicFramePr>
            <a:graphicFrameLocks noChangeAspect="1"/>
          </p:cNvGraphicFramePr>
          <p:nvPr/>
        </p:nvGraphicFramePr>
        <p:xfrm>
          <a:off x="7645753" y="3985762"/>
          <a:ext cx="990600" cy="658813"/>
        </p:xfrm>
        <a:graphic>
          <a:graphicData uri="http://schemas.openxmlformats.org/presentationml/2006/ole">
            <mc:AlternateContent xmlns:mc="http://schemas.openxmlformats.org/markup-compatibility/2006">
              <mc:Choice xmlns:v="urn:schemas-microsoft-com:vml" Requires="v">
                <p:oleObj name="CS ChemDraw Drawing" r:id="rId29" imgW="816703" imgH="545560" progId="ChemDraw.Document.6.0">
                  <p:embed/>
                </p:oleObj>
              </mc:Choice>
              <mc:Fallback>
                <p:oleObj name="CS ChemDraw Drawing" r:id="rId29" imgW="816703" imgH="545560" progId="ChemDraw.Document.6.0">
                  <p:embed/>
                  <p:pic>
                    <p:nvPicPr>
                      <p:cNvPr id="43" name="Object 42">
                        <a:extLst>
                          <a:ext uri="{FF2B5EF4-FFF2-40B4-BE49-F238E27FC236}">
                            <a16:creationId xmlns:a16="http://schemas.microsoft.com/office/drawing/2014/main" id="{24F09900-C54F-436C-56A1-B37E19E24BCD}"/>
                          </a:ext>
                        </a:extLst>
                      </p:cNvPr>
                      <p:cNvPicPr/>
                      <p:nvPr/>
                    </p:nvPicPr>
                    <p:blipFill>
                      <a:blip r:embed="rId30"/>
                      <a:stretch>
                        <a:fillRect/>
                      </a:stretch>
                    </p:blipFill>
                    <p:spPr>
                      <a:xfrm>
                        <a:off x="7645753" y="3985762"/>
                        <a:ext cx="990600" cy="658813"/>
                      </a:xfrm>
                      <a:prstGeom prst="rect">
                        <a:avLst/>
                      </a:prstGeom>
                    </p:spPr>
                  </p:pic>
                </p:oleObj>
              </mc:Fallback>
            </mc:AlternateContent>
          </a:graphicData>
        </a:graphic>
      </p:graphicFrame>
      <p:sp>
        <p:nvSpPr>
          <p:cNvPr id="46" name="Rectangle: Rounded Corners 45">
            <a:extLst>
              <a:ext uri="{FF2B5EF4-FFF2-40B4-BE49-F238E27FC236}">
                <a16:creationId xmlns:a16="http://schemas.microsoft.com/office/drawing/2014/main" id="{E1FD31FE-8E7A-1FA7-CA06-BFD7138C8952}"/>
              </a:ext>
            </a:extLst>
          </p:cNvPr>
          <p:cNvSpPr/>
          <p:nvPr/>
        </p:nvSpPr>
        <p:spPr>
          <a:xfrm>
            <a:off x="262228" y="3721342"/>
            <a:ext cx="213056" cy="246434"/>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5EB13B90-F269-9BF9-D5AF-2CA09566AB39}"/>
              </a:ext>
            </a:extLst>
          </p:cNvPr>
          <p:cNvSpPr txBox="1"/>
          <p:nvPr/>
        </p:nvSpPr>
        <p:spPr>
          <a:xfrm>
            <a:off x="417079" y="3721342"/>
            <a:ext cx="4050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000000"/>
                </a:solidFill>
                <a:latin typeface="Arial"/>
              </a:rPr>
              <a:t>5’</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48" name="Object 47">
            <a:extLst>
              <a:ext uri="{FF2B5EF4-FFF2-40B4-BE49-F238E27FC236}">
                <a16:creationId xmlns:a16="http://schemas.microsoft.com/office/drawing/2014/main" id="{918DDB21-5288-F116-72E6-E65C2C5A4574}"/>
              </a:ext>
            </a:extLst>
          </p:cNvPr>
          <p:cNvGraphicFramePr>
            <a:graphicFrameLocks noChangeAspect="1"/>
          </p:cNvGraphicFramePr>
          <p:nvPr/>
        </p:nvGraphicFramePr>
        <p:xfrm>
          <a:off x="166688" y="3784600"/>
          <a:ext cx="1468437" cy="1803400"/>
        </p:xfrm>
        <a:graphic>
          <a:graphicData uri="http://schemas.openxmlformats.org/presentationml/2006/ole">
            <mc:AlternateContent xmlns:mc="http://schemas.openxmlformats.org/markup-compatibility/2006">
              <mc:Choice xmlns:v="urn:schemas-microsoft-com:vml" Requires="v">
                <p:oleObj name="CS ChemDraw Drawing" r:id="rId31" imgW="1441440" imgH="1784039" progId="ChemDraw.Document.6.0">
                  <p:embed/>
                </p:oleObj>
              </mc:Choice>
              <mc:Fallback>
                <p:oleObj name="CS ChemDraw Drawing" r:id="rId31" imgW="1441440" imgH="1784039" progId="ChemDraw.Document.6.0">
                  <p:embed/>
                  <p:pic>
                    <p:nvPicPr>
                      <p:cNvPr id="48" name="Object 47">
                        <a:extLst>
                          <a:ext uri="{FF2B5EF4-FFF2-40B4-BE49-F238E27FC236}">
                            <a16:creationId xmlns:a16="http://schemas.microsoft.com/office/drawing/2014/main" id="{918DDB21-5288-F116-72E6-E65C2C5A4574}"/>
                          </a:ext>
                        </a:extLst>
                      </p:cNvPr>
                      <p:cNvPicPr/>
                      <p:nvPr/>
                    </p:nvPicPr>
                    <p:blipFill>
                      <a:blip r:embed="rId32"/>
                      <a:stretch>
                        <a:fillRect/>
                      </a:stretch>
                    </p:blipFill>
                    <p:spPr>
                      <a:xfrm>
                        <a:off x="166688" y="3784600"/>
                        <a:ext cx="1468437" cy="1803400"/>
                      </a:xfrm>
                      <a:prstGeom prst="rect">
                        <a:avLst/>
                      </a:prstGeom>
                      <a:ln w="25400">
                        <a:noFill/>
                      </a:ln>
                    </p:spPr>
                  </p:pic>
                </p:oleObj>
              </mc:Fallback>
            </mc:AlternateContent>
          </a:graphicData>
        </a:graphic>
      </p:graphicFrame>
      <p:sp>
        <p:nvSpPr>
          <p:cNvPr id="84" name="TextBox 83">
            <a:extLst>
              <a:ext uri="{FF2B5EF4-FFF2-40B4-BE49-F238E27FC236}">
                <a16:creationId xmlns:a16="http://schemas.microsoft.com/office/drawing/2014/main" id="{13AB31C4-DE32-682C-201E-4EF5A96F6B94}"/>
              </a:ext>
            </a:extLst>
          </p:cNvPr>
          <p:cNvSpPr txBox="1"/>
          <p:nvPr/>
        </p:nvSpPr>
        <p:spPr>
          <a:xfrm>
            <a:off x="10386655" y="1604468"/>
            <a:ext cx="1831445" cy="1077218"/>
          </a:xfrm>
          <a:prstGeom prst="rect">
            <a:avLst/>
          </a:prstGeom>
          <a:noFill/>
        </p:spPr>
        <p:txBody>
          <a:bodyPr wrap="square">
            <a:spAutoFit/>
          </a:bodyPr>
          <a:lstStyle/>
          <a:p>
            <a:pPr marL="176213" indent="-176213">
              <a:buClr>
                <a:schemeClr val="accent2"/>
              </a:buClr>
              <a:buFont typeface="Arial" panose="020B0604020202020204" pitchFamily="34" charset="0"/>
              <a:buChar char="•"/>
            </a:pPr>
            <a:r>
              <a:rPr lang="en-GB" sz="1600" dirty="0"/>
              <a:t>Dimethyl amine at C-6 shows best P</a:t>
            </a:r>
            <a:r>
              <a:rPr lang="en-GB" sz="1600" baseline="-25000" dirty="0"/>
              <a:t>app</a:t>
            </a:r>
            <a:r>
              <a:rPr lang="en-GB" sz="1600" dirty="0"/>
              <a:t> and </a:t>
            </a:r>
            <a:r>
              <a:rPr lang="en-GB" sz="1600" dirty="0" err="1"/>
              <a:t>hHep</a:t>
            </a:r>
            <a:r>
              <a:rPr lang="en-GB" sz="1600" dirty="0"/>
              <a:t> </a:t>
            </a:r>
            <a:r>
              <a:rPr lang="en-GB" sz="1600" dirty="0" err="1"/>
              <a:t>Cl</a:t>
            </a:r>
            <a:r>
              <a:rPr lang="en-GB" sz="1600" baseline="-25000" dirty="0" err="1"/>
              <a:t>pred</a:t>
            </a:r>
            <a:endParaRPr lang="en-GB" sz="1600" baseline="-25000" dirty="0"/>
          </a:p>
        </p:txBody>
      </p:sp>
      <p:graphicFrame>
        <p:nvGraphicFramePr>
          <p:cNvPr id="86" name="Object 85">
            <a:extLst>
              <a:ext uri="{FF2B5EF4-FFF2-40B4-BE49-F238E27FC236}">
                <a16:creationId xmlns:a16="http://schemas.microsoft.com/office/drawing/2014/main" id="{83215CA6-86CB-399B-93C6-A06A0EC3273F}"/>
              </a:ext>
            </a:extLst>
          </p:cNvPr>
          <p:cNvGraphicFramePr>
            <a:graphicFrameLocks noChangeAspect="1"/>
          </p:cNvGraphicFramePr>
          <p:nvPr/>
        </p:nvGraphicFramePr>
        <p:xfrm>
          <a:off x="8649910" y="3952875"/>
          <a:ext cx="836612" cy="561975"/>
        </p:xfrm>
        <a:graphic>
          <a:graphicData uri="http://schemas.openxmlformats.org/presentationml/2006/ole">
            <mc:AlternateContent xmlns:mc="http://schemas.openxmlformats.org/markup-compatibility/2006">
              <mc:Choice xmlns:v="urn:schemas-microsoft-com:vml" Requires="v">
                <p:oleObj name="CS ChemDraw Drawing" r:id="rId33" imgW="688323" imgH="464496" progId="ChemDraw.Document.6.0">
                  <p:embed/>
                </p:oleObj>
              </mc:Choice>
              <mc:Fallback>
                <p:oleObj name="CS ChemDraw Drawing" r:id="rId33" imgW="688323" imgH="464496" progId="ChemDraw.Document.6.0">
                  <p:embed/>
                  <p:pic>
                    <p:nvPicPr>
                      <p:cNvPr id="86" name="Object 85">
                        <a:extLst>
                          <a:ext uri="{FF2B5EF4-FFF2-40B4-BE49-F238E27FC236}">
                            <a16:creationId xmlns:a16="http://schemas.microsoft.com/office/drawing/2014/main" id="{83215CA6-86CB-399B-93C6-A06A0EC3273F}"/>
                          </a:ext>
                        </a:extLst>
                      </p:cNvPr>
                      <p:cNvPicPr/>
                      <p:nvPr/>
                    </p:nvPicPr>
                    <p:blipFill>
                      <a:blip r:embed="rId34"/>
                      <a:stretch>
                        <a:fillRect/>
                      </a:stretch>
                    </p:blipFill>
                    <p:spPr>
                      <a:xfrm>
                        <a:off x="8649910" y="3952875"/>
                        <a:ext cx="836612" cy="561975"/>
                      </a:xfrm>
                      <a:prstGeom prst="rect">
                        <a:avLst/>
                      </a:prstGeom>
                    </p:spPr>
                  </p:pic>
                </p:oleObj>
              </mc:Fallback>
            </mc:AlternateContent>
          </a:graphicData>
        </a:graphic>
      </p:graphicFrame>
      <p:graphicFrame>
        <p:nvGraphicFramePr>
          <p:cNvPr id="90" name="Object 89">
            <a:extLst>
              <a:ext uri="{FF2B5EF4-FFF2-40B4-BE49-F238E27FC236}">
                <a16:creationId xmlns:a16="http://schemas.microsoft.com/office/drawing/2014/main" id="{7CC5203C-4907-80CC-278E-5A861BFD200E}"/>
              </a:ext>
            </a:extLst>
          </p:cNvPr>
          <p:cNvGraphicFramePr>
            <a:graphicFrameLocks noChangeAspect="1"/>
          </p:cNvGraphicFramePr>
          <p:nvPr/>
        </p:nvGraphicFramePr>
        <p:xfrm>
          <a:off x="9632839" y="3948405"/>
          <a:ext cx="889000" cy="573087"/>
        </p:xfrm>
        <a:graphic>
          <a:graphicData uri="http://schemas.openxmlformats.org/presentationml/2006/ole">
            <mc:AlternateContent xmlns:mc="http://schemas.openxmlformats.org/markup-compatibility/2006">
              <mc:Choice xmlns:v="urn:schemas-microsoft-com:vml" Requires="v">
                <p:oleObj name="CS ChemDraw Drawing" r:id="rId35" imgW="731116" imgH="475439" progId="ChemDraw.Document.6.0">
                  <p:embed/>
                </p:oleObj>
              </mc:Choice>
              <mc:Fallback>
                <p:oleObj name="CS ChemDraw Drawing" r:id="rId35" imgW="731116" imgH="475439" progId="ChemDraw.Document.6.0">
                  <p:embed/>
                  <p:pic>
                    <p:nvPicPr>
                      <p:cNvPr id="90" name="Object 89">
                        <a:extLst>
                          <a:ext uri="{FF2B5EF4-FFF2-40B4-BE49-F238E27FC236}">
                            <a16:creationId xmlns:a16="http://schemas.microsoft.com/office/drawing/2014/main" id="{7CC5203C-4907-80CC-278E-5A861BFD200E}"/>
                          </a:ext>
                        </a:extLst>
                      </p:cNvPr>
                      <p:cNvPicPr/>
                      <p:nvPr/>
                    </p:nvPicPr>
                    <p:blipFill>
                      <a:blip r:embed="rId36"/>
                      <a:stretch>
                        <a:fillRect/>
                      </a:stretch>
                    </p:blipFill>
                    <p:spPr>
                      <a:xfrm>
                        <a:off x="9632839" y="3948405"/>
                        <a:ext cx="889000" cy="573087"/>
                      </a:xfrm>
                      <a:prstGeom prst="rect">
                        <a:avLst/>
                      </a:prstGeom>
                    </p:spPr>
                  </p:pic>
                </p:oleObj>
              </mc:Fallback>
            </mc:AlternateContent>
          </a:graphicData>
        </a:graphic>
      </p:graphicFrame>
      <p:sp>
        <p:nvSpPr>
          <p:cNvPr id="92" name="TextBox 91">
            <a:extLst>
              <a:ext uri="{FF2B5EF4-FFF2-40B4-BE49-F238E27FC236}">
                <a16:creationId xmlns:a16="http://schemas.microsoft.com/office/drawing/2014/main" id="{808B1B26-CF9D-CD94-D665-AAF8BB4B2A67}"/>
              </a:ext>
            </a:extLst>
          </p:cNvPr>
          <p:cNvSpPr txBox="1"/>
          <p:nvPr/>
        </p:nvSpPr>
        <p:spPr>
          <a:xfrm>
            <a:off x="10378105" y="4596059"/>
            <a:ext cx="1831445" cy="1569660"/>
          </a:xfrm>
          <a:prstGeom prst="rect">
            <a:avLst/>
          </a:prstGeom>
          <a:noFill/>
        </p:spPr>
        <p:txBody>
          <a:bodyPr wrap="square">
            <a:spAutoFit/>
          </a:bodyPr>
          <a:lstStyle/>
          <a:p>
            <a:pPr marL="176213" indent="-176213">
              <a:buClr>
                <a:schemeClr val="accent2"/>
              </a:buClr>
              <a:buFont typeface="Arial" panose="020B0604020202020204" pitchFamily="34" charset="0"/>
              <a:buChar char="•"/>
            </a:pPr>
            <a:r>
              <a:rPr lang="en-GB" sz="1600" dirty="0"/>
              <a:t>Low rat oral bioavailability could be driven by low permeability or high clearance</a:t>
            </a:r>
          </a:p>
        </p:txBody>
      </p:sp>
      <p:sp>
        <p:nvSpPr>
          <p:cNvPr id="2" name="TextBox 1">
            <a:extLst>
              <a:ext uri="{FF2B5EF4-FFF2-40B4-BE49-F238E27FC236}">
                <a16:creationId xmlns:a16="http://schemas.microsoft.com/office/drawing/2014/main" id="{281DCCD7-CE9B-7F72-4134-4CB4C729234F}"/>
              </a:ext>
            </a:extLst>
          </p:cNvPr>
          <p:cNvSpPr txBox="1"/>
          <p:nvPr/>
        </p:nvSpPr>
        <p:spPr>
          <a:xfrm>
            <a:off x="3274888" y="947939"/>
            <a:ext cx="639919" cy="369332"/>
          </a:xfrm>
          <a:prstGeom prst="rect">
            <a:avLst/>
          </a:prstGeom>
          <a:noFill/>
        </p:spPr>
        <p:txBody>
          <a:bodyPr wrap="none" rtlCol="0">
            <a:spAutoFit/>
          </a:bodyPr>
          <a:lstStyle/>
          <a:p>
            <a:r>
              <a:rPr lang="en-US" dirty="0"/>
              <a:t>R* =</a:t>
            </a:r>
          </a:p>
        </p:txBody>
      </p:sp>
      <p:sp>
        <p:nvSpPr>
          <p:cNvPr id="8" name="TextBox 7">
            <a:extLst>
              <a:ext uri="{FF2B5EF4-FFF2-40B4-BE49-F238E27FC236}">
                <a16:creationId xmlns:a16="http://schemas.microsoft.com/office/drawing/2014/main" id="{2730590A-D156-0476-3649-EF19966AD998}"/>
              </a:ext>
            </a:extLst>
          </p:cNvPr>
          <p:cNvSpPr txBox="1"/>
          <p:nvPr/>
        </p:nvSpPr>
        <p:spPr>
          <a:xfrm>
            <a:off x="3269801" y="3998418"/>
            <a:ext cx="639919" cy="369332"/>
          </a:xfrm>
          <a:prstGeom prst="rect">
            <a:avLst/>
          </a:prstGeom>
          <a:noFill/>
        </p:spPr>
        <p:txBody>
          <a:bodyPr wrap="none" rtlCol="0">
            <a:spAutoFit/>
          </a:bodyPr>
          <a:lstStyle/>
          <a:p>
            <a:r>
              <a:rPr lang="en-US" dirty="0"/>
              <a:t>R* =</a:t>
            </a:r>
          </a:p>
        </p:txBody>
      </p:sp>
      <p:sp>
        <p:nvSpPr>
          <p:cNvPr id="10" name="Rectangle 9">
            <a:extLst>
              <a:ext uri="{FF2B5EF4-FFF2-40B4-BE49-F238E27FC236}">
                <a16:creationId xmlns:a16="http://schemas.microsoft.com/office/drawing/2014/main" id="{5AC4F631-DEE8-54D4-40AF-D3D947C2784F}"/>
              </a:ext>
            </a:extLst>
          </p:cNvPr>
          <p:cNvSpPr/>
          <p:nvPr/>
        </p:nvSpPr>
        <p:spPr>
          <a:xfrm>
            <a:off x="4233672" y="1613868"/>
            <a:ext cx="921049" cy="1742347"/>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FEB3015-0CF2-CC5A-701F-C7E3E2F6FD66}"/>
              </a:ext>
            </a:extLst>
          </p:cNvPr>
          <p:cNvSpPr/>
          <p:nvPr/>
        </p:nvSpPr>
        <p:spPr>
          <a:xfrm>
            <a:off x="5088719" y="4607357"/>
            <a:ext cx="921049" cy="2179862"/>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069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5762448-FD2E-4CB7-902D-8D264D7875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0" name="Object 9" hidden="1">
                        <a:extLst>
                          <a:ext uri="{FF2B5EF4-FFF2-40B4-BE49-F238E27FC236}">
                            <a16:creationId xmlns:a16="http://schemas.microsoft.com/office/drawing/2014/main" id="{B5762448-FD2E-4CB7-902D-8D264D78755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ADC059D4-3279-49FD-81EF-7D07007F6824}"/>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DC75F3FC-D4AE-47E1-B499-FDBD128BB2AD}"/>
              </a:ext>
            </a:extLst>
          </p:cNvPr>
          <p:cNvSpPr>
            <a:spLocks noGrp="1"/>
          </p:cNvSpPr>
          <p:nvPr>
            <p:ph type="title"/>
          </p:nvPr>
        </p:nvSpPr>
        <p:spPr>
          <a:xfrm>
            <a:off x="322776" y="82586"/>
            <a:ext cx="11521440" cy="831194"/>
          </a:xfrm>
        </p:spPr>
        <p:txBody>
          <a:bodyPr/>
          <a:lstStyle/>
          <a:p>
            <a:r>
              <a:rPr lang="en-US" dirty="0"/>
              <a:t>NDI-101150: Development Compound Profile</a:t>
            </a:r>
          </a:p>
        </p:txBody>
      </p:sp>
      <p:graphicFrame>
        <p:nvGraphicFramePr>
          <p:cNvPr id="5" name="Table 4">
            <a:extLst>
              <a:ext uri="{FF2B5EF4-FFF2-40B4-BE49-F238E27FC236}">
                <a16:creationId xmlns:a16="http://schemas.microsoft.com/office/drawing/2014/main" id="{2CFCF5EA-856C-C0DF-3B6B-F1A161C69E46}"/>
              </a:ext>
            </a:extLst>
          </p:cNvPr>
          <p:cNvGraphicFramePr>
            <a:graphicFrameLocks noGrp="1"/>
          </p:cNvGraphicFramePr>
          <p:nvPr>
            <p:extLst>
              <p:ext uri="{D42A27DB-BD31-4B8C-83A1-F6EECF244321}">
                <p14:modId xmlns:p14="http://schemas.microsoft.com/office/powerpoint/2010/main" val="3519607174"/>
              </p:ext>
            </p:extLst>
          </p:nvPr>
        </p:nvGraphicFramePr>
        <p:xfrm>
          <a:off x="7895200" y="837772"/>
          <a:ext cx="4050594" cy="2352040"/>
        </p:xfrm>
        <a:graphic>
          <a:graphicData uri="http://schemas.openxmlformats.org/drawingml/2006/table">
            <a:tbl>
              <a:tblPr firstRow="1" bandRow="1">
                <a:tableStyleId>{073A0DAA-6AF3-43AB-8588-CEC1D06C72B9}</a:tableStyleId>
              </a:tblPr>
              <a:tblGrid>
                <a:gridCol w="1508562">
                  <a:extLst>
                    <a:ext uri="{9D8B030D-6E8A-4147-A177-3AD203B41FA5}">
                      <a16:colId xmlns:a16="http://schemas.microsoft.com/office/drawing/2014/main" val="3203265111"/>
                    </a:ext>
                  </a:extLst>
                </a:gridCol>
                <a:gridCol w="2542032">
                  <a:extLst>
                    <a:ext uri="{9D8B030D-6E8A-4147-A177-3AD203B41FA5}">
                      <a16:colId xmlns:a16="http://schemas.microsoft.com/office/drawing/2014/main" val="2584994085"/>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1400" b="1" dirty="0">
                          <a:latin typeface="+mn-lt"/>
                        </a:rPr>
                        <a:t>Assay</a:t>
                      </a:r>
                    </a:p>
                  </a:txBody>
                  <a:tcPr anchor="ctr">
                    <a:solidFill>
                      <a:schemeClr val="accent1"/>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1400" b="1" dirty="0">
                          <a:latin typeface="+mn-lt"/>
                        </a:rPr>
                        <a:t>NDI-101150</a:t>
                      </a:r>
                    </a:p>
                  </a:txBody>
                  <a:tcPr anchor="ctr">
                    <a:solidFill>
                      <a:schemeClr val="accent1"/>
                    </a:solidFill>
                  </a:tcPr>
                </a:tc>
                <a:extLst>
                  <a:ext uri="{0D108BD9-81ED-4DB2-BD59-A6C34878D82A}">
                    <a16:rowId xmlns:a16="http://schemas.microsoft.com/office/drawing/2014/main" val="440804810"/>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1"/>
                          </a:solidFill>
                          <a:latin typeface="+mn-lt"/>
                        </a:rPr>
                        <a:t>Cyp</a:t>
                      </a:r>
                      <a:r>
                        <a:rPr lang="en-GB" sz="1400" b="0" dirty="0">
                          <a:solidFill>
                            <a:schemeClr val="tx1"/>
                          </a:solidFill>
                          <a:latin typeface="+mn-lt"/>
                        </a:rPr>
                        <a:t> Inhibition</a:t>
                      </a:r>
                    </a:p>
                  </a:txBody>
                  <a:tcPr anchor="ctr">
                    <a:solidFill>
                      <a:srgbClr val="CBCBCB"/>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pt-BR" sz="1400" b="0" dirty="0">
                          <a:solidFill>
                            <a:schemeClr val="tx1">
                              <a:lumMod val="95000"/>
                              <a:lumOff val="5000"/>
                            </a:schemeClr>
                          </a:solidFill>
                          <a:latin typeface="+mn-lt"/>
                        </a:rPr>
                        <a:t>1A2, 2B6, 3C8, 2C9, 2C19, 3A4M, 3A4T IC50 &gt; 30 uM </a:t>
                      </a:r>
                    </a:p>
                    <a:p>
                      <a:pPr algn="ctr"/>
                      <a:r>
                        <a:rPr lang="pt-BR" sz="1400" b="0" dirty="0">
                          <a:solidFill>
                            <a:schemeClr val="tx1">
                              <a:lumMod val="95000"/>
                              <a:lumOff val="5000"/>
                            </a:schemeClr>
                          </a:solidFill>
                          <a:latin typeface="+mn-lt"/>
                        </a:rPr>
                        <a:t>2D6 IC50 = 17 uM</a:t>
                      </a:r>
                    </a:p>
                    <a:p>
                      <a:pPr algn="ctr"/>
                      <a:r>
                        <a:rPr lang="pt-BR" sz="1400" b="0" dirty="0">
                          <a:solidFill>
                            <a:schemeClr val="tx1">
                              <a:lumMod val="95000"/>
                              <a:lumOff val="5000"/>
                            </a:schemeClr>
                          </a:solidFill>
                          <a:latin typeface="+mn-lt"/>
                        </a:rPr>
                        <a:t>No evidence of TDI at 50 uM</a:t>
                      </a:r>
                    </a:p>
                  </a:txBody>
                  <a:tcPr anchor="ctr">
                    <a:solidFill>
                      <a:srgbClr val="CBCBCB"/>
                    </a:solidFill>
                  </a:tcPr>
                </a:tc>
                <a:extLst>
                  <a:ext uri="{0D108BD9-81ED-4DB2-BD59-A6C34878D82A}">
                    <a16:rowId xmlns:a16="http://schemas.microsoft.com/office/drawing/2014/main" val="324966575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1"/>
                          </a:solidFill>
                          <a:latin typeface="+mn-lt"/>
                        </a:rPr>
                        <a:t>Cyp</a:t>
                      </a:r>
                      <a:r>
                        <a:rPr lang="en-GB" sz="1400" b="0" dirty="0">
                          <a:solidFill>
                            <a:schemeClr val="tx1"/>
                          </a:solidFill>
                          <a:latin typeface="+mn-lt"/>
                        </a:rPr>
                        <a:t> Induction</a:t>
                      </a:r>
                    </a:p>
                  </a:txBody>
                  <a:tcPr anchor="ctr">
                    <a:solidFill>
                      <a:srgbClr val="E7E7E7"/>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b="0" dirty="0">
                          <a:solidFill>
                            <a:schemeClr val="tx1">
                              <a:lumMod val="95000"/>
                              <a:lumOff val="5000"/>
                            </a:schemeClr>
                          </a:solidFill>
                          <a:latin typeface="+mn-lt"/>
                        </a:rPr>
                        <a:t>PXR activation assessed at 3/30uM no activation</a:t>
                      </a:r>
                    </a:p>
                  </a:txBody>
                  <a:tcPr anchor="ctr">
                    <a:solidFill>
                      <a:srgbClr val="E7E7E7"/>
                    </a:solidFill>
                  </a:tcPr>
                </a:tc>
                <a:extLst>
                  <a:ext uri="{0D108BD9-81ED-4DB2-BD59-A6C34878D82A}">
                    <a16:rowId xmlns:a16="http://schemas.microsoft.com/office/drawing/2014/main" val="531049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1"/>
                          </a:solidFill>
                          <a:latin typeface="+mn-lt"/>
                        </a:rPr>
                        <a:t>hERG</a:t>
                      </a:r>
                      <a:r>
                        <a:rPr lang="en-GB" sz="1400" b="0" dirty="0">
                          <a:solidFill>
                            <a:schemeClr val="tx1"/>
                          </a:solidFill>
                          <a:latin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Manual PC </a:t>
                      </a:r>
                      <a:r>
                        <a:rPr lang="en-GB" sz="1400" b="0" kern="1200" dirty="0">
                          <a:solidFill>
                            <a:schemeClr val="tx1"/>
                          </a:solidFill>
                          <a:latin typeface="+mn-lt"/>
                          <a:ea typeface="+mn-ea"/>
                          <a:cs typeface="+mn-cs"/>
                        </a:rPr>
                        <a:t>IC</a:t>
                      </a:r>
                      <a:r>
                        <a:rPr lang="en-GB" sz="1400" b="0" kern="1200" baseline="-25000" dirty="0">
                          <a:solidFill>
                            <a:schemeClr val="tx1"/>
                          </a:solidFill>
                          <a:latin typeface="+mn-lt"/>
                          <a:ea typeface="+mn-ea"/>
                          <a:cs typeface="+mn-cs"/>
                        </a:rPr>
                        <a:t>50</a:t>
                      </a:r>
                      <a:endParaRPr lang="en-GB" sz="1400" b="0" dirty="0">
                        <a:solidFill>
                          <a:schemeClr val="tx1"/>
                        </a:solidFill>
                        <a:latin typeface="+mn-lt"/>
                      </a:endParaRPr>
                    </a:p>
                  </a:txBody>
                  <a:tcPr anchor="ctr"/>
                </a:tc>
                <a:tc>
                  <a:txBody>
                    <a:bodyPr/>
                    <a:lstStyle/>
                    <a:p>
                      <a:pPr algn="ctr"/>
                      <a:r>
                        <a:rPr lang="en-GB" sz="1400" b="0" dirty="0">
                          <a:solidFill>
                            <a:schemeClr val="tx1">
                              <a:lumMod val="95000"/>
                              <a:lumOff val="5000"/>
                            </a:schemeClr>
                          </a:solidFill>
                          <a:latin typeface="+mn-lt"/>
                        </a:rPr>
                        <a:t>2800 </a:t>
                      </a:r>
                      <a:r>
                        <a:rPr lang="en-GB" sz="1400" b="0" dirty="0" err="1">
                          <a:solidFill>
                            <a:schemeClr val="tx1">
                              <a:lumMod val="95000"/>
                              <a:lumOff val="5000"/>
                            </a:schemeClr>
                          </a:solidFill>
                          <a:latin typeface="+mn-lt"/>
                        </a:rPr>
                        <a:t>nM</a:t>
                      </a:r>
                      <a:endParaRPr lang="en-GB" sz="1400" b="0" dirty="0">
                        <a:solidFill>
                          <a:schemeClr val="tx1">
                            <a:lumMod val="95000"/>
                            <a:lumOff val="5000"/>
                          </a:schemeClr>
                        </a:solidFill>
                        <a:latin typeface="+mn-lt"/>
                      </a:endParaRPr>
                    </a:p>
                  </a:txBody>
                  <a:tcPr anchor="ctr"/>
                </a:tc>
                <a:extLst>
                  <a:ext uri="{0D108BD9-81ED-4DB2-BD59-A6C34878D82A}">
                    <a16:rowId xmlns:a16="http://schemas.microsoft.com/office/drawing/2014/main" val="3376065479"/>
                  </a:ext>
                </a:extLst>
              </a:tr>
            </a:tbl>
          </a:graphicData>
        </a:graphic>
      </p:graphicFrame>
      <p:graphicFrame>
        <p:nvGraphicFramePr>
          <p:cNvPr id="6" name="Table 5">
            <a:extLst>
              <a:ext uri="{FF2B5EF4-FFF2-40B4-BE49-F238E27FC236}">
                <a16:creationId xmlns:a16="http://schemas.microsoft.com/office/drawing/2014/main" id="{25FAD906-8BE9-AD6C-A5EA-F939FCE522A8}"/>
              </a:ext>
            </a:extLst>
          </p:cNvPr>
          <p:cNvGraphicFramePr>
            <a:graphicFrameLocks noGrp="1"/>
          </p:cNvGraphicFramePr>
          <p:nvPr>
            <p:extLst>
              <p:ext uri="{D42A27DB-BD31-4B8C-83A1-F6EECF244321}">
                <p14:modId xmlns:p14="http://schemas.microsoft.com/office/powerpoint/2010/main" val="2446354363"/>
              </p:ext>
            </p:extLst>
          </p:nvPr>
        </p:nvGraphicFramePr>
        <p:xfrm>
          <a:off x="4501898" y="855543"/>
          <a:ext cx="3051750" cy="5709920"/>
        </p:xfrm>
        <a:graphic>
          <a:graphicData uri="http://schemas.openxmlformats.org/drawingml/2006/table">
            <a:tbl>
              <a:tblPr firstRow="1" bandRow="1">
                <a:tableStyleId>{073A0DAA-6AF3-43AB-8588-CEC1D06C72B9}</a:tableStyleId>
              </a:tblPr>
              <a:tblGrid>
                <a:gridCol w="1525875">
                  <a:extLst>
                    <a:ext uri="{9D8B030D-6E8A-4147-A177-3AD203B41FA5}">
                      <a16:colId xmlns:a16="http://schemas.microsoft.com/office/drawing/2014/main" val="2987401715"/>
                    </a:ext>
                  </a:extLst>
                </a:gridCol>
                <a:gridCol w="1525875">
                  <a:extLst>
                    <a:ext uri="{9D8B030D-6E8A-4147-A177-3AD203B41FA5}">
                      <a16:colId xmlns:a16="http://schemas.microsoft.com/office/drawing/2014/main" val="75634832"/>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1400" b="1" kern="1200" dirty="0">
                          <a:solidFill>
                            <a:schemeClr val="bg1"/>
                          </a:solidFill>
                          <a:latin typeface="+mn-lt"/>
                          <a:ea typeface="+mn-ea"/>
                          <a:cs typeface="+mn-cs"/>
                        </a:rPr>
                        <a:t>HPK1 Assay</a:t>
                      </a:r>
                      <a:endParaRPr lang="en-GB" sz="1400" b="1" dirty="0">
                        <a:latin typeface="+mn-lt"/>
                      </a:endParaRP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IC</a:t>
                      </a:r>
                      <a:r>
                        <a:rPr lang="en-GB" sz="1400" b="1" kern="1200" baseline="-25000" dirty="0">
                          <a:solidFill>
                            <a:schemeClr val="bg1"/>
                          </a:solidFill>
                          <a:latin typeface="+mn-lt"/>
                          <a:ea typeface="+mn-ea"/>
                          <a:cs typeface="+mn-cs"/>
                        </a:rPr>
                        <a:t>50 </a:t>
                      </a:r>
                      <a:r>
                        <a:rPr lang="en-GB" sz="1400" b="1" kern="1200" dirty="0">
                          <a:solidFill>
                            <a:schemeClr val="bg1"/>
                          </a:solidFill>
                          <a:latin typeface="Calibri"/>
                          <a:ea typeface="+mn-ea"/>
                          <a:cs typeface="+mn-cs"/>
                        </a:rPr>
                        <a:t>(</a:t>
                      </a:r>
                      <a:r>
                        <a:rPr lang="en-GB" sz="1400" b="1" kern="1200" dirty="0" err="1">
                          <a:solidFill>
                            <a:schemeClr val="bg1"/>
                          </a:solidFill>
                          <a:latin typeface="Calibri"/>
                          <a:ea typeface="+mn-ea"/>
                          <a:cs typeface="+mn-cs"/>
                        </a:rPr>
                        <a:t>nM</a:t>
                      </a:r>
                      <a:r>
                        <a:rPr lang="en-GB" sz="1400" b="1" kern="1200" dirty="0">
                          <a:solidFill>
                            <a:schemeClr val="bg1"/>
                          </a:solidFill>
                          <a:latin typeface="Calibri"/>
                          <a:ea typeface="+mn-ea"/>
                          <a:cs typeface="+mn-cs"/>
                        </a:rPr>
                        <a:t>)</a:t>
                      </a:r>
                      <a:endParaRPr lang="en-GB" sz="1400" b="1" dirty="0">
                        <a:latin typeface="+mn-lt"/>
                      </a:endParaRPr>
                    </a:p>
                  </a:txBody>
                  <a:tcPr anchor="ctr">
                    <a:solidFill>
                      <a:schemeClr val="accent1"/>
                    </a:solidFill>
                  </a:tcPr>
                </a:tc>
                <a:extLst>
                  <a:ext uri="{0D108BD9-81ED-4DB2-BD59-A6C34878D82A}">
                    <a16:rowId xmlns:a16="http://schemas.microsoft.com/office/drawing/2014/main" val="440804810"/>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1"/>
                          </a:solidFill>
                          <a:latin typeface="+mn-lt"/>
                        </a:rPr>
                        <a:t>Caliper</a:t>
                      </a:r>
                      <a:r>
                        <a:rPr lang="en-GB" sz="1400" b="0" dirty="0">
                          <a:solidFill>
                            <a:schemeClr val="tx1"/>
                          </a:solidFill>
                          <a:latin typeface="+mn-lt"/>
                        </a:rPr>
                        <a:t> @ 1 mM ATP</a:t>
                      </a:r>
                    </a:p>
                  </a:txBody>
                  <a:tcPr anchor="ctr">
                    <a:solidFill>
                      <a:srgbClr val="CBCBCB"/>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400" b="0" dirty="0">
                          <a:solidFill>
                            <a:schemeClr val="tx1">
                              <a:lumMod val="95000"/>
                              <a:lumOff val="5000"/>
                            </a:schemeClr>
                          </a:solidFill>
                          <a:latin typeface="+mn-lt"/>
                        </a:rPr>
                        <a:t>0.7</a:t>
                      </a:r>
                    </a:p>
                  </a:txBody>
                  <a:tcPr anchor="ctr">
                    <a:solidFill>
                      <a:srgbClr val="CBCBCB"/>
                    </a:solidFill>
                  </a:tcPr>
                </a:tc>
                <a:extLst>
                  <a:ext uri="{0D108BD9-81ED-4DB2-BD59-A6C34878D82A}">
                    <a16:rowId xmlns:a16="http://schemas.microsoft.com/office/drawing/2014/main" val="324966575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pSLP76</a:t>
                      </a:r>
                    </a:p>
                  </a:txBody>
                  <a:tcPr anchor="ctr">
                    <a:solidFill>
                      <a:srgbClr val="E7E7E7"/>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400" b="0" dirty="0">
                          <a:solidFill>
                            <a:schemeClr val="tx1">
                              <a:lumMod val="95000"/>
                              <a:lumOff val="5000"/>
                            </a:schemeClr>
                          </a:solidFill>
                          <a:latin typeface="+mn-lt"/>
                        </a:rPr>
                        <a:t>42</a:t>
                      </a:r>
                    </a:p>
                  </a:txBody>
                  <a:tcPr anchor="ctr">
                    <a:solidFill>
                      <a:srgbClr val="E7E7E7"/>
                    </a:solidFill>
                  </a:tcPr>
                </a:tc>
                <a:extLst>
                  <a:ext uri="{0D108BD9-81ED-4DB2-BD59-A6C34878D82A}">
                    <a16:rowId xmlns:a16="http://schemas.microsoft.com/office/drawing/2014/main" val="53104969"/>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mn-lt"/>
                        </a:rPr>
                        <a:t>Kinase (Fold Selectivity)*</a:t>
                      </a:r>
                    </a:p>
                  </a:txBody>
                  <a:tcPr anchor="ctr">
                    <a:solidFill>
                      <a:schemeClr val="accent1"/>
                    </a:solidFill>
                  </a:tcPr>
                </a:tc>
                <a:tc hMerge="1">
                  <a:txBody>
                    <a:bodyPr/>
                    <a:lstStyle/>
                    <a:p>
                      <a:endParaRPr dirty="0"/>
                    </a:p>
                  </a:txBody>
                  <a:tcPr anchor="ctr">
                    <a:solidFill>
                      <a:schemeClr val="accent1"/>
                    </a:solidFill>
                  </a:tcPr>
                </a:tc>
                <a:extLst>
                  <a:ext uri="{0D108BD9-81ED-4DB2-BD59-A6C34878D82A}">
                    <a16:rowId xmlns:a16="http://schemas.microsoft.com/office/drawing/2014/main" val="3376065479"/>
                  </a:ext>
                </a:extLst>
              </a:tr>
              <a:tr h="370840">
                <a:tc>
                  <a:txBody>
                    <a:bodyPr/>
                    <a:lstStyle/>
                    <a:p>
                      <a:pPr algn="ctr" fontAlgn="b"/>
                      <a:r>
                        <a:rPr lang="en-US" sz="1400" b="1" i="0" u="none" strike="noStrike" dirty="0">
                          <a:solidFill>
                            <a:schemeClr val="tx1"/>
                          </a:solidFill>
                          <a:effectLst/>
                          <a:latin typeface="+mn-lt"/>
                        </a:rPr>
                        <a:t>GCK/MAP4K2</a:t>
                      </a:r>
                    </a:p>
                  </a:txBody>
                  <a:tcPr marL="6350" marR="6350" marT="6350" marB="0" anchor="ctr">
                    <a:solidFill>
                      <a:srgbClr val="E7E7E7"/>
                    </a:solidFill>
                  </a:tcPr>
                </a:tc>
                <a:tc>
                  <a:txBody>
                    <a:bodyPr/>
                    <a:lstStyle/>
                    <a:p>
                      <a:pPr algn="ctr" fontAlgn="b"/>
                      <a:r>
                        <a:rPr lang="en-US" sz="1400" b="1" i="0" u="none" strike="noStrike" dirty="0">
                          <a:effectLst/>
                          <a:latin typeface="+mn-lt"/>
                        </a:rPr>
                        <a:t>8000</a:t>
                      </a:r>
                    </a:p>
                  </a:txBody>
                  <a:tcPr marL="6350" marR="6350" marT="6350" marB="0" anchor="ctr">
                    <a:solidFill>
                      <a:srgbClr val="E7E7E7"/>
                    </a:solidFill>
                  </a:tcPr>
                </a:tc>
                <a:extLst>
                  <a:ext uri="{0D108BD9-81ED-4DB2-BD59-A6C34878D82A}">
                    <a16:rowId xmlns:a16="http://schemas.microsoft.com/office/drawing/2014/main" val="2288554182"/>
                  </a:ext>
                </a:extLst>
              </a:tr>
              <a:tr h="370840">
                <a:tc>
                  <a:txBody>
                    <a:bodyPr/>
                    <a:lstStyle/>
                    <a:p>
                      <a:pPr algn="ctr" fontAlgn="b"/>
                      <a:r>
                        <a:rPr lang="en-US" sz="1400" b="1" i="0" u="none" strike="noStrike" dirty="0">
                          <a:solidFill>
                            <a:schemeClr val="tx1"/>
                          </a:solidFill>
                          <a:effectLst/>
                          <a:latin typeface="+mn-lt"/>
                        </a:rPr>
                        <a:t>GLK/MAP4K3</a:t>
                      </a:r>
                    </a:p>
                  </a:txBody>
                  <a:tcPr marL="6350" marR="6350" marT="6350" marB="0" anchor="ctr"/>
                </a:tc>
                <a:tc>
                  <a:txBody>
                    <a:bodyPr/>
                    <a:lstStyle/>
                    <a:p>
                      <a:pPr algn="ctr" fontAlgn="b"/>
                      <a:r>
                        <a:rPr lang="en-US" sz="1400" b="1" i="0" u="none" strike="noStrike" dirty="0">
                          <a:effectLst/>
                          <a:latin typeface="+mn-lt"/>
                        </a:rPr>
                        <a:t>377</a:t>
                      </a:r>
                    </a:p>
                  </a:txBody>
                  <a:tcPr marL="6350" marR="6350" marT="6350" marB="0" anchor="ctr"/>
                </a:tc>
                <a:extLst>
                  <a:ext uri="{0D108BD9-81ED-4DB2-BD59-A6C34878D82A}">
                    <a16:rowId xmlns:a16="http://schemas.microsoft.com/office/drawing/2014/main" val="2265575601"/>
                  </a:ext>
                </a:extLst>
              </a:tr>
              <a:tr h="370840">
                <a:tc>
                  <a:txBody>
                    <a:bodyPr/>
                    <a:lstStyle/>
                    <a:p>
                      <a:pPr algn="ctr" fontAlgn="b"/>
                      <a:r>
                        <a:rPr lang="en-US" sz="1400" b="1" i="0" u="none" strike="noStrike" dirty="0">
                          <a:solidFill>
                            <a:schemeClr val="tx1"/>
                          </a:solidFill>
                          <a:effectLst/>
                          <a:latin typeface="+mn-lt"/>
                        </a:rPr>
                        <a:t>HGK/MAP4K4</a:t>
                      </a:r>
                    </a:p>
                  </a:txBody>
                  <a:tcPr marL="6350" marR="6350" marT="6350" marB="0" anchor="ctr"/>
                </a:tc>
                <a:tc>
                  <a:txBody>
                    <a:bodyPr/>
                    <a:lstStyle/>
                    <a:p>
                      <a:pPr algn="ctr" fontAlgn="b"/>
                      <a:r>
                        <a:rPr lang="en-US" sz="1400" b="1" i="0" u="none" strike="noStrike" dirty="0">
                          <a:effectLst/>
                          <a:latin typeface="+mn-lt"/>
                        </a:rPr>
                        <a:t>10740</a:t>
                      </a:r>
                    </a:p>
                  </a:txBody>
                  <a:tcPr marL="6350" marR="6350" marT="6350" marB="0" anchor="ctr"/>
                </a:tc>
                <a:extLst>
                  <a:ext uri="{0D108BD9-81ED-4DB2-BD59-A6C34878D82A}">
                    <a16:rowId xmlns:a16="http://schemas.microsoft.com/office/drawing/2014/main" val="1173275782"/>
                  </a:ext>
                </a:extLst>
              </a:tr>
              <a:tr h="370840">
                <a:tc>
                  <a:txBody>
                    <a:bodyPr/>
                    <a:lstStyle/>
                    <a:p>
                      <a:pPr algn="ctr" fontAlgn="b"/>
                      <a:r>
                        <a:rPr lang="en-US" sz="1400" b="1" i="0" u="none" strike="noStrike" dirty="0">
                          <a:solidFill>
                            <a:schemeClr val="tx1"/>
                          </a:solidFill>
                          <a:effectLst/>
                          <a:latin typeface="+mn-lt"/>
                        </a:rPr>
                        <a:t>KHS/MAP4K5</a:t>
                      </a:r>
                    </a:p>
                  </a:txBody>
                  <a:tcPr marL="6350" marR="6350" marT="6350" marB="0" anchor="ctr"/>
                </a:tc>
                <a:tc>
                  <a:txBody>
                    <a:bodyPr/>
                    <a:lstStyle/>
                    <a:p>
                      <a:pPr algn="ctr" fontAlgn="b"/>
                      <a:r>
                        <a:rPr lang="en-US" sz="1400" b="1" i="0" u="none" strike="noStrike" dirty="0">
                          <a:effectLst/>
                          <a:latin typeface="+mn-lt"/>
                        </a:rPr>
                        <a:t>489</a:t>
                      </a:r>
                    </a:p>
                  </a:txBody>
                  <a:tcPr marL="6350" marR="6350" marT="6350" marB="0" anchor="ctr"/>
                </a:tc>
                <a:extLst>
                  <a:ext uri="{0D108BD9-81ED-4DB2-BD59-A6C34878D82A}">
                    <a16:rowId xmlns:a16="http://schemas.microsoft.com/office/drawing/2014/main" val="830622698"/>
                  </a:ext>
                </a:extLst>
              </a:tr>
              <a:tr h="370840">
                <a:tc>
                  <a:txBody>
                    <a:bodyPr/>
                    <a:lstStyle/>
                    <a:p>
                      <a:pPr algn="ctr" fontAlgn="b"/>
                      <a:r>
                        <a:rPr lang="en-US" sz="1400" b="1" i="0" u="none" strike="noStrike" dirty="0">
                          <a:solidFill>
                            <a:schemeClr val="tx1"/>
                          </a:solidFill>
                          <a:effectLst/>
                          <a:latin typeface="+mn-lt"/>
                        </a:rPr>
                        <a:t>MINK/MAP4K6</a:t>
                      </a:r>
                    </a:p>
                  </a:txBody>
                  <a:tcPr marL="6350" marR="6350" marT="6350" marB="0" anchor="ctr"/>
                </a:tc>
                <a:tc>
                  <a:txBody>
                    <a:bodyPr/>
                    <a:lstStyle/>
                    <a:p>
                      <a:pPr algn="ctr" fontAlgn="b"/>
                      <a:r>
                        <a:rPr lang="en-US" sz="1400" b="1" i="0" u="none" strike="noStrike" dirty="0">
                          <a:effectLst/>
                          <a:latin typeface="+mn-lt"/>
                        </a:rPr>
                        <a:t>10740</a:t>
                      </a:r>
                    </a:p>
                  </a:txBody>
                  <a:tcPr marL="6350" marR="6350" marT="6350" marB="0" anchor="ctr"/>
                </a:tc>
                <a:extLst>
                  <a:ext uri="{0D108BD9-81ED-4DB2-BD59-A6C34878D82A}">
                    <a16:rowId xmlns:a16="http://schemas.microsoft.com/office/drawing/2014/main" val="1921419141"/>
                  </a:ext>
                </a:extLst>
              </a:tr>
              <a:tr h="370840">
                <a:tc>
                  <a:txBody>
                    <a:bodyPr/>
                    <a:lstStyle/>
                    <a:p>
                      <a:pPr algn="ctr" fontAlgn="b"/>
                      <a:r>
                        <a:rPr lang="en-US" sz="1400" b="1" i="0" u="none" strike="noStrike" dirty="0">
                          <a:solidFill>
                            <a:schemeClr val="tx1"/>
                          </a:solidFill>
                          <a:effectLst/>
                          <a:latin typeface="+mn-lt"/>
                        </a:rPr>
                        <a:t>TNIK/MAP4K7</a:t>
                      </a:r>
                    </a:p>
                  </a:txBody>
                  <a:tcPr marL="6350" marR="6350" marT="6350" marB="0" anchor="ctr"/>
                </a:tc>
                <a:tc>
                  <a:txBody>
                    <a:bodyPr/>
                    <a:lstStyle/>
                    <a:p>
                      <a:pPr algn="ctr" fontAlgn="b"/>
                      <a:r>
                        <a:rPr lang="en-US" sz="1400" b="1" i="0" u="none" strike="noStrike" dirty="0">
                          <a:effectLst/>
                          <a:latin typeface="+mn-lt"/>
                        </a:rPr>
                        <a:t>1336</a:t>
                      </a:r>
                    </a:p>
                  </a:txBody>
                  <a:tcPr marL="6350" marR="6350" marT="6350" marB="0" anchor="ctr"/>
                </a:tc>
                <a:extLst>
                  <a:ext uri="{0D108BD9-81ED-4DB2-BD59-A6C34878D82A}">
                    <a16:rowId xmlns:a16="http://schemas.microsoft.com/office/drawing/2014/main" val="1316105809"/>
                  </a:ext>
                </a:extLst>
              </a:tr>
              <a:tr h="370840">
                <a:tc>
                  <a:txBody>
                    <a:bodyPr/>
                    <a:lstStyle/>
                    <a:p>
                      <a:pPr algn="ctr" fontAlgn="b"/>
                      <a:r>
                        <a:rPr lang="en-US" sz="1400" b="1" i="0" u="none" strike="noStrike" dirty="0">
                          <a:solidFill>
                            <a:schemeClr val="tx1"/>
                          </a:solidFill>
                          <a:effectLst/>
                          <a:latin typeface="+mn-lt"/>
                        </a:rPr>
                        <a:t>c-SRC</a:t>
                      </a:r>
                    </a:p>
                  </a:txBody>
                  <a:tcPr marL="6350" marR="6350" marT="6350" marB="0" anchor="ctr"/>
                </a:tc>
                <a:tc>
                  <a:txBody>
                    <a:bodyPr/>
                    <a:lstStyle/>
                    <a:p>
                      <a:pPr algn="ctr" fontAlgn="b"/>
                      <a:r>
                        <a:rPr lang="en-US" sz="1400" b="1" i="0" u="none" strike="noStrike" dirty="0">
                          <a:effectLst/>
                          <a:latin typeface="+mn-lt"/>
                        </a:rPr>
                        <a:t>3630</a:t>
                      </a:r>
                    </a:p>
                  </a:txBody>
                  <a:tcPr marL="6350" marR="6350" marT="6350" marB="0" anchor="ctr"/>
                </a:tc>
                <a:extLst>
                  <a:ext uri="{0D108BD9-81ED-4DB2-BD59-A6C34878D82A}">
                    <a16:rowId xmlns:a16="http://schemas.microsoft.com/office/drawing/2014/main" val="3911090082"/>
                  </a:ext>
                </a:extLst>
              </a:tr>
              <a:tr h="370840">
                <a:tc>
                  <a:txBody>
                    <a:bodyPr/>
                    <a:lstStyle/>
                    <a:p>
                      <a:pPr algn="ctr" fontAlgn="b"/>
                      <a:r>
                        <a:rPr lang="en-US" sz="1400" b="1" i="0" u="none" strike="noStrike" dirty="0">
                          <a:solidFill>
                            <a:schemeClr val="tx1"/>
                          </a:solidFill>
                          <a:effectLst/>
                          <a:latin typeface="+mn-lt"/>
                        </a:rPr>
                        <a:t>FYN</a:t>
                      </a:r>
                    </a:p>
                  </a:txBody>
                  <a:tcPr marL="6350" marR="6350" marT="6350" marB="0" anchor="ctr"/>
                </a:tc>
                <a:tc>
                  <a:txBody>
                    <a:bodyPr/>
                    <a:lstStyle/>
                    <a:p>
                      <a:pPr algn="ctr" fontAlgn="b"/>
                      <a:r>
                        <a:rPr lang="en-US" sz="1400" b="1" i="0" u="none" strike="noStrike" dirty="0">
                          <a:effectLst/>
                          <a:latin typeface="+mn-lt"/>
                        </a:rPr>
                        <a:t>3110</a:t>
                      </a:r>
                    </a:p>
                  </a:txBody>
                  <a:tcPr marL="6350" marR="6350" marT="6350" marB="0" anchor="ctr"/>
                </a:tc>
                <a:extLst>
                  <a:ext uri="{0D108BD9-81ED-4DB2-BD59-A6C34878D82A}">
                    <a16:rowId xmlns:a16="http://schemas.microsoft.com/office/drawing/2014/main" val="4028778589"/>
                  </a:ext>
                </a:extLst>
              </a:tr>
              <a:tr h="370840">
                <a:tc>
                  <a:txBody>
                    <a:bodyPr/>
                    <a:lstStyle/>
                    <a:p>
                      <a:pPr algn="ctr" fontAlgn="b"/>
                      <a:r>
                        <a:rPr lang="en-US" sz="1400" b="1" i="0" u="none" strike="noStrike" dirty="0">
                          <a:solidFill>
                            <a:schemeClr val="tx1"/>
                          </a:solidFill>
                          <a:effectLst/>
                          <a:latin typeface="+mn-lt"/>
                        </a:rPr>
                        <a:t>LCK</a:t>
                      </a:r>
                    </a:p>
                  </a:txBody>
                  <a:tcPr marL="6350" marR="6350" marT="6350" marB="0" anchor="ctr"/>
                </a:tc>
                <a:tc>
                  <a:txBody>
                    <a:bodyPr/>
                    <a:lstStyle/>
                    <a:p>
                      <a:pPr algn="ctr" fontAlgn="b"/>
                      <a:r>
                        <a:rPr lang="en-US" sz="1400" b="1" i="0" u="none" strike="noStrike" dirty="0">
                          <a:effectLst/>
                          <a:latin typeface="+mn-lt"/>
                        </a:rPr>
                        <a:t>2143</a:t>
                      </a:r>
                    </a:p>
                  </a:txBody>
                  <a:tcPr marL="6350" marR="6350" marT="6350" marB="0" anchor="ctr"/>
                </a:tc>
                <a:extLst>
                  <a:ext uri="{0D108BD9-81ED-4DB2-BD59-A6C34878D82A}">
                    <a16:rowId xmlns:a16="http://schemas.microsoft.com/office/drawing/2014/main" val="3134305402"/>
                  </a:ext>
                </a:extLst>
              </a:tr>
              <a:tr h="370840">
                <a:tc>
                  <a:txBody>
                    <a:bodyPr/>
                    <a:lstStyle/>
                    <a:p>
                      <a:pPr algn="ctr" fontAlgn="b"/>
                      <a:r>
                        <a:rPr lang="en-US" sz="1400" b="1" i="0" u="none" strike="noStrike" dirty="0">
                          <a:solidFill>
                            <a:schemeClr val="tx1"/>
                          </a:solidFill>
                          <a:effectLst/>
                          <a:latin typeface="+mn-lt"/>
                        </a:rPr>
                        <a:t>SYK</a:t>
                      </a:r>
                    </a:p>
                  </a:txBody>
                  <a:tcPr marL="6350" marR="6350" marT="6350" marB="0" anchor="ctr"/>
                </a:tc>
                <a:tc>
                  <a:txBody>
                    <a:bodyPr/>
                    <a:lstStyle/>
                    <a:p>
                      <a:pPr algn="ctr" fontAlgn="b"/>
                      <a:r>
                        <a:rPr lang="en-US" sz="1400" b="1" i="0" u="none" strike="noStrike" dirty="0">
                          <a:effectLst/>
                          <a:latin typeface="+mn-lt"/>
                        </a:rPr>
                        <a:t>20000</a:t>
                      </a:r>
                    </a:p>
                  </a:txBody>
                  <a:tcPr marL="6350" marR="6350" marT="6350" marB="0" anchor="ctr"/>
                </a:tc>
                <a:extLst>
                  <a:ext uri="{0D108BD9-81ED-4DB2-BD59-A6C34878D82A}">
                    <a16:rowId xmlns:a16="http://schemas.microsoft.com/office/drawing/2014/main" val="2864223886"/>
                  </a:ext>
                </a:extLst>
              </a:tr>
              <a:tr h="370840">
                <a:tc>
                  <a:txBody>
                    <a:bodyPr/>
                    <a:lstStyle/>
                    <a:p>
                      <a:pPr algn="ctr" fontAlgn="b"/>
                      <a:r>
                        <a:rPr lang="en-US" sz="1400" b="1" i="0" u="none" strike="noStrike" dirty="0">
                          <a:solidFill>
                            <a:schemeClr val="tx1"/>
                          </a:solidFill>
                          <a:effectLst/>
                          <a:latin typeface="+mn-lt"/>
                        </a:rPr>
                        <a:t>TYK2</a:t>
                      </a:r>
                    </a:p>
                  </a:txBody>
                  <a:tcPr marL="6350" marR="6350" marT="6350" marB="0" anchor="ctr"/>
                </a:tc>
                <a:tc>
                  <a:txBody>
                    <a:bodyPr/>
                    <a:lstStyle/>
                    <a:p>
                      <a:pPr algn="ctr" fontAlgn="b"/>
                      <a:r>
                        <a:rPr lang="en-US" sz="1400" b="1" i="0" u="none" strike="noStrike" dirty="0">
                          <a:effectLst/>
                          <a:latin typeface="+mn-lt"/>
                        </a:rPr>
                        <a:t>30000</a:t>
                      </a:r>
                    </a:p>
                  </a:txBody>
                  <a:tcPr marL="6350" marR="6350" marT="6350" marB="0" anchor="ctr"/>
                </a:tc>
                <a:extLst>
                  <a:ext uri="{0D108BD9-81ED-4DB2-BD59-A6C34878D82A}">
                    <a16:rowId xmlns:a16="http://schemas.microsoft.com/office/drawing/2014/main" val="377681736"/>
                  </a:ext>
                </a:extLst>
              </a:tr>
            </a:tbl>
          </a:graphicData>
        </a:graphic>
      </p:graphicFrame>
      <p:sp>
        <p:nvSpPr>
          <p:cNvPr id="9" name="TextBox 8">
            <a:extLst>
              <a:ext uri="{FF2B5EF4-FFF2-40B4-BE49-F238E27FC236}">
                <a16:creationId xmlns:a16="http://schemas.microsoft.com/office/drawing/2014/main" id="{0BE2835B-6B13-B7BE-1BC5-46B9291C2D36}"/>
              </a:ext>
            </a:extLst>
          </p:cNvPr>
          <p:cNvSpPr txBox="1"/>
          <p:nvPr/>
        </p:nvSpPr>
        <p:spPr>
          <a:xfrm>
            <a:off x="7721092" y="3668189"/>
            <a:ext cx="4398810" cy="2308324"/>
          </a:xfrm>
          <a:prstGeom prst="rect">
            <a:avLst/>
          </a:prstGeom>
          <a:solidFill>
            <a:schemeClr val="bg1"/>
          </a:solidFill>
        </p:spPr>
        <p:txBody>
          <a:bodyPr wrap="square">
            <a:spAutoFit/>
          </a:bodyPr>
          <a:lstStyle/>
          <a:p>
            <a:pPr marL="285750" indent="-285750">
              <a:buClr>
                <a:schemeClr val="accent2"/>
              </a:buClr>
              <a:buFont typeface="Arial" panose="020B0604020202020204" pitchFamily="34" charset="0"/>
              <a:buChar char="•"/>
            </a:pPr>
            <a:r>
              <a:rPr kumimoji="0" lang="en-US" sz="1600" b="0" i="0" u="none" strike="noStrike" kern="1200" cap="none" spc="0" normalizeH="0" baseline="0" noProof="0" dirty="0">
                <a:ln>
                  <a:noFill/>
                </a:ln>
                <a:solidFill>
                  <a:srgbClr val="000000"/>
                </a:solidFill>
                <a:effectLst/>
                <a:uLnTx/>
                <a:uFillTx/>
                <a:ea typeface="Times New Roman" panose="02020603050405020304" pitchFamily="18" charset="0"/>
                <a:cs typeface="+mn-cs"/>
              </a:rPr>
              <a:t>In the GLP in vivo telemetry study in conscious monkeys no effects on cardiovascular function (HR, BP, ECG parameters)</a:t>
            </a:r>
            <a:endParaRPr lang="en-US" sz="1600" dirty="0"/>
          </a:p>
          <a:p>
            <a:pPr marL="285750" indent="-285750">
              <a:buClr>
                <a:schemeClr val="accent2"/>
              </a:buClr>
              <a:buFont typeface="Arial" panose="020B0604020202020204" pitchFamily="34" charset="0"/>
              <a:buChar char="•"/>
            </a:pPr>
            <a:endParaRPr lang="en-US" sz="1600" dirty="0"/>
          </a:p>
          <a:p>
            <a:pPr marL="285750" indent="-285750">
              <a:buClr>
                <a:schemeClr val="accent2"/>
              </a:buClr>
              <a:buFont typeface="Arial" panose="020B0604020202020204" pitchFamily="34" charset="0"/>
              <a:buChar char="•"/>
            </a:pPr>
            <a:r>
              <a:rPr lang="en-US" sz="1600" dirty="0"/>
              <a:t>&gt; 300-fold selectivity in 300+ kinase panel</a:t>
            </a:r>
          </a:p>
          <a:p>
            <a:pPr marL="285750" indent="-285750">
              <a:buClr>
                <a:schemeClr val="accent2"/>
              </a:buClr>
              <a:buFont typeface="Arial" panose="020B0604020202020204" pitchFamily="34" charset="0"/>
              <a:buChar char="•"/>
            </a:pPr>
            <a:endParaRPr lang="en-US" sz="1600" dirty="0"/>
          </a:p>
          <a:p>
            <a:pPr marL="285750" indent="-285750">
              <a:buClr>
                <a:schemeClr val="accent2"/>
              </a:buClr>
              <a:buFont typeface="Arial" panose="020B0604020202020204" pitchFamily="34" charset="0"/>
              <a:buChar char="•"/>
            </a:pPr>
            <a:r>
              <a:rPr lang="en-US" sz="1600" dirty="0"/>
              <a:t>4 hits in Eurofins panel. Secondary assays complete– no concerns.​</a:t>
            </a:r>
          </a:p>
        </p:txBody>
      </p:sp>
      <p:graphicFrame>
        <p:nvGraphicFramePr>
          <p:cNvPr id="15" name="Object 14">
            <a:extLst>
              <a:ext uri="{FF2B5EF4-FFF2-40B4-BE49-F238E27FC236}">
                <a16:creationId xmlns:a16="http://schemas.microsoft.com/office/drawing/2014/main" id="{6B91605A-6B95-B4F8-4E8B-67119152D9BA}"/>
              </a:ext>
            </a:extLst>
          </p:cNvPr>
          <p:cNvGraphicFramePr>
            <a:graphicFrameLocks noChangeAspect="1"/>
          </p:cNvGraphicFramePr>
          <p:nvPr>
            <p:extLst>
              <p:ext uri="{D42A27DB-BD31-4B8C-83A1-F6EECF244321}">
                <p14:modId xmlns:p14="http://schemas.microsoft.com/office/powerpoint/2010/main" val="303178297"/>
              </p:ext>
            </p:extLst>
          </p:nvPr>
        </p:nvGraphicFramePr>
        <p:xfrm>
          <a:off x="1417728" y="1199959"/>
          <a:ext cx="1748224" cy="2229041"/>
        </p:xfrm>
        <a:graphic>
          <a:graphicData uri="http://schemas.openxmlformats.org/presentationml/2006/ole">
            <mc:AlternateContent xmlns:mc="http://schemas.openxmlformats.org/markup-compatibility/2006">
              <mc:Choice xmlns:v="urn:schemas-microsoft-com:vml" Requires="v">
                <p:oleObj name="CS ChemDraw Drawing" r:id="rId7" imgW="1551452" imgH="1985659" progId="ChemDraw.Document.6.0">
                  <p:embed/>
                </p:oleObj>
              </mc:Choice>
              <mc:Fallback>
                <p:oleObj name="CS ChemDraw Drawing" r:id="rId7" imgW="1551452" imgH="1985659" progId="ChemDraw.Document.6.0">
                  <p:embed/>
                  <p:pic>
                    <p:nvPicPr>
                      <p:cNvPr id="15" name="Object 14">
                        <a:extLst>
                          <a:ext uri="{FF2B5EF4-FFF2-40B4-BE49-F238E27FC236}">
                            <a16:creationId xmlns:a16="http://schemas.microsoft.com/office/drawing/2014/main" id="{6B91605A-6B95-B4F8-4E8B-67119152D9BA}"/>
                          </a:ext>
                        </a:extLst>
                      </p:cNvPr>
                      <p:cNvPicPr/>
                      <p:nvPr/>
                    </p:nvPicPr>
                    <p:blipFill>
                      <a:blip r:embed="rId8"/>
                      <a:stretch>
                        <a:fillRect/>
                      </a:stretch>
                    </p:blipFill>
                    <p:spPr>
                      <a:xfrm>
                        <a:off x="1417728" y="1199959"/>
                        <a:ext cx="1748224" cy="2229041"/>
                      </a:xfrm>
                      <a:prstGeom prst="rect">
                        <a:avLst/>
                      </a:prstGeom>
                      <a:noFill/>
                      <a:ln w="25400">
                        <a:noFill/>
                      </a:ln>
                    </p:spPr>
                  </p:pic>
                </p:oleObj>
              </mc:Fallback>
            </mc:AlternateContent>
          </a:graphicData>
        </a:graphic>
      </p:graphicFrame>
      <p:graphicFrame>
        <p:nvGraphicFramePr>
          <p:cNvPr id="27" name="Table 26">
            <a:extLst>
              <a:ext uri="{FF2B5EF4-FFF2-40B4-BE49-F238E27FC236}">
                <a16:creationId xmlns:a16="http://schemas.microsoft.com/office/drawing/2014/main" id="{F581EC2D-3B80-BD7A-18D0-10CDC8065B53}"/>
              </a:ext>
            </a:extLst>
          </p:cNvPr>
          <p:cNvGraphicFramePr>
            <a:graphicFrameLocks noGrp="1"/>
          </p:cNvGraphicFramePr>
          <p:nvPr>
            <p:extLst>
              <p:ext uri="{D42A27DB-BD31-4B8C-83A1-F6EECF244321}">
                <p14:modId xmlns:p14="http://schemas.microsoft.com/office/powerpoint/2010/main" val="3657211262"/>
              </p:ext>
            </p:extLst>
          </p:nvPr>
        </p:nvGraphicFramePr>
        <p:xfrm>
          <a:off x="304485" y="3969583"/>
          <a:ext cx="4129185" cy="2595880"/>
        </p:xfrm>
        <a:graphic>
          <a:graphicData uri="http://schemas.openxmlformats.org/drawingml/2006/table">
            <a:tbl>
              <a:tblPr firstRow="1" bandRow="1">
                <a:tableStyleId>{073A0DAA-6AF3-43AB-8588-CEC1D06C72B9}</a:tableStyleId>
              </a:tblPr>
              <a:tblGrid>
                <a:gridCol w="2507648">
                  <a:extLst>
                    <a:ext uri="{9D8B030D-6E8A-4147-A177-3AD203B41FA5}">
                      <a16:colId xmlns:a16="http://schemas.microsoft.com/office/drawing/2014/main" val="3203265111"/>
                    </a:ext>
                  </a:extLst>
                </a:gridCol>
                <a:gridCol w="1621537">
                  <a:extLst>
                    <a:ext uri="{9D8B030D-6E8A-4147-A177-3AD203B41FA5}">
                      <a16:colId xmlns:a16="http://schemas.microsoft.com/office/drawing/2014/main" val="1654188138"/>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1400" b="1" dirty="0">
                          <a:latin typeface="+mn-lt"/>
                        </a:rPr>
                        <a:t>Assay</a:t>
                      </a:r>
                    </a:p>
                  </a:txBody>
                  <a:tcPr anchor="ctr">
                    <a:solidFill>
                      <a:schemeClr val="accent1"/>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1400" b="1" dirty="0">
                          <a:latin typeface="+mn-lt"/>
                        </a:rPr>
                        <a:t>NDI-101150</a:t>
                      </a:r>
                    </a:p>
                  </a:txBody>
                  <a:tcPr anchor="ctr">
                    <a:solidFill>
                      <a:schemeClr val="accent1"/>
                    </a:solidFill>
                  </a:tcPr>
                </a:tc>
                <a:extLst>
                  <a:ext uri="{0D108BD9-81ED-4DB2-BD59-A6C34878D82A}">
                    <a16:rowId xmlns:a16="http://schemas.microsoft.com/office/drawing/2014/main" val="440804810"/>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Molecular Weight</a:t>
                      </a:r>
                    </a:p>
                  </a:txBody>
                  <a:tcPr anchor="ctr">
                    <a:solidFill>
                      <a:srgbClr val="CBCBCB"/>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400" b="0" dirty="0">
                          <a:solidFill>
                            <a:schemeClr val="tx1">
                              <a:lumMod val="95000"/>
                              <a:lumOff val="5000"/>
                            </a:schemeClr>
                          </a:solidFill>
                          <a:latin typeface="+mn-lt"/>
                        </a:rPr>
                        <a:t>486.5</a:t>
                      </a:r>
                    </a:p>
                  </a:txBody>
                  <a:tcPr anchor="ctr">
                    <a:solidFill>
                      <a:srgbClr val="CBCBCB"/>
                    </a:solidFill>
                  </a:tcPr>
                </a:tc>
                <a:extLst>
                  <a:ext uri="{0D108BD9-81ED-4DB2-BD59-A6C34878D82A}">
                    <a16:rowId xmlns:a16="http://schemas.microsoft.com/office/drawing/2014/main" val="324966575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Log P (measured)</a:t>
                      </a:r>
                    </a:p>
                  </a:txBody>
                  <a:tcPr anchor="ctr">
                    <a:solidFill>
                      <a:srgbClr val="E7E7E7"/>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400" b="0" dirty="0">
                          <a:solidFill>
                            <a:schemeClr val="tx1">
                              <a:lumMod val="95000"/>
                              <a:lumOff val="5000"/>
                            </a:schemeClr>
                          </a:solidFill>
                          <a:latin typeface="+mn-lt"/>
                        </a:rPr>
                        <a:t>2.6</a:t>
                      </a:r>
                    </a:p>
                  </a:txBody>
                  <a:tcPr anchor="ctr">
                    <a:solidFill>
                      <a:srgbClr val="E7E7E7"/>
                    </a:solidFill>
                  </a:tcPr>
                </a:tc>
                <a:extLst>
                  <a:ext uri="{0D108BD9-81ED-4DB2-BD59-A6C34878D82A}">
                    <a16:rowId xmlns:a16="http://schemas.microsoft.com/office/drawing/2014/main" val="531049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Log D (measured)</a:t>
                      </a:r>
                    </a:p>
                  </a:txBody>
                  <a:tcPr anchor="ctr"/>
                </a:tc>
                <a:tc>
                  <a:txBody>
                    <a:bodyPr/>
                    <a:lstStyle/>
                    <a:p>
                      <a:pPr algn="ctr"/>
                      <a:r>
                        <a:rPr lang="en-GB" sz="1400" b="0" dirty="0">
                          <a:solidFill>
                            <a:schemeClr val="tx1">
                              <a:lumMod val="95000"/>
                              <a:lumOff val="5000"/>
                            </a:schemeClr>
                          </a:solidFill>
                          <a:latin typeface="+mn-lt"/>
                        </a:rPr>
                        <a:t>2.0</a:t>
                      </a:r>
                    </a:p>
                  </a:txBody>
                  <a:tcPr anchor="ctr"/>
                </a:tc>
                <a:extLst>
                  <a:ext uri="{0D108BD9-81ED-4DB2-BD59-A6C34878D82A}">
                    <a16:rowId xmlns:a16="http://schemas.microsoft.com/office/drawing/2014/main" val="337606547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1"/>
                          </a:solidFill>
                          <a:latin typeface="+mn-lt"/>
                        </a:rPr>
                        <a:t>pKa</a:t>
                      </a:r>
                      <a:r>
                        <a:rPr lang="en-GB" sz="1400" b="0" dirty="0">
                          <a:solidFill>
                            <a:schemeClr val="tx1"/>
                          </a:solidFill>
                          <a:latin typeface="+mn-lt"/>
                        </a:rPr>
                        <a:t> (measured)</a:t>
                      </a:r>
                    </a:p>
                  </a:txBody>
                  <a:tcPr anchor="ctr">
                    <a:solidFill>
                      <a:srgbClr val="E7E7E7"/>
                    </a:solidFill>
                  </a:tcPr>
                </a:tc>
                <a:tc>
                  <a:txBody>
                    <a:bodyPr/>
                    <a:lstStyle/>
                    <a:p>
                      <a:pPr algn="ctr"/>
                      <a:r>
                        <a:rPr lang="en-GB" sz="1400" b="0" dirty="0">
                          <a:solidFill>
                            <a:schemeClr val="tx1">
                              <a:lumMod val="95000"/>
                              <a:lumOff val="5000"/>
                            </a:schemeClr>
                          </a:solidFill>
                          <a:latin typeface="+mn-lt"/>
                        </a:rPr>
                        <a:t>8.9</a:t>
                      </a:r>
                    </a:p>
                  </a:txBody>
                  <a:tcPr anchor="ctr">
                    <a:solidFill>
                      <a:srgbClr val="E7E7E7"/>
                    </a:solidFill>
                  </a:tcPr>
                </a:tc>
                <a:extLst>
                  <a:ext uri="{0D108BD9-81ED-4DB2-BD59-A6C34878D82A}">
                    <a16:rowId xmlns:a16="http://schemas.microsoft.com/office/drawing/2014/main" val="228855418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Solubility (pH 7.4)</a:t>
                      </a:r>
                    </a:p>
                  </a:txBody>
                  <a:tcPr anchor="ctr"/>
                </a:tc>
                <a:tc>
                  <a:txBody>
                    <a:bodyPr/>
                    <a:lstStyle/>
                    <a:p>
                      <a:pPr algn="ctr"/>
                      <a:r>
                        <a:rPr lang="en-GB" sz="1400" b="0" dirty="0">
                          <a:solidFill>
                            <a:schemeClr val="tx1">
                              <a:lumMod val="95000"/>
                              <a:lumOff val="5000"/>
                            </a:schemeClr>
                          </a:solidFill>
                          <a:latin typeface="+mn-lt"/>
                        </a:rPr>
                        <a:t>140 </a:t>
                      </a:r>
                      <a:r>
                        <a:rPr lang="en-GB" sz="1400" b="0" dirty="0" err="1">
                          <a:solidFill>
                            <a:schemeClr val="tx1">
                              <a:lumMod val="95000"/>
                              <a:lumOff val="5000"/>
                            </a:schemeClr>
                          </a:solidFill>
                          <a:latin typeface="+mn-lt"/>
                        </a:rPr>
                        <a:t>uM</a:t>
                      </a:r>
                      <a:endParaRPr lang="en-GB" sz="1400" b="0" dirty="0">
                        <a:solidFill>
                          <a:schemeClr val="tx1">
                            <a:lumMod val="95000"/>
                            <a:lumOff val="5000"/>
                          </a:schemeClr>
                        </a:solidFill>
                        <a:latin typeface="+mn-lt"/>
                      </a:endParaRPr>
                    </a:p>
                  </a:txBody>
                  <a:tcPr anchor="ctr"/>
                </a:tc>
                <a:extLst>
                  <a:ext uri="{0D108BD9-81ED-4DB2-BD59-A6C34878D82A}">
                    <a16:rowId xmlns:a16="http://schemas.microsoft.com/office/drawing/2014/main" val="131610580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MDCK P</a:t>
                      </a:r>
                      <a:r>
                        <a:rPr lang="en-GB" sz="1400" b="0" baseline="-25000" dirty="0">
                          <a:solidFill>
                            <a:schemeClr val="tx1"/>
                          </a:solidFill>
                          <a:latin typeface="+mn-lt"/>
                        </a:rPr>
                        <a:t>app</a:t>
                      </a:r>
                      <a:r>
                        <a:rPr lang="en-GB" sz="1400" b="0" dirty="0">
                          <a:solidFill>
                            <a:schemeClr val="tx1"/>
                          </a:solidFill>
                          <a:latin typeface="+mn-lt"/>
                        </a:rPr>
                        <a:t> (x10</a:t>
                      </a:r>
                      <a:r>
                        <a:rPr lang="en-GB" sz="1400" b="0" baseline="30000" dirty="0">
                          <a:solidFill>
                            <a:schemeClr val="tx1"/>
                          </a:solidFill>
                          <a:latin typeface="+mn-lt"/>
                        </a:rPr>
                        <a:t>-6</a:t>
                      </a:r>
                      <a:r>
                        <a:rPr lang="en-GB" sz="1400" b="0" dirty="0">
                          <a:solidFill>
                            <a:schemeClr val="tx1"/>
                          </a:solidFill>
                          <a:latin typeface="+mn-lt"/>
                        </a:rPr>
                        <a:t> cm/s) / ER</a:t>
                      </a:r>
                    </a:p>
                  </a:txBody>
                  <a:tcPr anchor="ctr"/>
                </a:tc>
                <a:tc>
                  <a:txBody>
                    <a:bodyPr/>
                    <a:lstStyle/>
                    <a:p>
                      <a:pPr algn="ctr"/>
                      <a:r>
                        <a:rPr lang="en-GB" sz="1400" b="0" dirty="0">
                          <a:solidFill>
                            <a:schemeClr val="tx1">
                              <a:lumMod val="95000"/>
                              <a:lumOff val="5000"/>
                            </a:schemeClr>
                          </a:solidFill>
                          <a:latin typeface="+mn-lt"/>
                        </a:rPr>
                        <a:t>32 / 0.7</a:t>
                      </a:r>
                    </a:p>
                  </a:txBody>
                  <a:tcPr anchor="ctr"/>
                </a:tc>
                <a:extLst>
                  <a:ext uri="{0D108BD9-81ED-4DB2-BD59-A6C34878D82A}">
                    <a16:rowId xmlns:a16="http://schemas.microsoft.com/office/drawing/2014/main" val="3134305402"/>
                  </a:ext>
                </a:extLst>
              </a:tr>
            </a:tbl>
          </a:graphicData>
        </a:graphic>
      </p:graphicFrame>
      <p:sp>
        <p:nvSpPr>
          <p:cNvPr id="2" name="TextBox 1">
            <a:extLst>
              <a:ext uri="{FF2B5EF4-FFF2-40B4-BE49-F238E27FC236}">
                <a16:creationId xmlns:a16="http://schemas.microsoft.com/office/drawing/2014/main" id="{80C33AAC-095B-E60F-95CD-DAEE2DA80AF4}"/>
              </a:ext>
            </a:extLst>
          </p:cNvPr>
          <p:cNvSpPr txBox="1"/>
          <p:nvPr/>
        </p:nvSpPr>
        <p:spPr>
          <a:xfrm>
            <a:off x="7553648" y="6467637"/>
            <a:ext cx="1642566" cy="307777"/>
          </a:xfrm>
          <a:prstGeom prst="rect">
            <a:avLst/>
          </a:prstGeom>
          <a:noFill/>
        </p:spPr>
        <p:txBody>
          <a:bodyPr wrap="none" rtlCol="0">
            <a:spAutoFit/>
          </a:bodyPr>
          <a:lstStyle/>
          <a:p>
            <a:r>
              <a:rPr lang="en-US" sz="1400" dirty="0"/>
              <a:t>* 1 mM ATP assay</a:t>
            </a:r>
          </a:p>
        </p:txBody>
      </p:sp>
    </p:spTree>
    <p:extLst>
      <p:ext uri="{BB962C8B-B14F-4D97-AF65-F5344CB8AC3E}">
        <p14:creationId xmlns:p14="http://schemas.microsoft.com/office/powerpoint/2010/main" val="315668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5B9471-6619-4669-8C3E-C696A41A1F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275B9471-6619-4669-8C3E-C696A41A1F9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8ED7915-31D6-4368-8918-8BD4DB010922}"/>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6" name="Table 7">
            <a:extLst>
              <a:ext uri="{FF2B5EF4-FFF2-40B4-BE49-F238E27FC236}">
                <a16:creationId xmlns:a16="http://schemas.microsoft.com/office/drawing/2014/main" id="{E0BD79F8-5DB9-447D-9ADD-DAAE0EB22FC1}"/>
              </a:ext>
            </a:extLst>
          </p:cNvPr>
          <p:cNvGraphicFramePr>
            <a:graphicFrameLocks noGrp="1"/>
          </p:cNvGraphicFramePr>
          <p:nvPr>
            <p:extLst>
              <p:ext uri="{D42A27DB-BD31-4B8C-83A1-F6EECF244321}">
                <p14:modId xmlns:p14="http://schemas.microsoft.com/office/powerpoint/2010/main" val="2716698745"/>
              </p:ext>
            </p:extLst>
          </p:nvPr>
        </p:nvGraphicFramePr>
        <p:xfrm>
          <a:off x="193293" y="854644"/>
          <a:ext cx="11521441" cy="3081082"/>
        </p:xfrm>
        <a:graphic>
          <a:graphicData uri="http://schemas.openxmlformats.org/drawingml/2006/table">
            <a:tbl>
              <a:tblPr firstRow="1" bandRow="1">
                <a:tableStyleId>{073A0DAA-6AF3-43AB-8588-CEC1D06C72B9}</a:tableStyleId>
              </a:tblPr>
              <a:tblGrid>
                <a:gridCol w="1559476">
                  <a:extLst>
                    <a:ext uri="{9D8B030D-6E8A-4147-A177-3AD203B41FA5}">
                      <a16:colId xmlns:a16="http://schemas.microsoft.com/office/drawing/2014/main" val="1814633992"/>
                    </a:ext>
                  </a:extLst>
                </a:gridCol>
                <a:gridCol w="1597155">
                  <a:extLst>
                    <a:ext uri="{9D8B030D-6E8A-4147-A177-3AD203B41FA5}">
                      <a16:colId xmlns:a16="http://schemas.microsoft.com/office/drawing/2014/main" val="4085817831"/>
                    </a:ext>
                  </a:extLst>
                </a:gridCol>
                <a:gridCol w="1394135">
                  <a:extLst>
                    <a:ext uri="{9D8B030D-6E8A-4147-A177-3AD203B41FA5}">
                      <a16:colId xmlns:a16="http://schemas.microsoft.com/office/drawing/2014/main" val="807604618"/>
                    </a:ext>
                  </a:extLst>
                </a:gridCol>
                <a:gridCol w="1394135">
                  <a:extLst>
                    <a:ext uri="{9D8B030D-6E8A-4147-A177-3AD203B41FA5}">
                      <a16:colId xmlns:a16="http://schemas.microsoft.com/office/drawing/2014/main" val="755415327"/>
                    </a:ext>
                  </a:extLst>
                </a:gridCol>
                <a:gridCol w="1394135">
                  <a:extLst>
                    <a:ext uri="{9D8B030D-6E8A-4147-A177-3AD203B41FA5}">
                      <a16:colId xmlns:a16="http://schemas.microsoft.com/office/drawing/2014/main" val="370077269"/>
                    </a:ext>
                  </a:extLst>
                </a:gridCol>
                <a:gridCol w="1394135">
                  <a:extLst>
                    <a:ext uri="{9D8B030D-6E8A-4147-A177-3AD203B41FA5}">
                      <a16:colId xmlns:a16="http://schemas.microsoft.com/office/drawing/2014/main" val="1717634305"/>
                    </a:ext>
                  </a:extLst>
                </a:gridCol>
                <a:gridCol w="1584130">
                  <a:extLst>
                    <a:ext uri="{9D8B030D-6E8A-4147-A177-3AD203B41FA5}">
                      <a16:colId xmlns:a16="http://schemas.microsoft.com/office/drawing/2014/main" val="641512385"/>
                    </a:ext>
                  </a:extLst>
                </a:gridCol>
                <a:gridCol w="1204140">
                  <a:extLst>
                    <a:ext uri="{9D8B030D-6E8A-4147-A177-3AD203B41FA5}">
                      <a16:colId xmlns:a16="http://schemas.microsoft.com/office/drawing/2014/main" val="3797777252"/>
                    </a:ext>
                  </a:extLst>
                </a:gridCol>
              </a:tblGrid>
              <a:tr h="407462">
                <a:tc gridSpan="5">
                  <a:txBody>
                    <a:bodyPr/>
                    <a:lstStyle/>
                    <a:p>
                      <a:pPr algn="ctr"/>
                      <a:r>
                        <a:rPr lang="en-US" dirty="0">
                          <a:solidFill>
                            <a:schemeClr val="bg1"/>
                          </a:solidFill>
                        </a:rPr>
                        <a:t>In vivo</a:t>
                      </a:r>
                    </a:p>
                  </a:txBody>
                  <a:tcPr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dirty="0">
                          <a:solidFill>
                            <a:schemeClr val="bg1"/>
                          </a:solidFill>
                        </a:rPr>
                        <a:t>In vitro</a:t>
                      </a:r>
                    </a:p>
                  </a:txBody>
                  <a:tcPr anchor="ctr">
                    <a:solidFill>
                      <a:schemeClr val="accent1"/>
                    </a:solidFill>
                  </a:tcPr>
                </a:tc>
                <a:tc hMerge="1">
                  <a:txBody>
                    <a:bodyPr/>
                    <a:lstStyle/>
                    <a:p>
                      <a:endParaRPr lang="en-US"/>
                    </a:p>
                  </a:txBody>
                  <a:tcPr/>
                </a:tc>
                <a:tc hMerge="1">
                  <a:txBody>
                    <a:bodyPr/>
                    <a:lstStyle/>
                    <a:p>
                      <a:pPr algn="ctr"/>
                      <a:endParaRPr lang="en-US" dirty="0">
                        <a:solidFill>
                          <a:schemeClr val="bg1"/>
                        </a:solidFill>
                      </a:endParaRPr>
                    </a:p>
                  </a:txBody>
                  <a:tcPr anchor="ctr">
                    <a:solidFill>
                      <a:schemeClr val="accent1"/>
                    </a:solidFill>
                  </a:tcPr>
                </a:tc>
                <a:extLst>
                  <a:ext uri="{0D108BD9-81ED-4DB2-BD59-A6C34878D82A}">
                    <a16:rowId xmlns:a16="http://schemas.microsoft.com/office/drawing/2014/main" val="1313235015"/>
                  </a:ext>
                </a:extLst>
              </a:tr>
              <a:tr h="636310">
                <a:tc>
                  <a:txBody>
                    <a:bodyPr/>
                    <a:lstStyle/>
                    <a:p>
                      <a:pPr algn="ctr"/>
                      <a:r>
                        <a:rPr lang="en-US" sz="1600" b="1" dirty="0">
                          <a:solidFill>
                            <a:schemeClr val="bg1"/>
                          </a:solidFill>
                        </a:rPr>
                        <a:t>Species</a:t>
                      </a:r>
                    </a:p>
                  </a:txBody>
                  <a:tcPr anchor="ctr">
                    <a:solidFill>
                      <a:schemeClr val="accent1"/>
                    </a:solidFill>
                  </a:tcPr>
                </a:tc>
                <a:tc>
                  <a:txBody>
                    <a:bodyPr/>
                    <a:lstStyle/>
                    <a:p>
                      <a:pPr algn="ctr"/>
                      <a:r>
                        <a:rPr lang="en-US" sz="1600" b="1" dirty="0">
                          <a:solidFill>
                            <a:schemeClr val="bg1"/>
                          </a:solidFill>
                        </a:rPr>
                        <a:t>Cl (mL/min/kg)</a:t>
                      </a:r>
                    </a:p>
                  </a:txBody>
                  <a:tcPr anchor="ctr">
                    <a:solidFill>
                      <a:schemeClr val="accent1"/>
                    </a:solidFill>
                  </a:tcPr>
                </a:tc>
                <a:tc>
                  <a:txBody>
                    <a:bodyPr/>
                    <a:lstStyle/>
                    <a:p>
                      <a:pPr algn="ctr"/>
                      <a:r>
                        <a:rPr lang="en-US" sz="1600" b="1" dirty="0">
                          <a:solidFill>
                            <a:schemeClr val="bg1"/>
                          </a:solidFill>
                        </a:rPr>
                        <a:t>V </a:t>
                      </a:r>
                    </a:p>
                    <a:p>
                      <a:pPr algn="ctr"/>
                      <a:r>
                        <a:rPr lang="en-US" sz="1600" b="1" dirty="0">
                          <a:solidFill>
                            <a:schemeClr val="bg1"/>
                          </a:solidFill>
                        </a:rPr>
                        <a:t>(L/kg)</a:t>
                      </a:r>
                    </a:p>
                  </a:txBody>
                  <a:tcPr anchor="ctr">
                    <a:solidFill>
                      <a:schemeClr val="accent1"/>
                    </a:solidFill>
                  </a:tcPr>
                </a:tc>
                <a:tc>
                  <a:txBody>
                    <a:bodyPr/>
                    <a:lstStyle/>
                    <a:p>
                      <a:pPr algn="ctr"/>
                      <a:r>
                        <a:rPr lang="en-US" sz="1600" b="1" dirty="0">
                          <a:solidFill>
                            <a:schemeClr val="bg1"/>
                          </a:solidFill>
                        </a:rPr>
                        <a:t>Half life </a:t>
                      </a:r>
                    </a:p>
                    <a:p>
                      <a:pPr algn="ctr"/>
                      <a:r>
                        <a:rPr lang="en-US" sz="1600" b="1" dirty="0">
                          <a:solidFill>
                            <a:schemeClr val="bg1"/>
                          </a:solidFill>
                        </a:rPr>
                        <a:t>(</a:t>
                      </a:r>
                      <a:r>
                        <a:rPr lang="en-US" sz="1600" b="1" dirty="0" err="1">
                          <a:solidFill>
                            <a:schemeClr val="bg1"/>
                          </a:solidFill>
                        </a:rPr>
                        <a:t>hr</a:t>
                      </a:r>
                      <a:r>
                        <a:rPr lang="en-US" sz="1600" b="1" dirty="0">
                          <a:solidFill>
                            <a:schemeClr val="bg1"/>
                          </a:solidFill>
                        </a:rPr>
                        <a:t>)</a:t>
                      </a:r>
                    </a:p>
                  </a:txBody>
                  <a:tcPr anchor="ctr">
                    <a:solidFill>
                      <a:schemeClr val="accent1"/>
                    </a:solidFill>
                  </a:tcPr>
                </a:tc>
                <a:tc>
                  <a:txBody>
                    <a:bodyPr/>
                    <a:lstStyle/>
                    <a:p>
                      <a:pPr algn="ctr"/>
                      <a:r>
                        <a:rPr lang="en-US" sz="1600" b="1" dirty="0">
                          <a:solidFill>
                            <a:schemeClr val="bg1"/>
                          </a:solidFill>
                        </a:rPr>
                        <a:t>F</a:t>
                      </a:r>
                    </a:p>
                    <a:p>
                      <a:pPr algn="ctr"/>
                      <a:r>
                        <a:rPr lang="en-US" sz="1600" b="1" dirty="0">
                          <a:solidFill>
                            <a:schemeClr val="bg1"/>
                          </a:solidFill>
                        </a:rPr>
                        <a:t>(%)</a:t>
                      </a:r>
                    </a:p>
                  </a:txBody>
                  <a:tcPr anchor="ctr">
                    <a:solidFill>
                      <a:schemeClr val="accent1"/>
                    </a:solidFill>
                  </a:tcPr>
                </a:tc>
                <a:tc>
                  <a:txBody>
                    <a:bodyPr/>
                    <a:lstStyle/>
                    <a:p>
                      <a:pPr algn="ctr"/>
                      <a:r>
                        <a:rPr lang="en-US" sz="1600" b="1" dirty="0">
                          <a:solidFill>
                            <a:schemeClr val="bg1"/>
                          </a:solidFill>
                        </a:rPr>
                        <a:t>Microsomes</a:t>
                      </a:r>
                    </a:p>
                    <a:p>
                      <a:pPr algn="ctr"/>
                      <a:r>
                        <a:rPr lang="en-US" sz="1600" b="1" dirty="0">
                          <a:solidFill>
                            <a:schemeClr val="bg1"/>
                          </a:solidFill>
                        </a:rPr>
                        <a:t>(mL/min/kg)</a:t>
                      </a:r>
                    </a:p>
                  </a:txBody>
                  <a:tcPr anchor="ctr">
                    <a:solidFill>
                      <a:schemeClr val="accent1"/>
                    </a:solidFill>
                  </a:tcPr>
                </a:tc>
                <a:tc>
                  <a:txBody>
                    <a:bodyPr/>
                    <a:lstStyle/>
                    <a:p>
                      <a:pPr algn="ctr"/>
                      <a:r>
                        <a:rPr lang="en-US" sz="1600" b="1" dirty="0">
                          <a:solidFill>
                            <a:schemeClr val="bg1"/>
                          </a:solidFill>
                        </a:rPr>
                        <a:t>Hepatocytes</a:t>
                      </a:r>
                    </a:p>
                    <a:p>
                      <a:pPr algn="ctr"/>
                      <a:r>
                        <a:rPr lang="en-US" sz="1600" b="1" dirty="0">
                          <a:solidFill>
                            <a:schemeClr val="bg1"/>
                          </a:solidFill>
                        </a:rPr>
                        <a:t>(mL/min/kg)</a:t>
                      </a:r>
                    </a:p>
                  </a:txBody>
                  <a:tcPr anchor="ctr">
                    <a:solidFill>
                      <a:schemeClr val="accent1"/>
                    </a:solidFill>
                  </a:tcPr>
                </a:tc>
                <a:tc>
                  <a:txBody>
                    <a:bodyPr/>
                    <a:lstStyle/>
                    <a:p>
                      <a:pPr algn="ctr"/>
                      <a:r>
                        <a:rPr lang="en-US" sz="1600" b="1" dirty="0">
                          <a:solidFill>
                            <a:schemeClr val="bg1"/>
                          </a:solidFill>
                        </a:rPr>
                        <a:t>PPB</a:t>
                      </a:r>
                    </a:p>
                    <a:p>
                      <a:pPr algn="ctr"/>
                      <a:r>
                        <a:rPr lang="en-US" sz="1600" b="1" dirty="0">
                          <a:solidFill>
                            <a:schemeClr val="bg1"/>
                          </a:solidFill>
                        </a:rPr>
                        <a:t>(%)</a:t>
                      </a:r>
                    </a:p>
                  </a:txBody>
                  <a:tcPr anchor="ctr">
                    <a:solidFill>
                      <a:schemeClr val="accent1"/>
                    </a:solidFill>
                  </a:tcPr>
                </a:tc>
                <a:extLst>
                  <a:ext uri="{0D108BD9-81ED-4DB2-BD59-A6C34878D82A}">
                    <a16:rowId xmlns:a16="http://schemas.microsoft.com/office/drawing/2014/main" val="2245878049"/>
                  </a:ext>
                </a:extLst>
              </a:tr>
              <a:tr h="407462">
                <a:tc>
                  <a:txBody>
                    <a:bodyPr/>
                    <a:lstStyle/>
                    <a:p>
                      <a:pPr algn="ctr"/>
                      <a:r>
                        <a:rPr lang="en-US" sz="1600" b="0" dirty="0">
                          <a:solidFill>
                            <a:schemeClr val="tx1"/>
                          </a:solidFill>
                        </a:rPr>
                        <a:t>Mouse</a:t>
                      </a:r>
                    </a:p>
                  </a:txBody>
                  <a:tcPr anchor="ctr"/>
                </a:tc>
                <a:tc>
                  <a:txBody>
                    <a:bodyPr/>
                    <a:lstStyle/>
                    <a:p>
                      <a:pPr algn="ctr"/>
                      <a:r>
                        <a:rPr lang="en-US" sz="1600" dirty="0"/>
                        <a:t>30</a:t>
                      </a:r>
                    </a:p>
                  </a:txBody>
                  <a:tcPr anchor="ctr"/>
                </a:tc>
                <a:tc>
                  <a:txBody>
                    <a:bodyPr/>
                    <a:lstStyle/>
                    <a:p>
                      <a:pPr algn="ctr"/>
                      <a:r>
                        <a:rPr lang="en-US" sz="1600" dirty="0"/>
                        <a:t>1.9</a:t>
                      </a:r>
                    </a:p>
                  </a:txBody>
                  <a:tcPr anchor="ctr"/>
                </a:tc>
                <a:tc>
                  <a:txBody>
                    <a:bodyPr/>
                    <a:lstStyle/>
                    <a:p>
                      <a:pPr algn="ctr"/>
                      <a:r>
                        <a:rPr lang="en-US" sz="1600"/>
                        <a:t>1.1</a:t>
                      </a:r>
                    </a:p>
                  </a:txBody>
                  <a:tcPr anchor="ctr"/>
                </a:tc>
                <a:tc>
                  <a:txBody>
                    <a:bodyPr/>
                    <a:lstStyle/>
                    <a:p>
                      <a:pPr algn="ctr"/>
                      <a:r>
                        <a:rPr lang="en-US" sz="1600"/>
                        <a:t>50</a:t>
                      </a:r>
                    </a:p>
                  </a:txBody>
                  <a:tcPr anchor="ctr"/>
                </a:tc>
                <a:tc>
                  <a:txBody>
                    <a:bodyPr/>
                    <a:lstStyle/>
                    <a:p>
                      <a:pPr algn="ctr"/>
                      <a:r>
                        <a:rPr lang="en-US" sz="1600"/>
                        <a:t>61</a:t>
                      </a:r>
                    </a:p>
                  </a:txBody>
                  <a:tcPr anchor="ctr"/>
                </a:tc>
                <a:tc>
                  <a:txBody>
                    <a:bodyPr/>
                    <a:lstStyle/>
                    <a:p>
                      <a:pPr algn="ctr"/>
                      <a:r>
                        <a:rPr lang="en-US" sz="1600" dirty="0"/>
                        <a:t>84</a:t>
                      </a:r>
                    </a:p>
                  </a:txBody>
                  <a:tcPr anchor="ctr"/>
                </a:tc>
                <a:tc>
                  <a:txBody>
                    <a:bodyPr/>
                    <a:lstStyle/>
                    <a:p>
                      <a:pPr algn="ctr"/>
                      <a:r>
                        <a:rPr lang="en-US" sz="1600" dirty="0"/>
                        <a:t>80</a:t>
                      </a:r>
                    </a:p>
                  </a:txBody>
                  <a:tcPr anchor="ctr"/>
                </a:tc>
                <a:extLst>
                  <a:ext uri="{0D108BD9-81ED-4DB2-BD59-A6C34878D82A}">
                    <a16:rowId xmlns:a16="http://schemas.microsoft.com/office/drawing/2014/main" val="1283604692"/>
                  </a:ext>
                </a:extLst>
              </a:tr>
              <a:tr h="407462">
                <a:tc>
                  <a:txBody>
                    <a:bodyPr/>
                    <a:lstStyle/>
                    <a:p>
                      <a:pPr algn="ctr"/>
                      <a:r>
                        <a:rPr lang="en-US" sz="1600" b="0" dirty="0">
                          <a:solidFill>
                            <a:schemeClr val="tx1"/>
                          </a:solidFill>
                        </a:rPr>
                        <a:t>Rat</a:t>
                      </a:r>
                    </a:p>
                  </a:txBody>
                  <a:tcPr anchor="ctr"/>
                </a:tc>
                <a:tc>
                  <a:txBody>
                    <a:bodyPr/>
                    <a:lstStyle/>
                    <a:p>
                      <a:pPr algn="ctr"/>
                      <a:r>
                        <a:rPr lang="en-US" sz="1600" dirty="0"/>
                        <a:t>34</a:t>
                      </a:r>
                    </a:p>
                  </a:txBody>
                  <a:tcPr anchor="ctr"/>
                </a:tc>
                <a:tc>
                  <a:txBody>
                    <a:bodyPr/>
                    <a:lstStyle/>
                    <a:p>
                      <a:pPr algn="ctr"/>
                      <a:r>
                        <a:rPr lang="en-US" sz="1600" dirty="0"/>
                        <a:t>5.1</a:t>
                      </a:r>
                    </a:p>
                  </a:txBody>
                  <a:tcPr anchor="ctr"/>
                </a:tc>
                <a:tc>
                  <a:txBody>
                    <a:bodyPr/>
                    <a:lstStyle/>
                    <a:p>
                      <a:pPr algn="ctr"/>
                      <a:r>
                        <a:rPr lang="en-US" sz="1600" dirty="0"/>
                        <a:t>3</a:t>
                      </a:r>
                    </a:p>
                  </a:txBody>
                  <a:tcPr anchor="ctr"/>
                </a:tc>
                <a:tc>
                  <a:txBody>
                    <a:bodyPr/>
                    <a:lstStyle/>
                    <a:p>
                      <a:pPr algn="ctr"/>
                      <a:r>
                        <a:rPr lang="en-US" sz="1600" dirty="0"/>
                        <a:t>18-44</a:t>
                      </a:r>
                    </a:p>
                  </a:txBody>
                  <a:tcPr anchor="ctr"/>
                </a:tc>
                <a:tc>
                  <a:txBody>
                    <a:bodyPr/>
                    <a:lstStyle/>
                    <a:p>
                      <a:pPr algn="ctr"/>
                      <a:r>
                        <a:rPr lang="en-US" sz="1600"/>
                        <a:t>24</a:t>
                      </a:r>
                    </a:p>
                  </a:txBody>
                  <a:tcPr anchor="ctr"/>
                </a:tc>
                <a:tc>
                  <a:txBody>
                    <a:bodyPr/>
                    <a:lstStyle/>
                    <a:p>
                      <a:pPr algn="ctr"/>
                      <a:r>
                        <a:rPr lang="en-US" sz="1600" dirty="0"/>
                        <a:t>44</a:t>
                      </a:r>
                    </a:p>
                  </a:txBody>
                  <a:tcPr anchor="ctr"/>
                </a:tc>
                <a:tc>
                  <a:txBody>
                    <a:bodyPr/>
                    <a:lstStyle/>
                    <a:p>
                      <a:pPr algn="ctr"/>
                      <a:r>
                        <a:rPr lang="en-US" sz="1600" dirty="0"/>
                        <a:t>84</a:t>
                      </a:r>
                    </a:p>
                  </a:txBody>
                  <a:tcPr anchor="ctr"/>
                </a:tc>
                <a:extLst>
                  <a:ext uri="{0D108BD9-81ED-4DB2-BD59-A6C34878D82A}">
                    <a16:rowId xmlns:a16="http://schemas.microsoft.com/office/drawing/2014/main" val="99598269"/>
                  </a:ext>
                </a:extLst>
              </a:tr>
              <a:tr h="407462">
                <a:tc>
                  <a:txBody>
                    <a:bodyPr/>
                    <a:lstStyle/>
                    <a:p>
                      <a:pPr algn="ctr"/>
                      <a:r>
                        <a:rPr lang="en-US" sz="1600" b="0" dirty="0">
                          <a:solidFill>
                            <a:schemeClr val="tx1"/>
                          </a:solidFill>
                        </a:rPr>
                        <a:t>Monkey</a:t>
                      </a:r>
                    </a:p>
                  </a:txBody>
                  <a:tcPr anchor="ctr"/>
                </a:tc>
                <a:tc>
                  <a:txBody>
                    <a:bodyPr/>
                    <a:lstStyle/>
                    <a:p>
                      <a:pPr algn="ctr"/>
                      <a:r>
                        <a:rPr lang="en-US" sz="1600" dirty="0"/>
                        <a:t>16</a:t>
                      </a:r>
                    </a:p>
                  </a:txBody>
                  <a:tcPr anchor="ctr"/>
                </a:tc>
                <a:tc>
                  <a:txBody>
                    <a:bodyPr/>
                    <a:lstStyle/>
                    <a:p>
                      <a:pPr algn="ctr"/>
                      <a:r>
                        <a:rPr lang="en-US" sz="1600" dirty="0"/>
                        <a:t>3.3</a:t>
                      </a:r>
                    </a:p>
                  </a:txBody>
                  <a:tcPr anchor="ctr"/>
                </a:tc>
                <a:tc>
                  <a:txBody>
                    <a:bodyPr/>
                    <a:lstStyle/>
                    <a:p>
                      <a:pPr algn="ctr"/>
                      <a:r>
                        <a:rPr lang="en-US" sz="1600"/>
                        <a:t>6.1</a:t>
                      </a:r>
                    </a:p>
                  </a:txBody>
                  <a:tcPr anchor="ctr"/>
                </a:tc>
                <a:tc>
                  <a:txBody>
                    <a:bodyPr/>
                    <a:lstStyle/>
                    <a:p>
                      <a:pPr algn="ctr"/>
                      <a:r>
                        <a:rPr lang="en-US" sz="1600" dirty="0"/>
                        <a:t>14-24</a:t>
                      </a:r>
                    </a:p>
                  </a:txBody>
                  <a:tcPr anchor="ctr"/>
                </a:tc>
                <a:tc>
                  <a:txBody>
                    <a:bodyPr/>
                    <a:lstStyle/>
                    <a:p>
                      <a:pPr algn="ctr"/>
                      <a:r>
                        <a:rPr lang="en-US" sz="1600"/>
                        <a:t>36</a:t>
                      </a:r>
                    </a:p>
                  </a:txBody>
                  <a:tcPr anchor="ctr"/>
                </a:tc>
                <a:tc>
                  <a:txBody>
                    <a:bodyPr/>
                    <a:lstStyle/>
                    <a:p>
                      <a:pPr algn="ctr"/>
                      <a:r>
                        <a:rPr lang="en-US" sz="1600" dirty="0"/>
                        <a:t>22</a:t>
                      </a:r>
                    </a:p>
                  </a:txBody>
                  <a:tcPr anchor="ctr"/>
                </a:tc>
                <a:tc>
                  <a:txBody>
                    <a:bodyPr/>
                    <a:lstStyle/>
                    <a:p>
                      <a:pPr algn="ctr"/>
                      <a:r>
                        <a:rPr lang="en-US" sz="1600" dirty="0"/>
                        <a:t>87</a:t>
                      </a:r>
                    </a:p>
                  </a:txBody>
                  <a:tcPr anchor="ctr"/>
                </a:tc>
                <a:extLst>
                  <a:ext uri="{0D108BD9-81ED-4DB2-BD59-A6C34878D82A}">
                    <a16:rowId xmlns:a16="http://schemas.microsoft.com/office/drawing/2014/main" val="3472975994"/>
                  </a:ext>
                </a:extLst>
              </a:tr>
              <a:tr h="407462">
                <a:tc>
                  <a:txBody>
                    <a:bodyPr/>
                    <a:lstStyle/>
                    <a:p>
                      <a:pPr algn="ctr"/>
                      <a:r>
                        <a:rPr lang="en-US" sz="1600" b="0" dirty="0">
                          <a:solidFill>
                            <a:schemeClr val="tx1"/>
                          </a:solidFill>
                        </a:rPr>
                        <a:t>Dog</a:t>
                      </a:r>
                    </a:p>
                  </a:txBody>
                  <a:tcPr anchor="ctr"/>
                </a:tc>
                <a:tc>
                  <a:txBody>
                    <a:bodyPr/>
                    <a:lstStyle/>
                    <a:p>
                      <a:pPr algn="ctr"/>
                      <a:r>
                        <a:rPr lang="en-US" sz="1600" dirty="0"/>
                        <a:t>43</a:t>
                      </a:r>
                    </a:p>
                  </a:txBody>
                  <a:tcPr anchor="ctr"/>
                </a:tc>
                <a:tc>
                  <a:txBody>
                    <a:bodyPr/>
                    <a:lstStyle/>
                    <a:p>
                      <a:pPr algn="ctr"/>
                      <a:r>
                        <a:rPr lang="en-US" sz="1600" dirty="0"/>
                        <a:t>13</a:t>
                      </a:r>
                    </a:p>
                  </a:txBody>
                  <a:tcPr anchor="ctr"/>
                </a:tc>
                <a:tc>
                  <a:txBody>
                    <a:bodyPr/>
                    <a:lstStyle/>
                    <a:p>
                      <a:pPr algn="ctr"/>
                      <a:r>
                        <a:rPr lang="en-US" sz="1600"/>
                        <a:t>6.8</a:t>
                      </a:r>
                    </a:p>
                  </a:txBody>
                  <a:tcPr anchor="ctr"/>
                </a:tc>
                <a:tc>
                  <a:txBody>
                    <a:bodyPr/>
                    <a:lstStyle/>
                    <a:p>
                      <a:pPr algn="ctr"/>
                      <a:r>
                        <a:rPr lang="en-US" sz="1600" dirty="0"/>
                        <a:t>33</a:t>
                      </a:r>
                    </a:p>
                  </a:txBody>
                  <a:tcPr anchor="ctr"/>
                </a:tc>
                <a:tc>
                  <a:txBody>
                    <a:bodyPr/>
                    <a:lstStyle/>
                    <a:p>
                      <a:pPr algn="ctr"/>
                      <a:r>
                        <a:rPr lang="en-US" sz="1600" dirty="0"/>
                        <a:t>26</a:t>
                      </a:r>
                    </a:p>
                  </a:txBody>
                  <a:tcPr anchor="ctr"/>
                </a:tc>
                <a:tc>
                  <a:txBody>
                    <a:bodyPr/>
                    <a:lstStyle/>
                    <a:p>
                      <a:pPr algn="ctr"/>
                      <a:r>
                        <a:rPr lang="en-US" sz="1600" dirty="0"/>
                        <a:t>24</a:t>
                      </a:r>
                    </a:p>
                  </a:txBody>
                  <a:tcPr anchor="ctr"/>
                </a:tc>
                <a:tc>
                  <a:txBody>
                    <a:bodyPr/>
                    <a:lstStyle/>
                    <a:p>
                      <a:pPr algn="ctr"/>
                      <a:r>
                        <a:rPr lang="en-US" sz="1600" dirty="0"/>
                        <a:t>73</a:t>
                      </a:r>
                    </a:p>
                  </a:txBody>
                  <a:tcPr anchor="ctr"/>
                </a:tc>
                <a:extLst>
                  <a:ext uri="{0D108BD9-81ED-4DB2-BD59-A6C34878D82A}">
                    <a16:rowId xmlns:a16="http://schemas.microsoft.com/office/drawing/2014/main" val="3190618350"/>
                  </a:ext>
                </a:extLst>
              </a:tr>
              <a:tr h="407462">
                <a:tc>
                  <a:txBody>
                    <a:bodyPr/>
                    <a:lstStyle/>
                    <a:p>
                      <a:pPr algn="ctr"/>
                      <a:r>
                        <a:rPr lang="en-US" sz="1600" b="0" dirty="0">
                          <a:solidFill>
                            <a:schemeClr val="tx1"/>
                          </a:solidFill>
                        </a:rPr>
                        <a:t>Human</a:t>
                      </a:r>
                    </a:p>
                  </a:txBody>
                  <a:tcPr anchor="ctr"/>
                </a:tc>
                <a:tc>
                  <a:txBody>
                    <a:bodyPr/>
                    <a:lstStyle/>
                    <a:p>
                      <a:pPr algn="ctr"/>
                      <a:r>
                        <a:rPr lang="en-US" sz="1600" dirty="0"/>
                        <a:t>TBD</a:t>
                      </a:r>
                    </a:p>
                  </a:txBody>
                  <a:tcPr anchor="ctr"/>
                </a:tc>
                <a:tc>
                  <a:txBody>
                    <a:bodyPr/>
                    <a:lstStyle/>
                    <a:p>
                      <a:pPr algn="ctr"/>
                      <a:r>
                        <a:rPr lang="en-US" sz="1600" dirty="0"/>
                        <a:t>TBD</a:t>
                      </a:r>
                    </a:p>
                  </a:txBody>
                  <a:tcPr anchor="ctr"/>
                </a:tc>
                <a:tc>
                  <a:txBody>
                    <a:bodyPr/>
                    <a:lstStyle/>
                    <a:p>
                      <a:pPr algn="ctr"/>
                      <a:r>
                        <a:rPr lang="en-US" sz="1600"/>
                        <a:t>TBD</a:t>
                      </a:r>
                    </a:p>
                  </a:txBody>
                  <a:tcPr anchor="ctr"/>
                </a:tc>
                <a:tc>
                  <a:txBody>
                    <a:bodyPr/>
                    <a:lstStyle/>
                    <a:p>
                      <a:pPr algn="ctr"/>
                      <a:r>
                        <a:rPr lang="en-US" sz="1600"/>
                        <a:t>TBD</a:t>
                      </a:r>
                    </a:p>
                  </a:txBody>
                  <a:tcPr anchor="ctr"/>
                </a:tc>
                <a:tc>
                  <a:txBody>
                    <a:bodyPr/>
                    <a:lstStyle/>
                    <a:p>
                      <a:pPr algn="ctr"/>
                      <a:r>
                        <a:rPr lang="en-US" sz="1600" dirty="0"/>
                        <a:t>12-13</a:t>
                      </a:r>
                    </a:p>
                  </a:txBody>
                  <a:tcPr anchor="ctr"/>
                </a:tc>
                <a:tc>
                  <a:txBody>
                    <a:bodyPr/>
                    <a:lstStyle/>
                    <a:p>
                      <a:pPr algn="ctr"/>
                      <a:r>
                        <a:rPr lang="en-US" sz="1600" dirty="0"/>
                        <a:t>7</a:t>
                      </a:r>
                    </a:p>
                  </a:txBody>
                  <a:tcPr anchor="ctr"/>
                </a:tc>
                <a:tc>
                  <a:txBody>
                    <a:bodyPr/>
                    <a:lstStyle/>
                    <a:p>
                      <a:pPr algn="ctr"/>
                      <a:r>
                        <a:rPr lang="en-US" sz="1600" dirty="0"/>
                        <a:t>75</a:t>
                      </a:r>
                    </a:p>
                  </a:txBody>
                  <a:tcPr anchor="ctr"/>
                </a:tc>
                <a:extLst>
                  <a:ext uri="{0D108BD9-81ED-4DB2-BD59-A6C34878D82A}">
                    <a16:rowId xmlns:a16="http://schemas.microsoft.com/office/drawing/2014/main" val="2217237213"/>
                  </a:ext>
                </a:extLst>
              </a:tr>
            </a:tbl>
          </a:graphicData>
        </a:graphic>
      </p:graphicFrame>
      <p:sp>
        <p:nvSpPr>
          <p:cNvPr id="10" name="Title 2">
            <a:extLst>
              <a:ext uri="{FF2B5EF4-FFF2-40B4-BE49-F238E27FC236}">
                <a16:creationId xmlns:a16="http://schemas.microsoft.com/office/drawing/2014/main" id="{BDA31193-F852-4EA8-BE09-2AF30543DD78}"/>
              </a:ext>
            </a:extLst>
          </p:cNvPr>
          <p:cNvSpPr>
            <a:spLocks noGrp="1"/>
          </p:cNvSpPr>
          <p:nvPr>
            <p:ph type="title"/>
          </p:nvPr>
        </p:nvSpPr>
        <p:spPr>
          <a:xfrm>
            <a:off x="322776" y="157017"/>
            <a:ext cx="11521440" cy="831194"/>
          </a:xfrm>
        </p:spPr>
        <p:txBody>
          <a:bodyPr/>
          <a:lstStyle/>
          <a:p>
            <a:r>
              <a:rPr lang="en-US" sz="2400"/>
              <a:t>NDI-101150: Suitable In Vivo Exposure and Clearance from Discovery PK Studies</a:t>
            </a:r>
          </a:p>
        </p:txBody>
      </p:sp>
      <p:graphicFrame>
        <p:nvGraphicFramePr>
          <p:cNvPr id="5" name="Object 4">
            <a:extLst>
              <a:ext uri="{FF2B5EF4-FFF2-40B4-BE49-F238E27FC236}">
                <a16:creationId xmlns:a16="http://schemas.microsoft.com/office/drawing/2014/main" id="{B3D854EF-B763-CDC9-E143-532527B03552}"/>
              </a:ext>
            </a:extLst>
          </p:cNvPr>
          <p:cNvGraphicFramePr>
            <a:graphicFrameLocks noChangeAspect="1"/>
          </p:cNvGraphicFramePr>
          <p:nvPr>
            <p:extLst>
              <p:ext uri="{D42A27DB-BD31-4B8C-83A1-F6EECF244321}">
                <p14:modId xmlns:p14="http://schemas.microsoft.com/office/powerpoint/2010/main" val="1678314700"/>
              </p:ext>
            </p:extLst>
          </p:nvPr>
        </p:nvGraphicFramePr>
        <p:xfrm>
          <a:off x="5564188" y="3875151"/>
          <a:ext cx="6149975" cy="2922588"/>
        </p:xfrm>
        <a:graphic>
          <a:graphicData uri="http://schemas.openxmlformats.org/presentationml/2006/ole">
            <mc:AlternateContent xmlns:mc="http://schemas.openxmlformats.org/markup-compatibility/2006">
              <mc:Choice xmlns:v="urn:schemas-microsoft-com:vml" Requires="v">
                <p:oleObj name="Prism 10" r:id="rId7" imgW="5689784" imgH="2703954" progId="Prism10.Document">
                  <p:embed/>
                </p:oleObj>
              </mc:Choice>
              <mc:Fallback>
                <p:oleObj name="Prism 10" r:id="rId7" imgW="5689784" imgH="2703954" progId="Prism10.Document">
                  <p:embed/>
                  <p:pic>
                    <p:nvPicPr>
                      <p:cNvPr id="5" name="Object 4">
                        <a:extLst>
                          <a:ext uri="{FF2B5EF4-FFF2-40B4-BE49-F238E27FC236}">
                            <a16:creationId xmlns:a16="http://schemas.microsoft.com/office/drawing/2014/main" id="{B3D854EF-B763-CDC9-E143-532527B03552}"/>
                          </a:ext>
                        </a:extLst>
                      </p:cNvPr>
                      <p:cNvPicPr/>
                      <p:nvPr/>
                    </p:nvPicPr>
                    <p:blipFill>
                      <a:blip r:embed="rId8"/>
                      <a:stretch>
                        <a:fillRect/>
                      </a:stretch>
                    </p:blipFill>
                    <p:spPr>
                      <a:xfrm>
                        <a:off x="5564188" y="3875151"/>
                        <a:ext cx="6149975" cy="2922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428805BD-86A7-B507-3C3B-DB41963072E7}"/>
              </a:ext>
            </a:extLst>
          </p:cNvPr>
          <p:cNvSpPr txBox="1"/>
          <p:nvPr/>
        </p:nvSpPr>
        <p:spPr>
          <a:xfrm>
            <a:off x="147891" y="4900585"/>
            <a:ext cx="5416868" cy="646331"/>
          </a:xfrm>
          <a:prstGeom prst="rect">
            <a:avLst/>
          </a:prstGeom>
          <a:noFill/>
        </p:spPr>
        <p:txBody>
          <a:bodyPr wrap="none" rtlCol="0">
            <a:spAutoFit/>
          </a:bodyPr>
          <a:lstStyle/>
          <a:p>
            <a:r>
              <a:rPr lang="en-US" b="1" dirty="0"/>
              <a:t>Early dose projection for 16 h pSLP76 coverage</a:t>
            </a:r>
          </a:p>
          <a:p>
            <a:r>
              <a:rPr lang="en-US" dirty="0"/>
              <a:t>V = 6 L/kg, Cl = 7.2  mL/min/kg, t1/2 = 11 h</a:t>
            </a:r>
          </a:p>
        </p:txBody>
      </p:sp>
    </p:spTree>
    <p:extLst>
      <p:ext uri="{BB962C8B-B14F-4D97-AF65-F5344CB8AC3E}">
        <p14:creationId xmlns:p14="http://schemas.microsoft.com/office/powerpoint/2010/main" val="2212095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3B465AB-4DA6-471F-A36C-0221DAB118A1}"/>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3" name="Object 2" hidden="1">
                        <a:extLst>
                          <a:ext uri="{FF2B5EF4-FFF2-40B4-BE49-F238E27FC236}">
                            <a16:creationId xmlns:a16="http://schemas.microsoft.com/office/drawing/2014/main" id="{53B465AB-4DA6-471F-A36C-0221DAB118A1}"/>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31C4F9-F9C4-468F-B185-E9BA643C926F}"/>
              </a:ext>
            </a:extLst>
          </p:cNvPr>
          <p:cNvSpPr/>
          <p:nvPr>
            <p:custDataLst>
              <p:tags r:id="rId2"/>
            </p:custDataLst>
          </p:nvPr>
        </p:nvSpPr>
        <p:spPr>
          <a:xfrm>
            <a:off x="1" y="1"/>
            <a:ext cx="158751" cy="158751"/>
          </a:xfrm>
          <a:prstGeom prst="rect">
            <a:avLst/>
          </a:prstGeom>
          <a:solidFill>
            <a:schemeClr val="accent1"/>
          </a:solidFill>
        </p:spPr>
        <p:txBody>
          <a:bodyPr wrap="none" lIns="0" tIns="0" rIns="0" bIns="0" numCol="1" spcCol="0" rtlCol="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3C3C3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itle 1">
            <a:extLst>
              <a:ext uri="{FF2B5EF4-FFF2-40B4-BE49-F238E27FC236}">
                <a16:creationId xmlns:a16="http://schemas.microsoft.com/office/drawing/2014/main" id="{265E2FB9-C518-7839-95A6-407152E8E8BD}"/>
              </a:ext>
            </a:extLst>
          </p:cNvPr>
          <p:cNvSpPr txBox="1">
            <a:spLocks/>
          </p:cNvSpPr>
          <p:nvPr/>
        </p:nvSpPr>
        <p:spPr>
          <a:xfrm>
            <a:off x="213168" y="303329"/>
            <a:ext cx="11413169" cy="23294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2800" b="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4974"/>
                </a:solidFill>
                <a:effectLst/>
                <a:uLnTx/>
                <a:uFillTx/>
                <a:latin typeface="Arial"/>
                <a:ea typeface="+mj-ea"/>
                <a:cs typeface="Arial"/>
              </a:rPr>
              <a:t>Nimbus HPK1 Inhibitor NDI-101150 Preclinical Biology</a:t>
            </a:r>
            <a:br>
              <a:rPr kumimoji="0" lang="en-US" sz="2400" b="0" i="0" u="none" strike="noStrike" kern="1200" cap="none" spc="0" normalizeH="0" baseline="0" noProof="0" dirty="0">
                <a:ln>
                  <a:noFill/>
                </a:ln>
                <a:solidFill>
                  <a:srgbClr val="004974"/>
                </a:solidFill>
                <a:effectLst/>
                <a:uLnTx/>
                <a:uFillTx/>
                <a:latin typeface="Arial"/>
                <a:ea typeface="+mj-ea"/>
                <a:cs typeface="Arial" panose="020B0604020202020204" pitchFamily="34" charset="0"/>
              </a:rPr>
            </a:br>
            <a:endParaRPr kumimoji="0" lang="en-US" sz="2400" b="0" i="0" u="none" strike="noStrike" kern="1200" cap="none" spc="0" normalizeH="0" baseline="0" noProof="0" dirty="0">
              <a:ln>
                <a:noFill/>
              </a:ln>
              <a:solidFill>
                <a:srgbClr val="004974"/>
              </a:solidFill>
              <a:effectLst/>
              <a:uLnTx/>
              <a:uFillTx/>
              <a:latin typeface="Arial"/>
              <a:ea typeface="+mj-lt"/>
              <a:cs typeface="Arial"/>
            </a:endParaRPr>
          </a:p>
        </p:txBody>
      </p:sp>
      <p:sp>
        <p:nvSpPr>
          <p:cNvPr id="4" name="TextBox 3">
            <a:extLst>
              <a:ext uri="{FF2B5EF4-FFF2-40B4-BE49-F238E27FC236}">
                <a16:creationId xmlns:a16="http://schemas.microsoft.com/office/drawing/2014/main" id="{E43E39EE-555A-7C2F-A562-5D82BE32347B}"/>
              </a:ext>
            </a:extLst>
          </p:cNvPr>
          <p:cNvSpPr txBox="1"/>
          <p:nvPr/>
        </p:nvSpPr>
        <p:spPr>
          <a:xfrm>
            <a:off x="240600" y="465522"/>
            <a:ext cx="11595667" cy="634789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600"/>
              </a:spcBef>
              <a:spcAft>
                <a:spcPts val="600"/>
              </a:spcAft>
              <a:buClr>
                <a:srgbClr val="E2803B"/>
              </a:buClr>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NDI-101150 mediates activation of not only T cells, but also B cells and dendritic cells</a:t>
            </a: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In human T cell activation assays, NDI-101150 was able to enhance the activation of both CD4+ and CD8+ T cells by increasing levels of IL-2 and </a:t>
            </a:r>
            <a:r>
              <a:rPr kumimoji="0" lang="en-US" sz="1600" b="0" i="0" u="none" strike="noStrike" kern="1200" cap="none" spc="0" normalizeH="0" baseline="0" noProof="0" dirty="0" err="1">
                <a:ln>
                  <a:noFill/>
                </a:ln>
                <a:solidFill>
                  <a:srgbClr val="000000"/>
                </a:solidFill>
                <a:effectLst/>
                <a:uLnTx/>
                <a:uFillTx/>
                <a:latin typeface="Arial"/>
                <a:ea typeface="+mn-ea"/>
                <a:cs typeface="Arial"/>
              </a:rPr>
              <a:t>IFNg</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1905" marR="0" lvl="1" algn="l" defTabSz="914377" rtl="0" eaLnBrk="1" fontAlgn="auto" latinLnBrk="0" hangingPunct="1">
              <a:lnSpc>
                <a:spcPct val="100000"/>
              </a:lnSpc>
              <a:spcBef>
                <a:spcPts val="0"/>
              </a:spcBef>
              <a:spcAft>
                <a:spcPts val="300"/>
              </a:spcAft>
              <a:buClr>
                <a:srgbClr val="F07B22"/>
              </a:buClr>
              <a:buSzTx/>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1905" marR="0" lvl="1" algn="l" defTabSz="914377" rtl="0" eaLnBrk="1" fontAlgn="auto" latinLnBrk="0" hangingPunct="1">
              <a:lnSpc>
                <a:spcPct val="100000"/>
              </a:lnSpc>
              <a:spcBef>
                <a:spcPts val="0"/>
              </a:spcBef>
              <a:spcAft>
                <a:spcPts val="300"/>
              </a:spcAft>
              <a:buClr>
                <a:srgbClr val="F07B22"/>
              </a:buClr>
              <a:buSzTx/>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endParaRPr lang="en-US" sz="1600" dirty="0">
              <a:solidFill>
                <a:srgbClr val="000000"/>
              </a:solidFill>
              <a:latin typeface="Arial"/>
              <a:cs typeface="Arial"/>
            </a:endParaRP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Enhances IgG secretion by B cells</a:t>
            </a:r>
          </a:p>
          <a:p>
            <a:pPr marL="228594" marR="0" lvl="1" indent="-226689" algn="l" defTabSz="914377" rtl="0" eaLnBrk="1" fontAlgn="auto" latinLnBrk="0" hangingPunct="1">
              <a:lnSpc>
                <a:spcPct val="100000"/>
              </a:lnSpc>
              <a:spcBef>
                <a:spcPts val="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Enhances activation and antigen presentation in bone marrow derived dendritic cells</a:t>
            </a:r>
          </a:p>
        </p:txBody>
      </p:sp>
      <p:pic>
        <p:nvPicPr>
          <p:cNvPr id="98" name="Picture 97">
            <a:extLst>
              <a:ext uri="{FF2B5EF4-FFF2-40B4-BE49-F238E27FC236}">
                <a16:creationId xmlns:a16="http://schemas.microsoft.com/office/drawing/2014/main" id="{17FCA43C-04A7-B973-B44D-7DA6AD1256A5}"/>
              </a:ext>
            </a:extLst>
          </p:cNvPr>
          <p:cNvPicPr>
            <a:picLocks noChangeAspect="1"/>
          </p:cNvPicPr>
          <p:nvPr/>
        </p:nvPicPr>
        <p:blipFill>
          <a:blip r:embed="rId7"/>
          <a:stretch>
            <a:fillRect/>
          </a:stretch>
        </p:blipFill>
        <p:spPr>
          <a:xfrm>
            <a:off x="1152601" y="1277916"/>
            <a:ext cx="8605851" cy="4801963"/>
          </a:xfrm>
          <a:prstGeom prst="rect">
            <a:avLst/>
          </a:prstGeom>
        </p:spPr>
      </p:pic>
      <p:sp>
        <p:nvSpPr>
          <p:cNvPr id="6" name="Footer Placeholder 4">
            <a:extLst>
              <a:ext uri="{FF2B5EF4-FFF2-40B4-BE49-F238E27FC236}">
                <a16:creationId xmlns:a16="http://schemas.microsoft.com/office/drawing/2014/main" id="{A7AED9AE-B335-3AE9-E61E-F349DE5AD788}"/>
              </a:ext>
            </a:extLst>
          </p:cNvPr>
          <p:cNvSpPr>
            <a:spLocks noGrp="1"/>
          </p:cNvSpPr>
          <p:nvPr>
            <p:ph type="ftr" sz="quarter" idx="11"/>
          </p:nvPr>
        </p:nvSpPr>
        <p:spPr>
          <a:xfrm>
            <a:off x="9118416" y="6236243"/>
            <a:ext cx="3073584" cy="221995"/>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98989"/>
                </a:solidFill>
                <a:effectLst/>
                <a:uLnTx/>
                <a:uFillTx/>
                <a:latin typeface="Arial"/>
                <a:ea typeface="+mn-ea"/>
                <a:cs typeface="+mn-cs"/>
              </a:rPr>
              <a:t>MAP4K = </a:t>
            </a:r>
            <a:r>
              <a:rPr kumimoji="0" lang="fi-FI" sz="900" b="0" i="0" u="none" strike="noStrike" kern="1200" cap="none" spc="0" normalizeH="0" baseline="0" noProof="0">
                <a:ln>
                  <a:noFill/>
                </a:ln>
                <a:solidFill>
                  <a:srgbClr val="898989"/>
                </a:solidFill>
                <a:effectLst/>
                <a:uLnTx/>
                <a:uFillTx/>
                <a:latin typeface="Arial"/>
                <a:ea typeface="+mn-ea"/>
                <a:cs typeface="+mn-cs"/>
              </a:rPr>
              <a:t>mitogen-activated protein kinase kinase kinase kinase.,Treg = regulatory T cells;  PGE2 = prostaglandin E2, TGF</a:t>
            </a:r>
            <a:r>
              <a:rPr kumimoji="0" lang="fi-FI" sz="900" b="0" i="0" u="none" strike="noStrike" kern="1200" cap="none" spc="0" normalizeH="0" baseline="0" noProof="0">
                <a:ln>
                  <a:noFill/>
                </a:ln>
                <a:solidFill>
                  <a:srgbClr val="898989"/>
                </a:solidFill>
                <a:effectLst/>
                <a:uLnTx/>
                <a:uFillTx/>
                <a:latin typeface="Symbol" panose="05050102010706020507" pitchFamily="18" charset="2"/>
                <a:ea typeface="+mn-ea"/>
                <a:cs typeface="+mn-cs"/>
              </a:rPr>
              <a:t>b</a:t>
            </a:r>
            <a:r>
              <a:rPr kumimoji="0" lang="fi-FI" sz="900" b="0" i="0" u="none" strike="noStrike" kern="1200" cap="none" spc="0" normalizeH="0" baseline="0" noProof="0">
                <a:ln>
                  <a:noFill/>
                </a:ln>
                <a:solidFill>
                  <a:srgbClr val="898989"/>
                </a:solidFill>
                <a:effectLst/>
                <a:uLnTx/>
                <a:uFillTx/>
                <a:latin typeface="Arial"/>
                <a:ea typeface="+mn-ea"/>
                <a:cs typeface="+mn-cs"/>
              </a:rPr>
              <a:t> = transforming growth factor beta; IgG = immunoglobulin G</a:t>
            </a:r>
            <a:endParaRPr kumimoji="0" lang="en-US" sz="900" b="0" i="0" u="none" strike="noStrike" kern="1200" cap="none" spc="0" normalizeH="0" baseline="0" noProof="0">
              <a:ln>
                <a:noFill/>
              </a:ln>
              <a:solidFill>
                <a:srgbClr val="898989"/>
              </a:solidFill>
              <a:effectLst/>
              <a:uLnTx/>
              <a:uFillTx/>
              <a:latin typeface="Arial"/>
              <a:ea typeface="+mn-ea"/>
              <a:cs typeface="+mn-cs"/>
            </a:endParaRPr>
          </a:p>
        </p:txBody>
      </p:sp>
    </p:spTree>
    <p:extLst>
      <p:ext uri="{BB962C8B-B14F-4D97-AF65-F5344CB8AC3E}">
        <p14:creationId xmlns:p14="http://schemas.microsoft.com/office/powerpoint/2010/main" val="949288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70B8F6-9D4F-403E-B66F-D527ECDF4CA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670B8F6-9D4F-403E-B66F-D527ECDF4C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Footer Placeholder 13">
            <a:extLst>
              <a:ext uri="{FF2B5EF4-FFF2-40B4-BE49-F238E27FC236}">
                <a16:creationId xmlns:a16="http://schemas.microsoft.com/office/drawing/2014/main" id="{9426281E-2D00-DC4C-9FCB-2D13BDB2D7C1}"/>
              </a:ext>
            </a:extLst>
          </p:cNvPr>
          <p:cNvSpPr>
            <a:spLocks noGrp="1"/>
          </p:cNvSpPr>
          <p:nvPr>
            <p:ph type="ftr" sz="quarter" idx="11"/>
          </p:nvPr>
        </p:nvSpPr>
        <p:spPr>
          <a:xfrm>
            <a:off x="5936233" y="6468061"/>
            <a:ext cx="5671435" cy="4001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Arial"/>
                <a:ea typeface="+mn-ea"/>
                <a:cs typeface="+mn-cs"/>
              </a:rPr>
              <a:t>EMT-6 = e</a:t>
            </a:r>
            <a:r>
              <a:rPr kumimoji="0" lang="en-US" sz="900" b="0" i="0" u="none" strike="noStrike" kern="1200" cap="none" spc="0" normalizeH="0" baseline="0" noProof="0" dirty="0">
                <a:ln>
                  <a:noFill/>
                </a:ln>
                <a:solidFill>
                  <a:srgbClr val="000000">
                    <a:tint val="75000"/>
                  </a:srgbClr>
                </a:solidFill>
                <a:effectLst/>
                <a:uLnTx/>
                <a:uFillTx/>
                <a:latin typeface="Arial"/>
                <a:ea typeface="+mn-ea"/>
                <a:cs typeface="+mn-cs"/>
              </a:rPr>
              <a:t>xperimental mammary tumor-6; </a:t>
            </a:r>
            <a:r>
              <a:rPr kumimoji="0" lang="en-US" sz="900" b="0" i="0" u="none" strike="noStrike" kern="1200" cap="none" spc="0" normalizeH="0" baseline="0" noProof="0" dirty="0" err="1">
                <a:ln>
                  <a:noFill/>
                </a:ln>
                <a:solidFill>
                  <a:srgbClr val="000000">
                    <a:tint val="75000"/>
                  </a:srgbClr>
                </a:solidFill>
                <a:effectLst/>
                <a:uLnTx/>
                <a:uFillTx/>
                <a:latin typeface="Arial"/>
                <a:ea typeface="+mn-ea"/>
                <a:cs typeface="+mn-cs"/>
              </a:rPr>
              <a:t>mpk</a:t>
            </a:r>
            <a:r>
              <a:rPr kumimoji="0" lang="en-US" sz="900" b="0" i="0" u="none" strike="noStrike" kern="1200" cap="none" spc="0" normalizeH="0" baseline="0" noProof="0" dirty="0">
                <a:ln>
                  <a:noFill/>
                </a:ln>
                <a:solidFill>
                  <a:srgbClr val="000000">
                    <a:tint val="75000"/>
                  </a:srgbClr>
                </a:solidFill>
                <a:effectLst/>
                <a:uLnTx/>
                <a:uFillTx/>
                <a:latin typeface="Arial"/>
                <a:ea typeface="+mn-ea"/>
                <a:cs typeface="+mn-cs"/>
              </a:rPr>
              <a:t> = mg/kg; p</a:t>
            </a:r>
            <a:r>
              <a:rPr kumimoji="0" lang="en-US" sz="1000" b="0" i="0" u="none" strike="noStrike" kern="1200" cap="none" spc="0" normalizeH="0" baseline="0" noProof="0" dirty="0">
                <a:ln>
                  <a:noFill/>
                </a:ln>
                <a:solidFill>
                  <a:srgbClr val="000000">
                    <a:tint val="75000"/>
                  </a:srgbClr>
                </a:solidFill>
                <a:effectLst/>
                <a:uLnTx/>
                <a:uFillTx/>
                <a:latin typeface="Arial"/>
                <a:ea typeface="+mn-ea"/>
                <a:cs typeface="+mn-cs"/>
              </a:rPr>
              <a:t>o = orally; QD = every day</a:t>
            </a:r>
            <a:br>
              <a:rPr kumimoji="0" lang="en-US" sz="900" b="0" i="0" u="none" strike="noStrike" kern="1200" cap="none" spc="0" normalizeH="0" baseline="0" noProof="0" dirty="0">
                <a:ln>
                  <a:noFill/>
                </a:ln>
                <a:solidFill>
                  <a:srgbClr val="000000">
                    <a:tint val="75000"/>
                  </a:srgbClr>
                </a:solidFill>
                <a:effectLst/>
                <a:uLnTx/>
                <a:uFillTx/>
                <a:latin typeface="Arial"/>
                <a:ea typeface="+mn-ea"/>
                <a:cs typeface="+mn-cs"/>
              </a:rPr>
            </a:br>
            <a:endParaRPr kumimoji="0" lang="en-US" sz="900" b="0" i="0" u="none" strike="noStrike" kern="1200" cap="none" spc="0" normalizeH="0" baseline="0" noProof="0" dirty="0">
              <a:ln>
                <a:noFill/>
              </a:ln>
              <a:solidFill>
                <a:srgbClr val="000000">
                  <a:tint val="75000"/>
                </a:srgbClr>
              </a:solidFill>
              <a:effectLst/>
              <a:highlight>
                <a:srgbClr val="FFFF00"/>
              </a:highlight>
              <a:uLnTx/>
              <a:uFillTx/>
              <a:latin typeface="Arial"/>
              <a:ea typeface="+mn-ea"/>
              <a:cs typeface="+mn-cs"/>
            </a:endParaRPr>
          </a:p>
        </p:txBody>
      </p:sp>
      <p:sp>
        <p:nvSpPr>
          <p:cNvPr id="900" name="Title 12">
            <a:extLst>
              <a:ext uri="{FF2B5EF4-FFF2-40B4-BE49-F238E27FC236}">
                <a16:creationId xmlns:a16="http://schemas.microsoft.com/office/drawing/2014/main" id="{F7BB10B2-93DF-A5E3-1C3E-66F0007AD7B9}"/>
              </a:ext>
            </a:extLst>
          </p:cNvPr>
          <p:cNvSpPr txBox="1">
            <a:spLocks/>
          </p:cNvSpPr>
          <p:nvPr/>
        </p:nvSpPr>
        <p:spPr>
          <a:xfrm>
            <a:off x="193380" y="37028"/>
            <a:ext cx="11521440" cy="680632"/>
          </a:xfrm>
          <a:prstGeom prst="rect">
            <a:avLst/>
          </a:prstGeom>
        </p:spPr>
        <p:txBody>
          <a:bodyPr lIns="91440" tIns="45720" rIns="91440" bIns="45720" anchor="t"/>
          <a:lstStyle>
            <a:lvl1pPr algn="l" defTabSz="914400" rtl="0" eaLnBrk="1" latinLnBrk="0" hangingPunct="1">
              <a:lnSpc>
                <a:spcPct val="100000"/>
              </a:lnSpc>
              <a:spcBef>
                <a:spcPct val="0"/>
              </a:spcBef>
              <a:buNone/>
              <a:defRPr sz="2800" b="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4974"/>
                </a:solidFill>
                <a:effectLst/>
                <a:uLnTx/>
                <a:uFillTx/>
                <a:latin typeface="Arial"/>
                <a:ea typeface="+mj-ea"/>
                <a:cs typeface="Arial"/>
              </a:rPr>
              <a:t>NDI-101150 Demonstrates Robust Efficacy in the EMT-6 Syngeneic Mouse Model, </a:t>
            </a:r>
            <a:r>
              <a:rPr kumimoji="0" lang="en-US" sz="2400" b="0" i="0" u="none" strike="noStrike" kern="1200" cap="none" spc="0" normalizeH="0" baseline="0" noProof="0" dirty="0" err="1">
                <a:ln>
                  <a:noFill/>
                </a:ln>
                <a:solidFill>
                  <a:srgbClr val="004974"/>
                </a:solidFill>
                <a:effectLst/>
                <a:uLnTx/>
                <a:uFillTx/>
                <a:latin typeface="Arial"/>
                <a:ea typeface="+mj-ea"/>
                <a:cs typeface="Arial"/>
              </a:rPr>
              <a:t>i</a:t>
            </a:r>
            <a:r>
              <a:rPr kumimoji="0" lang="en-US" sz="2400" b="0" i="0" u="none" strike="noStrike" kern="1200" cap="none" spc="0" normalizeH="0" baseline="0" noProof="0" dirty="0">
                <a:ln>
                  <a:noFill/>
                </a:ln>
                <a:solidFill>
                  <a:srgbClr val="004974"/>
                </a:solidFill>
                <a:effectLst/>
                <a:uLnTx/>
                <a:uFillTx/>
                <a:latin typeface="Arial"/>
                <a:ea typeface="+mj-ea"/>
                <a:cs typeface="Arial"/>
              </a:rPr>
              <a:t>n an Immune-dependent Manner</a:t>
            </a:r>
            <a:endParaRPr kumimoji="0" lang="en-US" sz="2400" b="0" i="1" u="none" strike="noStrike" kern="1200" cap="none" spc="0" normalizeH="0" baseline="0" noProof="0" dirty="0">
              <a:ln>
                <a:noFill/>
              </a:ln>
              <a:solidFill>
                <a:srgbClr val="004974"/>
              </a:solidFill>
              <a:effectLst/>
              <a:uLnTx/>
              <a:uFillTx/>
              <a:latin typeface="Arial"/>
              <a:ea typeface="+mj-ea"/>
              <a:cs typeface="Arial" panose="020B0604020202020204" pitchFamily="34" charset="0"/>
            </a:endParaRPr>
          </a:p>
        </p:txBody>
      </p:sp>
      <p:graphicFrame>
        <p:nvGraphicFramePr>
          <p:cNvPr id="13" name="Object 12">
            <a:extLst>
              <a:ext uri="{FF2B5EF4-FFF2-40B4-BE49-F238E27FC236}">
                <a16:creationId xmlns:a16="http://schemas.microsoft.com/office/drawing/2014/main" id="{417E801A-707D-955D-24E7-B1BF7124071A}"/>
              </a:ext>
            </a:extLst>
          </p:cNvPr>
          <p:cNvGraphicFramePr>
            <a:graphicFrameLocks noChangeAspect="1"/>
          </p:cNvGraphicFramePr>
          <p:nvPr>
            <p:extLst>
              <p:ext uri="{D42A27DB-BD31-4B8C-83A1-F6EECF244321}">
                <p14:modId xmlns:p14="http://schemas.microsoft.com/office/powerpoint/2010/main" val="1282678436"/>
              </p:ext>
            </p:extLst>
          </p:nvPr>
        </p:nvGraphicFramePr>
        <p:xfrm>
          <a:off x="236538" y="1371537"/>
          <a:ext cx="8488362" cy="2644775"/>
        </p:xfrm>
        <a:graphic>
          <a:graphicData uri="http://schemas.openxmlformats.org/presentationml/2006/ole">
            <mc:AlternateContent xmlns:mc="http://schemas.openxmlformats.org/markup-compatibility/2006">
              <mc:Choice xmlns:v="urn:schemas-microsoft-com:vml" Requires="v">
                <p:oleObj name="Prism 9" r:id="rId6" imgW="9604820" imgH="2993432" progId="Prism9.Document">
                  <p:embed/>
                </p:oleObj>
              </mc:Choice>
              <mc:Fallback>
                <p:oleObj name="Prism 9" r:id="rId6" imgW="9604820" imgH="2993432" progId="Prism9.Document">
                  <p:embed/>
                  <p:pic>
                    <p:nvPicPr>
                      <p:cNvPr id="13" name="Object 12">
                        <a:extLst>
                          <a:ext uri="{FF2B5EF4-FFF2-40B4-BE49-F238E27FC236}">
                            <a16:creationId xmlns:a16="http://schemas.microsoft.com/office/drawing/2014/main" id="{417E801A-707D-955D-24E7-B1BF7124071A}"/>
                          </a:ext>
                        </a:extLst>
                      </p:cNvPr>
                      <p:cNvPicPr/>
                      <p:nvPr/>
                    </p:nvPicPr>
                    <p:blipFill>
                      <a:blip r:embed="rId7"/>
                      <a:stretch>
                        <a:fillRect/>
                      </a:stretch>
                    </p:blipFill>
                    <p:spPr>
                      <a:xfrm>
                        <a:off x="236538" y="1371537"/>
                        <a:ext cx="8488362" cy="2644775"/>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1193A572-D1F0-F372-ECAA-E46BF32C4447}"/>
              </a:ext>
            </a:extLst>
          </p:cNvPr>
          <p:cNvSpPr txBox="1"/>
          <p:nvPr/>
        </p:nvSpPr>
        <p:spPr>
          <a:xfrm>
            <a:off x="193380" y="1017858"/>
            <a:ext cx="8747248"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Robust Efficacy &amp; Durable Immune Memory in the Murine EMT6 Syngeneic Tumor Model </a:t>
            </a:r>
          </a:p>
        </p:txBody>
      </p:sp>
      <p:sp>
        <p:nvSpPr>
          <p:cNvPr id="17" name="Rectangle 16">
            <a:extLst>
              <a:ext uri="{FF2B5EF4-FFF2-40B4-BE49-F238E27FC236}">
                <a16:creationId xmlns:a16="http://schemas.microsoft.com/office/drawing/2014/main" id="{7331ED96-D297-5D2B-5E80-47BD48093EC9}"/>
              </a:ext>
            </a:extLst>
          </p:cNvPr>
          <p:cNvSpPr/>
          <p:nvPr/>
        </p:nvSpPr>
        <p:spPr>
          <a:xfrm>
            <a:off x="4225832" y="1688329"/>
            <a:ext cx="839666" cy="1589273"/>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672DE818-0D3E-EE24-6611-D218601EBD8C}"/>
              </a:ext>
            </a:extLst>
          </p:cNvPr>
          <p:cNvSpPr txBox="1"/>
          <p:nvPr/>
        </p:nvSpPr>
        <p:spPr>
          <a:xfrm>
            <a:off x="4214296" y="1955215"/>
            <a:ext cx="862737"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Compound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Washout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Period</a:t>
            </a:r>
          </a:p>
        </p:txBody>
      </p:sp>
      <p:pic>
        <p:nvPicPr>
          <p:cNvPr id="19" name="Picture 18" descr="A graph of a number of vehicles&#10;&#10;Description automatically generated">
            <a:extLst>
              <a:ext uri="{FF2B5EF4-FFF2-40B4-BE49-F238E27FC236}">
                <a16:creationId xmlns:a16="http://schemas.microsoft.com/office/drawing/2014/main" id="{4B22AE42-B0E8-86FD-8DD7-B89E9F98E8DB}"/>
              </a:ext>
            </a:extLst>
          </p:cNvPr>
          <p:cNvPicPr>
            <a:picLocks noChangeAspect="1"/>
          </p:cNvPicPr>
          <p:nvPr/>
        </p:nvPicPr>
        <p:blipFill>
          <a:blip r:embed="rId8"/>
          <a:stretch>
            <a:fillRect/>
          </a:stretch>
        </p:blipFill>
        <p:spPr>
          <a:xfrm>
            <a:off x="1961472" y="4338934"/>
            <a:ext cx="3296328" cy="2525705"/>
          </a:xfrm>
          <a:prstGeom prst="rect">
            <a:avLst/>
          </a:prstGeom>
        </p:spPr>
      </p:pic>
      <p:sp>
        <p:nvSpPr>
          <p:cNvPr id="21" name="Rectangle 20">
            <a:extLst>
              <a:ext uri="{FF2B5EF4-FFF2-40B4-BE49-F238E27FC236}">
                <a16:creationId xmlns:a16="http://schemas.microsoft.com/office/drawing/2014/main" id="{1F558A5E-EAFA-1914-CB16-9FEBB6CB2ABC}"/>
              </a:ext>
            </a:extLst>
          </p:cNvPr>
          <p:cNvSpPr/>
          <p:nvPr/>
        </p:nvSpPr>
        <p:spPr>
          <a:xfrm>
            <a:off x="1498042" y="1573734"/>
            <a:ext cx="91440" cy="9144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F1C4AA04-AEAA-DF9E-4BFC-AF7C6B313D45}"/>
              </a:ext>
            </a:extLst>
          </p:cNvPr>
          <p:cNvCxnSpPr>
            <a:cxnSpLocks/>
          </p:cNvCxnSpPr>
          <p:nvPr/>
        </p:nvCxnSpPr>
        <p:spPr>
          <a:xfrm>
            <a:off x="1406602" y="1619454"/>
            <a:ext cx="274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6322A79-763D-9684-FB9A-5A94875BEB5C}"/>
              </a:ext>
            </a:extLst>
          </p:cNvPr>
          <p:cNvSpPr txBox="1"/>
          <p:nvPr/>
        </p:nvSpPr>
        <p:spPr>
          <a:xfrm>
            <a:off x="1701903" y="1486693"/>
            <a:ext cx="63030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Vehicle</a:t>
            </a:r>
          </a:p>
        </p:txBody>
      </p:sp>
      <p:sp>
        <p:nvSpPr>
          <p:cNvPr id="24" name="Rectangle 23">
            <a:extLst>
              <a:ext uri="{FF2B5EF4-FFF2-40B4-BE49-F238E27FC236}">
                <a16:creationId xmlns:a16="http://schemas.microsoft.com/office/drawing/2014/main" id="{29D4EBD1-F188-111E-09B3-D7F960FC0D7F}"/>
              </a:ext>
            </a:extLst>
          </p:cNvPr>
          <p:cNvSpPr/>
          <p:nvPr/>
        </p:nvSpPr>
        <p:spPr>
          <a:xfrm>
            <a:off x="1498042" y="1897393"/>
            <a:ext cx="91440" cy="9144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8593EBC5-273D-EDE1-63C1-EF45629C75FE}"/>
              </a:ext>
            </a:extLst>
          </p:cNvPr>
          <p:cNvCxnSpPr>
            <a:cxnSpLocks/>
          </p:cNvCxnSpPr>
          <p:nvPr/>
        </p:nvCxnSpPr>
        <p:spPr>
          <a:xfrm>
            <a:off x="1406602" y="1943113"/>
            <a:ext cx="2743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5E703E2-FE76-4CC4-838E-0680DF884AB9}"/>
              </a:ext>
            </a:extLst>
          </p:cNvPr>
          <p:cNvSpPr txBox="1"/>
          <p:nvPr/>
        </p:nvSpPr>
        <p:spPr>
          <a:xfrm>
            <a:off x="1701903" y="1810352"/>
            <a:ext cx="8723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NDI-101150</a:t>
            </a:r>
          </a:p>
        </p:txBody>
      </p:sp>
      <p:cxnSp>
        <p:nvCxnSpPr>
          <p:cNvPr id="32" name="Straight Connector 31">
            <a:extLst>
              <a:ext uri="{FF2B5EF4-FFF2-40B4-BE49-F238E27FC236}">
                <a16:creationId xmlns:a16="http://schemas.microsoft.com/office/drawing/2014/main" id="{17DF25FF-4390-05B1-3AD2-D73113BBDFC8}"/>
              </a:ext>
            </a:extLst>
          </p:cNvPr>
          <p:cNvCxnSpPr>
            <a:cxnSpLocks/>
          </p:cNvCxnSpPr>
          <p:nvPr/>
        </p:nvCxnSpPr>
        <p:spPr>
          <a:xfrm>
            <a:off x="6302853" y="1667349"/>
            <a:ext cx="2743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E6111B4-13C5-2E67-6105-83523A3D7BB2}"/>
              </a:ext>
            </a:extLst>
          </p:cNvPr>
          <p:cNvSpPr/>
          <p:nvPr/>
        </p:nvSpPr>
        <p:spPr>
          <a:xfrm>
            <a:off x="6394293" y="1621629"/>
            <a:ext cx="91440" cy="91440"/>
          </a:xfrm>
          <a:prstGeom prst="ellipse">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CF4174EA-9396-4F7A-3BB4-64B9B556F81F}"/>
              </a:ext>
            </a:extLst>
          </p:cNvPr>
          <p:cNvSpPr txBox="1"/>
          <p:nvPr/>
        </p:nvSpPr>
        <p:spPr>
          <a:xfrm>
            <a:off x="6598154" y="1526884"/>
            <a:ext cx="105670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Naïve Animals</a:t>
            </a:r>
          </a:p>
        </p:txBody>
      </p:sp>
      <p:cxnSp>
        <p:nvCxnSpPr>
          <p:cNvPr id="35" name="Straight Connector 34">
            <a:extLst>
              <a:ext uri="{FF2B5EF4-FFF2-40B4-BE49-F238E27FC236}">
                <a16:creationId xmlns:a16="http://schemas.microsoft.com/office/drawing/2014/main" id="{496BF750-1CA2-6FEE-3437-D3CC9041E876}"/>
              </a:ext>
            </a:extLst>
          </p:cNvPr>
          <p:cNvCxnSpPr>
            <a:cxnSpLocks/>
          </p:cNvCxnSpPr>
          <p:nvPr/>
        </p:nvCxnSpPr>
        <p:spPr>
          <a:xfrm>
            <a:off x="6310276" y="1960214"/>
            <a:ext cx="2743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E9225B7D-EAD7-6645-21E3-55FC3F6977FA}"/>
              </a:ext>
            </a:extLst>
          </p:cNvPr>
          <p:cNvSpPr/>
          <p:nvPr/>
        </p:nvSpPr>
        <p:spPr>
          <a:xfrm>
            <a:off x="6401716" y="1914494"/>
            <a:ext cx="91440" cy="91440"/>
          </a:xfrm>
          <a:prstGeom prst="ellipse">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TextBox 36">
            <a:extLst>
              <a:ext uri="{FF2B5EF4-FFF2-40B4-BE49-F238E27FC236}">
                <a16:creationId xmlns:a16="http://schemas.microsoft.com/office/drawing/2014/main" id="{285719B6-0E78-23C6-9D3D-B276C67F2D35}"/>
              </a:ext>
            </a:extLst>
          </p:cNvPr>
          <p:cNvSpPr txBox="1"/>
          <p:nvPr/>
        </p:nvSpPr>
        <p:spPr>
          <a:xfrm>
            <a:off x="6605577" y="1819749"/>
            <a:ext cx="19816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Tumor Rechallenged Animals</a:t>
            </a:r>
          </a:p>
        </p:txBody>
      </p:sp>
      <p:sp>
        <p:nvSpPr>
          <p:cNvPr id="901" name="TextBox 900">
            <a:extLst>
              <a:ext uri="{FF2B5EF4-FFF2-40B4-BE49-F238E27FC236}">
                <a16:creationId xmlns:a16="http://schemas.microsoft.com/office/drawing/2014/main" id="{97DD21A7-0DC4-0B57-1C41-C1A2C5FBDB63}"/>
              </a:ext>
            </a:extLst>
          </p:cNvPr>
          <p:cNvSpPr txBox="1"/>
          <p:nvPr/>
        </p:nvSpPr>
        <p:spPr>
          <a:xfrm>
            <a:off x="1961472" y="4125402"/>
            <a:ext cx="6157418"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No Efficacy Observed in EMT-6 Xenograft Model</a:t>
            </a:r>
          </a:p>
        </p:txBody>
      </p:sp>
      <p:sp>
        <p:nvSpPr>
          <p:cNvPr id="925" name="Rectangle 924">
            <a:extLst>
              <a:ext uri="{FF2B5EF4-FFF2-40B4-BE49-F238E27FC236}">
                <a16:creationId xmlns:a16="http://schemas.microsoft.com/office/drawing/2014/main" id="{5764AAE8-9246-83FF-BAAD-47A4B701AA54}"/>
              </a:ext>
            </a:extLst>
          </p:cNvPr>
          <p:cNvSpPr/>
          <p:nvPr/>
        </p:nvSpPr>
        <p:spPr>
          <a:xfrm>
            <a:off x="3096021" y="4814259"/>
            <a:ext cx="918672" cy="5568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922" name="Straight Connector 921">
            <a:extLst>
              <a:ext uri="{FF2B5EF4-FFF2-40B4-BE49-F238E27FC236}">
                <a16:creationId xmlns:a16="http://schemas.microsoft.com/office/drawing/2014/main" id="{17DF25FF-4390-05B1-3AD2-D73113BBDFC8}"/>
              </a:ext>
            </a:extLst>
          </p:cNvPr>
          <p:cNvCxnSpPr>
            <a:cxnSpLocks/>
          </p:cNvCxnSpPr>
          <p:nvPr/>
        </p:nvCxnSpPr>
        <p:spPr>
          <a:xfrm>
            <a:off x="3110072" y="4884825"/>
            <a:ext cx="2743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3" name="Oval 922">
            <a:extLst>
              <a:ext uri="{FF2B5EF4-FFF2-40B4-BE49-F238E27FC236}">
                <a16:creationId xmlns:a16="http://schemas.microsoft.com/office/drawing/2014/main" id="{7E6111B4-13C5-2E67-6105-83523A3D7BB2}"/>
              </a:ext>
            </a:extLst>
          </p:cNvPr>
          <p:cNvSpPr/>
          <p:nvPr/>
        </p:nvSpPr>
        <p:spPr>
          <a:xfrm>
            <a:off x="3201512" y="4839105"/>
            <a:ext cx="91440" cy="91440"/>
          </a:xfrm>
          <a:prstGeom prst="ellipse">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24" name="TextBox 923">
            <a:extLst>
              <a:ext uri="{FF2B5EF4-FFF2-40B4-BE49-F238E27FC236}">
                <a16:creationId xmlns:a16="http://schemas.microsoft.com/office/drawing/2014/main" id="{CF4174EA-9396-4F7A-3BB4-64B9B556F81F}"/>
              </a:ext>
            </a:extLst>
          </p:cNvPr>
          <p:cNvSpPr txBox="1"/>
          <p:nvPr/>
        </p:nvSpPr>
        <p:spPr>
          <a:xfrm>
            <a:off x="3405373" y="4744360"/>
            <a:ext cx="63030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Vehicle</a:t>
            </a:r>
          </a:p>
        </p:txBody>
      </p:sp>
      <p:sp>
        <p:nvSpPr>
          <p:cNvPr id="929" name="Rectangle 928">
            <a:extLst>
              <a:ext uri="{FF2B5EF4-FFF2-40B4-BE49-F238E27FC236}">
                <a16:creationId xmlns:a16="http://schemas.microsoft.com/office/drawing/2014/main" id="{C1FDF863-A9D1-E628-8620-1B9129CAA3DC}"/>
              </a:ext>
            </a:extLst>
          </p:cNvPr>
          <p:cNvSpPr/>
          <p:nvPr/>
        </p:nvSpPr>
        <p:spPr>
          <a:xfrm>
            <a:off x="3204031" y="5107080"/>
            <a:ext cx="91440" cy="9144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cxnSp>
        <p:nvCxnSpPr>
          <p:cNvPr id="930" name="Straight Connector 929">
            <a:extLst>
              <a:ext uri="{FF2B5EF4-FFF2-40B4-BE49-F238E27FC236}">
                <a16:creationId xmlns:a16="http://schemas.microsoft.com/office/drawing/2014/main" id="{AF671236-8B9C-6A10-325A-7AF137C14CA2}"/>
              </a:ext>
            </a:extLst>
          </p:cNvPr>
          <p:cNvCxnSpPr>
            <a:cxnSpLocks/>
          </p:cNvCxnSpPr>
          <p:nvPr/>
        </p:nvCxnSpPr>
        <p:spPr>
          <a:xfrm>
            <a:off x="3112591" y="5152800"/>
            <a:ext cx="2743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1" name="TextBox 930">
            <a:extLst>
              <a:ext uri="{FF2B5EF4-FFF2-40B4-BE49-F238E27FC236}">
                <a16:creationId xmlns:a16="http://schemas.microsoft.com/office/drawing/2014/main" id="{01DB811C-F612-FDFE-B5A4-371374E4FDC6}"/>
              </a:ext>
            </a:extLst>
          </p:cNvPr>
          <p:cNvSpPr txBox="1"/>
          <p:nvPr/>
        </p:nvSpPr>
        <p:spPr>
          <a:xfrm>
            <a:off x="3407892" y="5020039"/>
            <a:ext cx="8723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NDI-101150</a:t>
            </a:r>
          </a:p>
        </p:txBody>
      </p:sp>
      <p:sp>
        <p:nvSpPr>
          <p:cNvPr id="932" name="TextBox 931">
            <a:extLst>
              <a:ext uri="{FF2B5EF4-FFF2-40B4-BE49-F238E27FC236}">
                <a16:creationId xmlns:a16="http://schemas.microsoft.com/office/drawing/2014/main" id="{5222C29A-2071-F0F0-7A2E-D1B2A0EEB5EA}"/>
              </a:ext>
            </a:extLst>
          </p:cNvPr>
          <p:cNvSpPr txBox="1"/>
          <p:nvPr/>
        </p:nvSpPr>
        <p:spPr>
          <a:xfrm>
            <a:off x="8748638" y="1465213"/>
            <a:ext cx="3345974" cy="1931298"/>
          </a:xfrm>
          <a:prstGeom prst="rect">
            <a:avLst/>
          </a:prstGeom>
          <a:noFill/>
        </p:spPr>
        <p:txBody>
          <a:bodyPr wrap="square" rtlCol="0">
            <a:spAutoFit/>
          </a:bodyPr>
          <a:lstStyle/>
          <a:p>
            <a:pPr marL="173038" marR="0" lvl="0" indent="-173038" algn="l" defTabSz="914400" rtl="0" eaLnBrk="1" fontAlgn="auto" latinLnBrk="0" hangingPunct="1">
              <a:lnSpc>
                <a:spcPct val="100000"/>
              </a:lnSpc>
              <a:spcBef>
                <a:spcPts val="0"/>
              </a:spcBef>
              <a:spcAft>
                <a:spcPts val="300"/>
              </a:spcAft>
              <a:buClr>
                <a:srgbClr val="E2803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NDI-101150 75mpk/day, po showed 7 complete responses (CRs) of 10 mice</a:t>
            </a:r>
          </a:p>
          <a:p>
            <a:pPr marL="173038" marR="0" lvl="0" indent="-173038" algn="l" defTabSz="914400" rtl="0" eaLnBrk="1" fontAlgn="auto" latinLnBrk="0" hangingPunct="1">
              <a:lnSpc>
                <a:spcPct val="100000"/>
              </a:lnSpc>
              <a:spcBef>
                <a:spcPts val="0"/>
              </a:spcBef>
              <a:spcAft>
                <a:spcPts val="300"/>
              </a:spcAft>
              <a:buClr>
                <a:srgbClr val="E2803B"/>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173038" marR="0" lvl="0" indent="-173038" algn="l" defTabSz="914400" rtl="0" eaLnBrk="1" fontAlgn="auto" latinLnBrk="0" hangingPunct="1">
              <a:lnSpc>
                <a:spcPct val="100000"/>
              </a:lnSpc>
              <a:spcBef>
                <a:spcPts val="0"/>
              </a:spcBef>
              <a:spcAft>
                <a:spcPts val="300"/>
              </a:spcAft>
              <a:buClr>
                <a:srgbClr val="E2803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After rechallenge with tumor, NDI-101150 cured mice show complete tumor regression </a:t>
            </a:r>
            <a:r>
              <a:rPr kumimoji="0" lang="en-US" sz="1400" b="1" i="1" u="none" strike="noStrike" kern="1200" cap="none" spc="0" normalizeH="0" baseline="0" noProof="0" dirty="0">
                <a:ln>
                  <a:noFill/>
                </a:ln>
                <a:solidFill>
                  <a:srgbClr val="000000"/>
                </a:solidFill>
                <a:effectLst/>
                <a:uLnTx/>
                <a:uFillTx/>
                <a:latin typeface="Arial"/>
                <a:ea typeface="+mn-ea"/>
                <a:cs typeface="+mn-cs"/>
              </a:rPr>
              <a:t>without any further dosing</a:t>
            </a:r>
          </a:p>
          <a:p>
            <a:pPr marL="173038" marR="0" lvl="0" indent="-173038" algn="l" defTabSz="914400" rtl="0" eaLnBrk="1" fontAlgn="auto" latinLnBrk="0" hangingPunct="1">
              <a:lnSpc>
                <a:spcPct val="100000"/>
              </a:lnSpc>
              <a:spcBef>
                <a:spcPts val="0"/>
              </a:spcBef>
              <a:spcAft>
                <a:spcPts val="300"/>
              </a:spcAft>
              <a:buClr>
                <a:srgbClr val="E2803B"/>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3F80AE70-A7B0-37F9-0D70-16F5FB623258}"/>
              </a:ext>
            </a:extLst>
          </p:cNvPr>
          <p:cNvSpPr txBox="1"/>
          <p:nvPr/>
        </p:nvSpPr>
        <p:spPr>
          <a:xfrm>
            <a:off x="6256232" y="4990581"/>
            <a:ext cx="5935768" cy="738664"/>
          </a:xfrm>
          <a:prstGeom prst="rect">
            <a:avLst/>
          </a:prstGeom>
          <a:noFill/>
        </p:spPr>
        <p:txBody>
          <a:bodyPr wrap="square" lIns="91440" tIns="45720" rIns="91440" bIns="45720" rtlCol="0" anchor="t">
            <a:spAutoFit/>
          </a:bodyPr>
          <a:lstStyle/>
          <a:p>
            <a:pPr marL="172720" marR="0" lvl="0" indent="-172720" algn="l" defTabSz="914400" rtl="0" eaLnBrk="1" fontAlgn="auto" latinLnBrk="0" hangingPunct="1">
              <a:lnSpc>
                <a:spcPct val="100000"/>
              </a:lnSpc>
              <a:spcBef>
                <a:spcPts val="0"/>
              </a:spcBef>
              <a:spcAft>
                <a:spcPts val="300"/>
              </a:spcAft>
              <a:buClr>
                <a:srgbClr val="E2803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NDI-101150 75mpk/day, po did </a:t>
            </a:r>
            <a:r>
              <a:rPr kumimoji="0" lang="en-US" sz="1400" b="0" i="0" u="sng" strike="noStrike" kern="1200" cap="none" spc="0" normalizeH="0" baseline="0" noProof="0" dirty="0">
                <a:ln>
                  <a:noFill/>
                </a:ln>
                <a:solidFill>
                  <a:srgbClr val="000000"/>
                </a:solidFill>
                <a:effectLst/>
                <a:uLnTx/>
                <a:uFillTx/>
                <a:latin typeface="Arial"/>
                <a:ea typeface="+mn-ea"/>
                <a:cs typeface="Arial"/>
              </a:rPr>
              <a:t>NOT</a:t>
            </a:r>
            <a:r>
              <a:rPr kumimoji="0" lang="en-US" sz="1400" b="0" i="0" u="none" strike="noStrike" kern="1200" cap="none" spc="0" normalizeH="0" baseline="0" noProof="0" dirty="0">
                <a:ln>
                  <a:noFill/>
                </a:ln>
                <a:solidFill>
                  <a:srgbClr val="000000"/>
                </a:solidFill>
                <a:effectLst/>
                <a:uLnTx/>
                <a:uFillTx/>
                <a:latin typeface="Arial"/>
                <a:ea typeface="+mn-ea"/>
                <a:cs typeface="Arial"/>
              </a:rPr>
              <a:t> induce tumor growth inhibition in a xenograft version of EMT6 showing that HPK1 inhibition is mediated through the animals immune system</a:t>
            </a:r>
          </a:p>
        </p:txBody>
      </p:sp>
    </p:spTree>
    <p:extLst>
      <p:ext uri="{BB962C8B-B14F-4D97-AF65-F5344CB8AC3E}">
        <p14:creationId xmlns:p14="http://schemas.microsoft.com/office/powerpoint/2010/main" val="2974264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8F1374-62F6-0DAA-E3CD-21CAAE8271FC}"/>
              </a:ext>
            </a:extLst>
          </p:cNvPr>
          <p:cNvSpPr txBox="1"/>
          <p:nvPr/>
        </p:nvSpPr>
        <p:spPr>
          <a:xfrm>
            <a:off x="6159383" y="1020505"/>
            <a:ext cx="6025103" cy="5837495"/>
          </a:xfrm>
          <a:prstGeom prst="rect">
            <a:avLst/>
          </a:prstGeom>
          <a:solidFill>
            <a:schemeClr val="bg1"/>
          </a:solidFill>
          <a:ln>
            <a:noFill/>
          </a:ln>
        </p:spPr>
        <p:txBody>
          <a:bodyPr wrap="square" lIns="91440" tIns="45720" rIns="91440" bIns="45720" rtlCol="0" anchor="t">
            <a:spAutoFit/>
          </a:bodyPr>
          <a:lstStyle/>
          <a:p>
            <a:pPr marL="285750" marR="0" lvl="0" indent="-285750" algn="l" defTabSz="3429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C3C3C"/>
                </a:solidFill>
                <a:effectLst/>
                <a:uLnTx/>
                <a:uFillTx/>
                <a:latin typeface="Arial"/>
                <a:ea typeface="+mn-ea"/>
                <a:cs typeface="+mn-cs"/>
              </a:rPr>
              <a:t>Negative regulator of T cell, B cell, and dendritic cell-mediated immune response</a:t>
            </a:r>
            <a:r>
              <a:rPr kumimoji="0" lang="en-US" sz="1600" b="0" i="0" u="none" strike="noStrike" kern="1200" cap="none" spc="0" normalizeH="0" baseline="30000" noProof="0" dirty="0">
                <a:ln>
                  <a:noFill/>
                </a:ln>
                <a:solidFill>
                  <a:srgbClr val="3C3C3C"/>
                </a:solidFill>
                <a:effectLst/>
                <a:uLnTx/>
                <a:uFillTx/>
                <a:latin typeface="Arial"/>
                <a:ea typeface="+mn-ea"/>
                <a:cs typeface="+mn-cs"/>
              </a:rPr>
              <a:t>1,2</a:t>
            </a:r>
          </a:p>
          <a:p>
            <a:pPr marL="285750" marR="0" lvl="0" indent="-285750" algn="l" defTabSz="3429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endParaRPr kumimoji="0" lang="en-US" sz="1600" b="0" i="0" u="none" strike="noStrike" kern="1200" cap="none" spc="0" normalizeH="0" baseline="30000" noProof="0" dirty="0">
              <a:ln>
                <a:noFill/>
              </a:ln>
              <a:solidFill>
                <a:srgbClr val="3C3C3C"/>
              </a:solidFill>
              <a:effectLst/>
              <a:uLnTx/>
              <a:uFillTx/>
              <a:latin typeface="Arial"/>
              <a:ea typeface="+mn-ea"/>
              <a:cs typeface="+mn-cs"/>
            </a:endParaRPr>
          </a:p>
          <a:p>
            <a:pPr marL="285750" marR="0" lvl="0" indent="-285750" algn="l" defTabSz="3429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C3C3C"/>
                </a:solidFill>
                <a:effectLst/>
                <a:uLnTx/>
                <a:uFillTx/>
                <a:latin typeface="Arial"/>
                <a:ea typeface="+mn-ea"/>
                <a:cs typeface="+mn-cs"/>
              </a:rPr>
              <a:t>Expression is restricted to hematopoietic cells</a:t>
            </a:r>
          </a:p>
          <a:p>
            <a:pPr marL="285750" marR="0" lvl="0" indent="-285750" algn="l" defTabSz="3429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C3C3C"/>
              </a:solidFill>
              <a:effectLst/>
              <a:uLnTx/>
              <a:uFillTx/>
              <a:latin typeface="Arial"/>
              <a:ea typeface="+mn-ea"/>
              <a:cs typeface="+mn-cs"/>
            </a:endParaRPr>
          </a:p>
          <a:p>
            <a:pPr marL="285750" marR="0" lvl="0" indent="-285750" algn="l" defTabSz="3429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C3C3C"/>
                </a:solidFill>
                <a:effectLst/>
                <a:uLnTx/>
                <a:uFillTx/>
                <a:latin typeface="Arial"/>
                <a:ea typeface="+mn-ea"/>
                <a:cs typeface="+mn-cs"/>
              </a:rPr>
              <a:t>Genetically validated target</a:t>
            </a:r>
            <a:endParaRPr kumimoji="0" lang="en-US" sz="1600" b="0" i="0" u="none" strike="noStrike" kern="1200" cap="none" spc="0" normalizeH="0" baseline="30000" noProof="0" dirty="0">
              <a:ln>
                <a:noFill/>
              </a:ln>
              <a:solidFill>
                <a:srgbClr val="3C3C3C"/>
              </a:solidFill>
              <a:effectLst/>
              <a:uLnTx/>
              <a:uFillTx/>
              <a:latin typeface="Arial"/>
              <a:ea typeface="+mn-ea"/>
              <a:cs typeface="+mn-cs"/>
            </a:endParaRPr>
          </a:p>
          <a:p>
            <a:pPr marL="628650" marR="0" lvl="1" indent="-285750" algn="l" defTabSz="3429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C3C3C"/>
                </a:solidFill>
                <a:effectLst/>
                <a:uLnTx/>
                <a:uFillTx/>
                <a:latin typeface="Arial"/>
                <a:ea typeface="+mn-ea"/>
                <a:cs typeface="+mn-cs"/>
              </a:rPr>
              <a:t>HPK1</a:t>
            </a:r>
            <a:r>
              <a:rPr kumimoji="0" lang="en-US" sz="1600" b="0" i="0" u="none" strike="noStrike" kern="1200" cap="none" spc="0" normalizeH="0" baseline="30000" noProof="0" dirty="0">
                <a:ln>
                  <a:noFill/>
                </a:ln>
                <a:solidFill>
                  <a:srgbClr val="3C3C3C"/>
                </a:solidFill>
                <a:effectLst/>
                <a:uLnTx/>
                <a:uFillTx/>
                <a:latin typeface="Arial"/>
                <a:ea typeface="+mn-ea"/>
                <a:cs typeface="+mn-cs"/>
              </a:rPr>
              <a:t>-/-</a:t>
            </a:r>
            <a:r>
              <a:rPr kumimoji="0" lang="en-US" sz="1600" b="0" i="0" u="none" strike="noStrike" kern="1200" cap="none" spc="0" normalizeH="0" baseline="0" noProof="0" dirty="0">
                <a:ln>
                  <a:noFill/>
                </a:ln>
                <a:solidFill>
                  <a:srgbClr val="3C3C3C"/>
                </a:solidFill>
                <a:effectLst/>
                <a:uLnTx/>
                <a:uFillTx/>
                <a:latin typeface="Arial"/>
                <a:ea typeface="+mn-ea"/>
                <a:cs typeface="+mn-cs"/>
              </a:rPr>
              <a:t> mice have enhanced anti-tumor T-cell response and are resistant to growth of Lewis lung carcinoma</a:t>
            </a:r>
            <a:r>
              <a:rPr kumimoji="0" lang="en-US" sz="1600" b="0" i="0" u="none" strike="noStrike" kern="1200" cap="none" spc="0" normalizeH="0" baseline="30000" noProof="0" dirty="0">
                <a:ln>
                  <a:noFill/>
                </a:ln>
                <a:solidFill>
                  <a:srgbClr val="3C3C3C"/>
                </a:solidFill>
                <a:effectLst/>
                <a:uLnTx/>
                <a:uFillTx/>
                <a:latin typeface="Arial"/>
                <a:ea typeface="+mn-ea"/>
                <a:cs typeface="+mn-cs"/>
              </a:rPr>
              <a:t>1,2</a:t>
            </a:r>
            <a:endParaRPr kumimoji="0" lang="en-US" sz="1600" b="0" i="0" u="none" strike="noStrike" kern="1200" cap="none" spc="0" normalizeH="0" baseline="30000" noProof="0" dirty="0">
              <a:ln>
                <a:noFill/>
              </a:ln>
              <a:solidFill>
                <a:srgbClr val="3C3C3C"/>
              </a:solidFill>
              <a:effectLst/>
              <a:uLnTx/>
              <a:uFillTx/>
              <a:latin typeface="Arial"/>
              <a:ea typeface="+mn-ea"/>
              <a:cs typeface="Arial"/>
            </a:endParaRPr>
          </a:p>
          <a:p>
            <a:pPr marL="628650" marR="0" lvl="1" indent="-285750" algn="l" defTabSz="342900" rtl="0" eaLnBrk="1" fontAlgn="auto" latinLnBrk="0" hangingPunct="1">
              <a:lnSpc>
                <a:spcPct val="100000"/>
              </a:lnSpc>
              <a:spcBef>
                <a:spcPts val="0"/>
              </a:spcBef>
              <a:spcAft>
                <a:spcPts val="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C3C3C"/>
                </a:solidFill>
                <a:effectLst/>
                <a:uLnTx/>
                <a:uFillTx/>
                <a:latin typeface="Arial"/>
                <a:ea typeface="+mn-ea"/>
                <a:cs typeface="+mn-cs"/>
              </a:rPr>
              <a:t>HPK1 kinase-inactive-knock-in mice show impaired GL261 tumor growth, associated with increased T-cell infiltration</a:t>
            </a:r>
            <a:r>
              <a:rPr kumimoji="0" lang="en-US" sz="1600" b="0" i="0" u="none" strike="noStrike" kern="1200" cap="none" spc="0" normalizeH="0" baseline="30000" noProof="0" dirty="0">
                <a:ln>
                  <a:noFill/>
                </a:ln>
                <a:solidFill>
                  <a:srgbClr val="3C3C3C"/>
                </a:solidFill>
                <a:effectLst/>
                <a:uLnTx/>
                <a:uFillTx/>
                <a:latin typeface="Arial"/>
                <a:ea typeface="+mn-ea"/>
                <a:cs typeface="+mn-cs"/>
              </a:rPr>
              <a:t>1,2</a:t>
            </a:r>
          </a:p>
          <a:p>
            <a:pPr marL="342900" marR="0" lvl="1" algn="l" defTabSz="342900" rtl="0" eaLnBrk="1" fontAlgn="auto" latinLnBrk="0" hangingPunct="1">
              <a:lnSpc>
                <a:spcPct val="100000"/>
              </a:lnSpc>
              <a:spcBef>
                <a:spcPts val="0"/>
              </a:spcBef>
              <a:spcAft>
                <a:spcPts val="0"/>
              </a:spcAft>
              <a:buClr>
                <a:srgbClr val="F07B22"/>
              </a:buClr>
              <a:buSzTx/>
              <a:tabLst/>
              <a:defRPr/>
            </a:pPr>
            <a:endParaRPr lang="en-US" sz="1600" baseline="30000" noProof="0" dirty="0">
              <a:solidFill>
                <a:srgbClr val="3C3C3C"/>
              </a:solidFill>
              <a:latin typeface="Arial"/>
            </a:endParaRPr>
          </a:p>
          <a:p>
            <a:pPr marL="285750" indent="-285750">
              <a:buClr>
                <a:schemeClr val="accent2"/>
              </a:buClr>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Times New Roman" panose="02020603050405020304" pitchFamily="18" charset="0"/>
              </a:rPr>
              <a:t>The MAP4K family consists of 6 members with varied and compensatory roles in immune cell signalling and inflammation</a:t>
            </a:r>
          </a:p>
          <a:p>
            <a:pPr marL="285750" indent="-285750">
              <a:buClr>
                <a:schemeClr val="accent2"/>
              </a:buClr>
              <a:buFont typeface="Arial" panose="020B0604020202020204" pitchFamily="34" charset="0"/>
              <a:buChar char="•"/>
            </a:pPr>
            <a:endParaRPr lang="en-GB" sz="1600" dirty="0">
              <a:latin typeface="Arial" panose="020B0604020202020204" pitchFamily="34" charset="0"/>
              <a:ea typeface="Calibri" panose="020F0502020204030204" pitchFamily="34" charset="0"/>
              <a:cs typeface="Times New Roman" panose="02020603050405020304" pitchFamily="18" charset="0"/>
            </a:endParaRPr>
          </a:p>
          <a:p>
            <a:pPr marL="285750" indent="-285750">
              <a:buClr>
                <a:schemeClr val="accent2"/>
              </a:buClr>
              <a:buFont typeface="Arial" panose="020B0604020202020204" pitchFamily="34" charset="0"/>
              <a:buChar char="•"/>
            </a:pPr>
            <a:r>
              <a:rPr lang="en-GB" sz="1600" dirty="0">
                <a:latin typeface="Arial" panose="020B0604020202020204" pitchFamily="34" charset="0"/>
                <a:ea typeface="Calibri" panose="020F0502020204030204" pitchFamily="34" charset="0"/>
                <a:cs typeface="Times New Roman" panose="02020603050405020304" pitchFamily="18" charset="0"/>
              </a:rPr>
              <a:t>MAP4K1 and MAP4K4 are negative regulators and </a:t>
            </a:r>
            <a:r>
              <a:rPr lang="en-GB" sz="1600" dirty="0">
                <a:effectLst/>
                <a:latin typeface="Arial" panose="020B0604020202020204" pitchFamily="34" charset="0"/>
                <a:ea typeface="Calibri" panose="020F0502020204030204" pitchFamily="34" charset="0"/>
                <a:cs typeface="Times New Roman" panose="02020603050405020304" pitchFamily="18" charset="0"/>
              </a:rPr>
              <a:t>MAP4K3 (GLK) is a positive regulator of the T-cell activation</a:t>
            </a:r>
          </a:p>
          <a:p>
            <a:pPr marL="285750" indent="-285750">
              <a:buClr>
                <a:schemeClr val="accent2"/>
              </a:buClr>
              <a:buFont typeface="Arial" panose="020B0604020202020204" pitchFamily="34" charset="0"/>
              <a:buChar char="•"/>
            </a:pPr>
            <a:endParaRPr lang="en-GB" sz="1600" dirty="0">
              <a:latin typeface="Arial" panose="020B0604020202020204" pitchFamily="34" charset="0"/>
              <a:ea typeface="Calibri" panose="020F0502020204030204" pitchFamily="34" charset="0"/>
              <a:cs typeface="Times New Roman" panose="02020603050405020304" pitchFamily="18" charset="0"/>
            </a:endParaRPr>
          </a:p>
          <a:p>
            <a:pPr marL="285750" indent="-285750">
              <a:buClr>
                <a:schemeClr val="accent2"/>
              </a:buClr>
              <a:buFont typeface="Arial" panose="020B0604020202020204" pitchFamily="34" charset="0"/>
              <a:buChar char="•"/>
            </a:pPr>
            <a:r>
              <a:rPr lang="en-GB" sz="1600" b="1" dirty="0">
                <a:latin typeface="Arial" panose="020B0604020202020204" pitchFamily="34" charset="0"/>
                <a:ea typeface="Calibri" panose="020F0502020204030204" pitchFamily="34" charset="0"/>
                <a:cs typeface="Times New Roman" panose="02020603050405020304" pitchFamily="18" charset="0"/>
              </a:rPr>
              <a:t>Key requirements for HPK1 inhibitor design is to get selectivity against</a:t>
            </a:r>
          </a:p>
          <a:p>
            <a:pPr marL="742950" lvl="1" indent="-285750">
              <a:buClr>
                <a:schemeClr val="accent2"/>
              </a:buClr>
              <a:buFont typeface="Arial" panose="020B0604020202020204" pitchFamily="34" charset="0"/>
              <a:buChar char="–"/>
            </a:pPr>
            <a:r>
              <a:rPr lang="en-GB" sz="1600" b="1" dirty="0">
                <a:effectLst/>
                <a:latin typeface="Arial" panose="020B0604020202020204" pitchFamily="34" charset="0"/>
                <a:ea typeface="Calibri" panose="020F0502020204030204" pitchFamily="34" charset="0"/>
                <a:cs typeface="Times New Roman" panose="02020603050405020304" pitchFamily="18" charset="0"/>
              </a:rPr>
              <a:t>GLK and kinases involved in the propagation of TCR signalling, such as </a:t>
            </a:r>
            <a:r>
              <a:rPr lang="en-GB" sz="1600" b="1" dirty="0" err="1">
                <a:effectLst/>
                <a:latin typeface="Arial" panose="020B0604020202020204" pitchFamily="34" charset="0"/>
                <a:ea typeface="Calibri" panose="020F0502020204030204" pitchFamily="34" charset="0"/>
                <a:cs typeface="Times New Roman" panose="02020603050405020304" pitchFamily="18" charset="0"/>
              </a:rPr>
              <a:t>Src</a:t>
            </a:r>
            <a:r>
              <a:rPr lang="en-GB" sz="1600" b="1" dirty="0">
                <a:effectLst/>
                <a:latin typeface="Arial" panose="020B0604020202020204" pitchFamily="34" charset="0"/>
                <a:ea typeface="Calibri" panose="020F0502020204030204" pitchFamily="34" charset="0"/>
                <a:cs typeface="Times New Roman" panose="02020603050405020304" pitchFamily="18" charset="0"/>
              </a:rPr>
              <a:t> and other STE20-like family of kinases</a:t>
            </a:r>
            <a:endParaRPr lang="en-US" sz="1600" b="1" dirty="0"/>
          </a:p>
        </p:txBody>
      </p:sp>
      <p:pic>
        <p:nvPicPr>
          <p:cNvPr id="4" name="Picture 3">
            <a:extLst>
              <a:ext uri="{FF2B5EF4-FFF2-40B4-BE49-F238E27FC236}">
                <a16:creationId xmlns:a16="http://schemas.microsoft.com/office/drawing/2014/main" id="{843E2990-E9FA-7723-25C4-CC797E1970E6}"/>
              </a:ext>
            </a:extLst>
          </p:cNvPr>
          <p:cNvPicPr>
            <a:picLocks noChangeAspect="1"/>
          </p:cNvPicPr>
          <p:nvPr/>
        </p:nvPicPr>
        <p:blipFill>
          <a:blip r:embed="rId3"/>
          <a:stretch>
            <a:fillRect/>
          </a:stretch>
        </p:blipFill>
        <p:spPr>
          <a:xfrm>
            <a:off x="-4782" y="1711168"/>
            <a:ext cx="6100781" cy="3297719"/>
          </a:xfrm>
          <a:prstGeom prst="rect">
            <a:avLst/>
          </a:prstGeom>
        </p:spPr>
      </p:pic>
      <p:sp>
        <p:nvSpPr>
          <p:cNvPr id="3" name="Title 1">
            <a:extLst>
              <a:ext uri="{FF2B5EF4-FFF2-40B4-BE49-F238E27FC236}">
                <a16:creationId xmlns:a16="http://schemas.microsoft.com/office/drawing/2014/main" id="{6E26B74A-E42C-1854-EF77-7AA3DD71D3AD}"/>
              </a:ext>
            </a:extLst>
          </p:cNvPr>
          <p:cNvSpPr txBox="1">
            <a:spLocks/>
          </p:cNvSpPr>
          <p:nvPr/>
        </p:nvSpPr>
        <p:spPr>
          <a:xfrm>
            <a:off x="152656" y="42532"/>
            <a:ext cx="11413169" cy="83119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2800" b="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4974"/>
                </a:solidFill>
                <a:effectLst/>
                <a:uLnTx/>
                <a:uFillTx/>
                <a:latin typeface="Arial"/>
                <a:ea typeface="+mj-ea"/>
                <a:cs typeface="Arial"/>
              </a:rPr>
              <a:t>Hematopoietic Progenitor Kinase 1 (HPK1, MAP4K1)</a:t>
            </a:r>
            <a:br>
              <a:rPr kumimoji="0" lang="en-US" sz="2800" b="0" i="0" u="none" strike="noStrike" kern="1200" cap="none" spc="0" normalizeH="0" baseline="0" noProof="0" dirty="0">
                <a:ln>
                  <a:noFill/>
                </a:ln>
                <a:solidFill>
                  <a:srgbClr val="004974"/>
                </a:solidFill>
                <a:effectLst/>
                <a:uLnTx/>
                <a:uFillTx/>
                <a:latin typeface="Arial"/>
                <a:ea typeface="+mj-ea"/>
                <a:cs typeface="Arial" panose="020B0604020202020204" pitchFamily="34" charset="0"/>
              </a:rPr>
            </a:br>
            <a:r>
              <a:rPr kumimoji="0" lang="en-US" sz="2000" b="0" i="0" u="none" strike="noStrike" kern="1200" cap="none" spc="0" normalizeH="0" baseline="0" noProof="0" dirty="0">
                <a:ln>
                  <a:noFill/>
                </a:ln>
                <a:solidFill>
                  <a:srgbClr val="004974"/>
                </a:solidFill>
                <a:effectLst/>
                <a:uLnTx/>
                <a:uFillTx/>
                <a:latin typeface="Arial"/>
                <a:ea typeface="+mj-lt"/>
                <a:cs typeface="Arial"/>
              </a:rPr>
              <a:t>A Compelling Immuno-Oncology Therapeutic Target Due to Role in Broad Multi-Immune Activation</a:t>
            </a:r>
          </a:p>
        </p:txBody>
      </p:sp>
      <p:sp>
        <p:nvSpPr>
          <p:cNvPr id="2" name="TextBox 1">
            <a:extLst>
              <a:ext uri="{FF2B5EF4-FFF2-40B4-BE49-F238E27FC236}">
                <a16:creationId xmlns:a16="http://schemas.microsoft.com/office/drawing/2014/main" id="{92DAF5C1-B7FB-10F4-3D3B-4928B55A158C}"/>
              </a:ext>
            </a:extLst>
          </p:cNvPr>
          <p:cNvSpPr txBox="1"/>
          <p:nvPr/>
        </p:nvSpPr>
        <p:spPr>
          <a:xfrm>
            <a:off x="1720216" y="6468642"/>
            <a:ext cx="394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B3B3B">
                    <a:tint val="75000"/>
                  </a:srgbClr>
                </a:solidFill>
                <a:effectLst/>
                <a:uLnTx/>
                <a:uFillTx/>
                <a:latin typeface="Arial"/>
                <a:ea typeface="+mn-ea"/>
                <a:cs typeface="+mn-cs"/>
              </a:rPr>
              <a:t>1. </a:t>
            </a:r>
            <a:r>
              <a:rPr kumimoji="0" lang="en-US" sz="800" b="0" i="0" u="none" strike="noStrike" kern="1200" cap="none" spc="0" normalizeH="0" baseline="0" noProof="0" err="1">
                <a:ln>
                  <a:noFill/>
                </a:ln>
                <a:solidFill>
                  <a:srgbClr val="3B3B3B">
                    <a:tint val="75000"/>
                  </a:srgbClr>
                </a:solidFill>
                <a:effectLst/>
                <a:uLnTx/>
                <a:uFillTx/>
                <a:latin typeface="Arial"/>
                <a:ea typeface="+mn-ea"/>
                <a:cs typeface="+mn-cs"/>
              </a:rPr>
              <a:t>Alzabin</a:t>
            </a:r>
            <a:r>
              <a:rPr kumimoji="0" lang="en-US" sz="800" b="0" i="0" u="none" strike="noStrike" kern="1200" cap="none" spc="0" normalizeH="0" baseline="0" noProof="0">
                <a:ln>
                  <a:noFill/>
                </a:ln>
                <a:solidFill>
                  <a:srgbClr val="3B3B3B">
                    <a:tint val="75000"/>
                  </a:srgbClr>
                </a:solidFill>
                <a:effectLst/>
                <a:uLnTx/>
                <a:uFillTx/>
                <a:latin typeface="Arial"/>
                <a:ea typeface="+mn-ea"/>
                <a:cs typeface="+mn-cs"/>
              </a:rPr>
              <a:t> S., et al. Cancer Immunology and Immunotherapy 2010, v59: 419-429.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B3B3B">
                    <a:tint val="75000"/>
                  </a:srgbClr>
                </a:solidFill>
                <a:effectLst/>
                <a:uLnTx/>
                <a:uFillTx/>
                <a:latin typeface="Arial"/>
                <a:ea typeface="+mn-ea"/>
                <a:cs typeface="+mn-cs"/>
              </a:rPr>
              <a:t>2. Hernandez S., et al. Cell Reports 2018. v25: 80-94.</a:t>
            </a:r>
          </a:p>
        </p:txBody>
      </p:sp>
    </p:spTree>
    <p:extLst>
      <p:ext uri="{BB962C8B-B14F-4D97-AF65-F5344CB8AC3E}">
        <p14:creationId xmlns:p14="http://schemas.microsoft.com/office/powerpoint/2010/main" val="1278447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A76556-18B2-F139-15F7-F739E90D82E4}"/>
              </a:ext>
            </a:extLst>
          </p:cNvPr>
          <p:cNvSpPr>
            <a:spLocks noGrp="1"/>
          </p:cNvSpPr>
          <p:nvPr>
            <p:ph idx="1"/>
          </p:nvPr>
        </p:nvSpPr>
        <p:spPr>
          <a:xfrm>
            <a:off x="322775" y="1099128"/>
            <a:ext cx="11521440" cy="5380694"/>
          </a:xfrm>
        </p:spPr>
        <p:txBody>
          <a:bodyPr>
            <a:normAutofit lnSpcReduction="10000"/>
          </a:bodyPr>
          <a:lstStyle/>
          <a:p>
            <a:r>
              <a:rPr lang="en-US" sz="1800" b="0" i="0" dirty="0">
                <a:solidFill>
                  <a:schemeClr val="tx1"/>
                </a:solidFill>
                <a:effectLst/>
                <a:latin typeface="+mn-lt"/>
              </a:rPr>
              <a:t>Phase 1/2 multicenter, open-label trial (NCT05128487) designed to assess NDI-101150 as a monotherapy (50-200 mg dose) and in combination with 200 mg pembrolizumab in the treatment of adults with advanced solid tumors</a:t>
            </a:r>
          </a:p>
          <a:p>
            <a:r>
              <a:rPr lang="en-US" sz="1800" b="0" dirty="0">
                <a:solidFill>
                  <a:schemeClr val="tx1"/>
                </a:solidFill>
                <a:latin typeface="+mn-lt"/>
              </a:rPr>
              <a:t>Primary objectives: recommended phase 2 dose(s) and maximum tolerated dose</a:t>
            </a:r>
          </a:p>
          <a:p>
            <a:r>
              <a:rPr lang="en-US" sz="1800" b="0" dirty="0">
                <a:solidFill>
                  <a:schemeClr val="tx1"/>
                </a:solidFill>
                <a:latin typeface="+mn-lt"/>
              </a:rPr>
              <a:t>Secondary objectives: safety, pharmacokinetic profiles, and preliminary antitumor activity </a:t>
            </a:r>
          </a:p>
          <a:p>
            <a:r>
              <a:rPr lang="en-US" sz="1800" b="0" dirty="0">
                <a:solidFill>
                  <a:schemeClr val="tx1"/>
                </a:solidFill>
                <a:latin typeface="+mn-lt"/>
              </a:rPr>
              <a:t>Preliminary results* presented at the 2024 ASCO Annual Meeting showed:</a:t>
            </a:r>
          </a:p>
          <a:p>
            <a:pPr lvl="1"/>
            <a:r>
              <a:rPr lang="en-US" sz="1600" b="1" dirty="0">
                <a:solidFill>
                  <a:schemeClr val="tx1"/>
                </a:solidFill>
                <a:latin typeface="+mn-lt"/>
              </a:rPr>
              <a:t>Data from 44 patients in the dose escalation cohorts </a:t>
            </a:r>
            <a:r>
              <a:rPr lang="en-US" sz="1600" b="0" dirty="0">
                <a:solidFill>
                  <a:schemeClr val="tx1"/>
                </a:solidFill>
                <a:latin typeface="+mn-lt"/>
              </a:rPr>
              <a:t>(n=38 on monotherapy, n=6 on combination therapy) and 15 patients in the dose expansion cohorts</a:t>
            </a:r>
            <a:endParaRPr lang="en-US" sz="1600" dirty="0">
              <a:solidFill>
                <a:schemeClr val="tx1"/>
              </a:solidFill>
              <a:latin typeface="+mn-lt"/>
            </a:endParaRPr>
          </a:p>
          <a:p>
            <a:pPr lvl="1"/>
            <a:r>
              <a:rPr lang="en-US" sz="1600" b="1" dirty="0">
                <a:solidFill>
                  <a:schemeClr val="tx1"/>
                </a:solidFill>
                <a:latin typeface="+mn-lt"/>
              </a:rPr>
              <a:t>NDI-101150 was well-tolerated with overall acceptable safety profile</a:t>
            </a:r>
          </a:p>
          <a:p>
            <a:pPr lvl="1"/>
            <a:r>
              <a:rPr lang="en-US" sz="1600" dirty="0">
                <a:solidFill>
                  <a:srgbClr val="000000"/>
                </a:solidFill>
                <a:latin typeface="Arial"/>
                <a:cs typeface="+mn-cs"/>
              </a:rPr>
              <a:t>NDI-101150 plasma concentrations increased in a near dose-proportional manner </a:t>
            </a:r>
          </a:p>
          <a:p>
            <a:pPr lvl="1"/>
            <a:r>
              <a:rPr lang="en-US" sz="1600" b="0" dirty="0">
                <a:solidFill>
                  <a:schemeClr val="tx1"/>
                </a:solidFill>
                <a:latin typeface="+mn-lt"/>
              </a:rPr>
              <a:t>Steady-state plasma concentrations at all doses were sufficient to cover the pSLP76 IC50 for a duration consistent with preclinical efficacy modeling</a:t>
            </a:r>
          </a:p>
          <a:p>
            <a:pPr lvl="1"/>
            <a:r>
              <a:rPr lang="en-US" sz="1600" b="1" dirty="0">
                <a:solidFill>
                  <a:schemeClr val="tx1"/>
                </a:solidFill>
                <a:latin typeface="+mn-lt"/>
              </a:rPr>
              <a:t>NDI-101150 showed an increase in activated CD8+ T cells and dendritic cell infiltration in on-treatment patient biopsies compared to archival biopsies, consistent with nonclinical studies of NDI-101150 showing immune cell infiltration and robust anti-tumor activity in murine syngeneic tumor models</a:t>
            </a:r>
          </a:p>
          <a:p>
            <a:pPr lvl="1" fontAlgn="base"/>
            <a:r>
              <a:rPr lang="en-US" sz="1600" b="1" dirty="0">
                <a:solidFill>
                  <a:schemeClr val="tx1"/>
                </a:solidFill>
                <a:latin typeface="+mn-lt"/>
              </a:rPr>
              <a:t>Treatment with NDI-101150 monotherapy was associated with clinical benefit in five out of 30 (16.7%) response-evaluable patients, including one complete response, one partial response, and </a:t>
            </a:r>
            <a:r>
              <a:rPr lang="en-US" sz="1600" b="1" dirty="0">
                <a:solidFill>
                  <a:srgbClr val="000000"/>
                </a:solidFill>
                <a:latin typeface="Arial"/>
                <a:cs typeface="+mn-cs"/>
              </a:rPr>
              <a:t>three cases of durable stable disease</a:t>
            </a:r>
            <a:r>
              <a:rPr lang="en-US" sz="1600" b="0" dirty="0">
                <a:solidFill>
                  <a:srgbClr val="000000"/>
                </a:solidFill>
                <a:latin typeface="Arial"/>
                <a:cs typeface="+mn-cs"/>
              </a:rPr>
              <a:t> </a:t>
            </a:r>
            <a:endParaRPr lang="en-US" sz="1600" dirty="0">
              <a:solidFill>
                <a:schemeClr val="tx1"/>
              </a:solidFill>
              <a:latin typeface="+mn-lt"/>
            </a:endParaRPr>
          </a:p>
          <a:p>
            <a:pPr lvl="1" fontAlgn="base"/>
            <a:endParaRPr lang="en-US" sz="1600" dirty="0">
              <a:solidFill>
                <a:schemeClr val="tx1"/>
              </a:solidFill>
              <a:latin typeface="+mn-lt"/>
            </a:endParaRPr>
          </a:p>
          <a:p>
            <a:pPr lvl="1"/>
            <a:endParaRPr lang="en-US" sz="1600" b="0" dirty="0">
              <a:solidFill>
                <a:schemeClr val="tx1"/>
              </a:solidFill>
              <a:latin typeface="+mn-lt"/>
            </a:endParaRPr>
          </a:p>
        </p:txBody>
      </p:sp>
      <p:sp>
        <p:nvSpPr>
          <p:cNvPr id="2" name="Footer Placeholder 1">
            <a:extLst>
              <a:ext uri="{FF2B5EF4-FFF2-40B4-BE49-F238E27FC236}">
                <a16:creationId xmlns:a16="http://schemas.microsoft.com/office/drawing/2014/main" id="{DA285F78-DE4F-A478-0331-9ED35D7FE412}"/>
              </a:ext>
            </a:extLst>
          </p:cNvPr>
          <p:cNvSpPr>
            <a:spLocks noGrp="1"/>
          </p:cNvSpPr>
          <p:nvPr>
            <p:ph type="ftr" sz="quarter" idx="10"/>
          </p:nvPr>
        </p:nvSpPr>
        <p:spPr>
          <a:xfrm>
            <a:off x="1535315" y="6325985"/>
            <a:ext cx="3743267" cy="4556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Arial"/>
                <a:ea typeface="+mn-ea"/>
                <a:cs typeface="+mn-cs"/>
              </a:rPr>
              <a:t>*Data cut-off: March 18,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Arial"/>
                <a:ea typeface="+mn-ea"/>
                <a:cs typeface="+mn-cs"/>
              </a:rPr>
              <a:t>Noel MS, et al. Poster 3083 presented at ASCO Meeting 2024</a:t>
            </a:r>
          </a:p>
        </p:txBody>
      </p:sp>
      <p:sp>
        <p:nvSpPr>
          <p:cNvPr id="3" name="Title 2">
            <a:extLst>
              <a:ext uri="{FF2B5EF4-FFF2-40B4-BE49-F238E27FC236}">
                <a16:creationId xmlns:a16="http://schemas.microsoft.com/office/drawing/2014/main" id="{BF31D5DA-AB5F-7A51-63E1-5D55C00D35F7}"/>
              </a:ext>
            </a:extLst>
          </p:cNvPr>
          <p:cNvSpPr>
            <a:spLocks noGrp="1"/>
          </p:cNvSpPr>
          <p:nvPr>
            <p:ph type="title"/>
          </p:nvPr>
        </p:nvSpPr>
        <p:spPr/>
        <p:txBody>
          <a:bodyPr/>
          <a:lstStyle/>
          <a:p>
            <a:r>
              <a:rPr lang="en-US" dirty="0"/>
              <a:t>NDI-101150 is being investigated in a Phase 1/2 Clinical Trial</a:t>
            </a:r>
          </a:p>
        </p:txBody>
      </p:sp>
    </p:spTree>
    <p:extLst>
      <p:ext uri="{BB962C8B-B14F-4D97-AF65-F5344CB8AC3E}">
        <p14:creationId xmlns:p14="http://schemas.microsoft.com/office/powerpoint/2010/main" val="3487903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5762448-FD2E-4CB7-902D-8D264D7875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0" name="Object 9" hidden="1">
                        <a:extLst>
                          <a:ext uri="{FF2B5EF4-FFF2-40B4-BE49-F238E27FC236}">
                            <a16:creationId xmlns:a16="http://schemas.microsoft.com/office/drawing/2014/main" id="{B5762448-FD2E-4CB7-902D-8D264D78755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ADC059D4-3279-49FD-81EF-7D07007F6824}"/>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DC75F3FC-D4AE-47E1-B499-FDBD128BB2AD}"/>
              </a:ext>
            </a:extLst>
          </p:cNvPr>
          <p:cNvSpPr>
            <a:spLocks noGrp="1"/>
          </p:cNvSpPr>
          <p:nvPr>
            <p:ph type="title"/>
          </p:nvPr>
        </p:nvSpPr>
        <p:spPr>
          <a:xfrm>
            <a:off x="139008" y="49279"/>
            <a:ext cx="11521440" cy="831194"/>
          </a:xfrm>
        </p:spPr>
        <p:txBody>
          <a:bodyPr/>
          <a:lstStyle/>
          <a:p>
            <a:r>
              <a:rPr lang="en-US" sz="2400" dirty="0"/>
              <a:t>Preliminary Monotherapy Pharmacodynamic and Pharmacokinetic Results from an Ongoing Phase 1a Dose Escalation Study of NDI-101150</a:t>
            </a:r>
          </a:p>
        </p:txBody>
      </p:sp>
      <p:graphicFrame>
        <p:nvGraphicFramePr>
          <p:cNvPr id="13" name="Object 12">
            <a:extLst>
              <a:ext uri="{FF2B5EF4-FFF2-40B4-BE49-F238E27FC236}">
                <a16:creationId xmlns:a16="http://schemas.microsoft.com/office/drawing/2014/main" id="{B8717015-C5D7-8E7C-E786-08B4AB9A9525}"/>
              </a:ext>
            </a:extLst>
          </p:cNvPr>
          <p:cNvGraphicFramePr>
            <a:graphicFrameLocks noChangeAspect="1"/>
          </p:cNvGraphicFramePr>
          <p:nvPr/>
        </p:nvGraphicFramePr>
        <p:xfrm>
          <a:off x="139008" y="1330847"/>
          <a:ext cx="5819775" cy="3373437"/>
        </p:xfrm>
        <a:graphic>
          <a:graphicData uri="http://schemas.openxmlformats.org/presentationml/2006/ole">
            <mc:AlternateContent xmlns:mc="http://schemas.openxmlformats.org/markup-compatibility/2006">
              <mc:Choice xmlns:v="urn:schemas-microsoft-com:vml" Requires="v">
                <p:oleObj name="Prism 10" r:id="rId7" imgW="5819433" imgH="3372922" progId="Prism10.Document">
                  <p:embed/>
                </p:oleObj>
              </mc:Choice>
              <mc:Fallback>
                <p:oleObj name="Prism 10" r:id="rId7" imgW="5819433" imgH="3372922" progId="Prism10.Document">
                  <p:embed/>
                  <p:pic>
                    <p:nvPicPr>
                      <p:cNvPr id="13" name="Object 12">
                        <a:extLst>
                          <a:ext uri="{FF2B5EF4-FFF2-40B4-BE49-F238E27FC236}">
                            <a16:creationId xmlns:a16="http://schemas.microsoft.com/office/drawing/2014/main" id="{B8717015-C5D7-8E7C-E786-08B4AB9A9525}"/>
                          </a:ext>
                        </a:extLst>
                      </p:cNvPr>
                      <p:cNvPicPr/>
                      <p:nvPr/>
                    </p:nvPicPr>
                    <p:blipFill>
                      <a:blip r:embed="rId8"/>
                      <a:stretch>
                        <a:fillRect/>
                      </a:stretch>
                    </p:blipFill>
                    <p:spPr>
                      <a:xfrm>
                        <a:off x="139008" y="1330847"/>
                        <a:ext cx="5819775" cy="3373437"/>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1F9B00DF-AFAF-5274-CFE7-C194BDA30F09}"/>
              </a:ext>
            </a:extLst>
          </p:cNvPr>
          <p:cNvSpPr txBox="1"/>
          <p:nvPr/>
        </p:nvSpPr>
        <p:spPr>
          <a:xfrm>
            <a:off x="139008" y="990301"/>
            <a:ext cx="60430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Mean concentration on Cycle 1 Day 1, Day 15 &amp; Cycle 2 Day 1</a:t>
            </a:r>
          </a:p>
        </p:txBody>
      </p:sp>
      <p:sp>
        <p:nvSpPr>
          <p:cNvPr id="17" name="TextBox 16">
            <a:extLst>
              <a:ext uri="{FF2B5EF4-FFF2-40B4-BE49-F238E27FC236}">
                <a16:creationId xmlns:a16="http://schemas.microsoft.com/office/drawing/2014/main" id="{63AA8E46-7759-1E3C-8838-5C9115A3DC1F}"/>
              </a:ext>
            </a:extLst>
          </p:cNvPr>
          <p:cNvSpPr txBox="1"/>
          <p:nvPr/>
        </p:nvSpPr>
        <p:spPr>
          <a:xfrm>
            <a:off x="6285360" y="1008977"/>
            <a:ext cx="59950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Change in percentage pSLP76 from baseline to Cycle 1 Day 15</a:t>
            </a:r>
          </a:p>
        </p:txBody>
      </p:sp>
      <p:sp>
        <p:nvSpPr>
          <p:cNvPr id="19" name="TextBox 18">
            <a:extLst>
              <a:ext uri="{FF2B5EF4-FFF2-40B4-BE49-F238E27FC236}">
                <a16:creationId xmlns:a16="http://schemas.microsoft.com/office/drawing/2014/main" id="{94D0A25D-8AE6-E330-9F74-C27A1301B26B}"/>
              </a:ext>
            </a:extLst>
          </p:cNvPr>
          <p:cNvSpPr txBox="1"/>
          <p:nvPr/>
        </p:nvSpPr>
        <p:spPr>
          <a:xfrm>
            <a:off x="198063" y="4704284"/>
            <a:ext cx="11521440" cy="20723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500"/>
              </a:spcBef>
              <a:spcAft>
                <a:spcPts val="0"/>
              </a:spcAft>
              <a:buClr>
                <a:srgbClr val="E2803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NDI-101150 showed a dose-dependent increase in plasma concentration and accumulation at steady state, with pSLP76 inhibited at all doses</a:t>
            </a:r>
          </a:p>
          <a:p>
            <a:pPr marL="742950" marR="0" lvl="1" indent="-285750" algn="l" defTabSz="914400" rtl="0" eaLnBrk="1" fontAlgn="auto" latinLnBrk="0" hangingPunct="1">
              <a:lnSpc>
                <a:spcPct val="100000"/>
              </a:lnSpc>
              <a:spcBef>
                <a:spcPts val="500"/>
              </a:spcBef>
              <a:spcAft>
                <a:spcPts val="0"/>
              </a:spcAft>
              <a:buClr>
                <a:srgbClr val="E2803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Nearly dose proportional increases in mean exposure was observed on Cycle 1 Day 1</a:t>
            </a:r>
          </a:p>
          <a:p>
            <a:pPr marL="742950" marR="0" lvl="1" indent="-285750" algn="l" defTabSz="914400" rtl="0" eaLnBrk="1" fontAlgn="auto" latinLnBrk="0" hangingPunct="1">
              <a:lnSpc>
                <a:spcPct val="100000"/>
              </a:lnSpc>
              <a:spcBef>
                <a:spcPts val="500"/>
              </a:spcBef>
              <a:spcAft>
                <a:spcPts val="0"/>
              </a:spcAft>
              <a:buClr>
                <a:srgbClr val="E2803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Steady state was </a:t>
            </a:r>
            <a:r>
              <a:rPr kumimoji="0" lang="en-US" sz="1600" b="0" i="0" u="none" strike="noStrike" kern="1200" cap="none" spc="0" normalizeH="0" baseline="0" noProof="0" dirty="0">
                <a:ln>
                  <a:noFill/>
                </a:ln>
                <a:effectLst/>
                <a:uLnTx/>
                <a:uFillTx/>
                <a:latin typeface="Arial"/>
                <a:ea typeface="+mn-ea"/>
                <a:cs typeface="+mn-cs"/>
              </a:rPr>
              <a:t>achieved by Cycle 1 Day 15 </a:t>
            </a:r>
          </a:p>
          <a:p>
            <a:pPr marL="742950" marR="0" lvl="1" indent="-285750" algn="l" defTabSz="914400" rtl="0" eaLnBrk="1" fontAlgn="auto" latinLnBrk="0" hangingPunct="1">
              <a:lnSpc>
                <a:spcPct val="100000"/>
              </a:lnSpc>
              <a:spcBef>
                <a:spcPts val="500"/>
              </a:spcBef>
              <a:spcAft>
                <a:spcPts val="0"/>
              </a:spcAft>
              <a:buClr>
                <a:srgbClr val="E2803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Accumulation was observed between Cycle 1 and Cycle 2</a:t>
            </a:r>
          </a:p>
          <a:p>
            <a:pPr marL="742950" marR="0" lvl="1" indent="-285750" algn="l" defTabSz="914400" rtl="0" eaLnBrk="1" fontAlgn="auto" latinLnBrk="0" hangingPunct="1">
              <a:lnSpc>
                <a:spcPct val="100000"/>
              </a:lnSpc>
              <a:spcBef>
                <a:spcPts val="500"/>
              </a:spcBef>
              <a:spcAft>
                <a:spcPts val="0"/>
              </a:spcAft>
              <a:buClr>
                <a:srgbClr val="E2803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PD results demonstrated &gt;50% reduction of pSLP76 (proposed therapeutic target) in each cohort by Cycle 1 Day 15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 name="Object 1">
            <a:extLst>
              <a:ext uri="{FF2B5EF4-FFF2-40B4-BE49-F238E27FC236}">
                <a16:creationId xmlns:a16="http://schemas.microsoft.com/office/drawing/2014/main" id="{5E462AE6-BB56-FCDD-3E03-3C42BC6D3228}"/>
              </a:ext>
            </a:extLst>
          </p:cNvPr>
          <p:cNvGraphicFramePr>
            <a:graphicFrameLocks noChangeAspect="1"/>
          </p:cNvGraphicFramePr>
          <p:nvPr/>
        </p:nvGraphicFramePr>
        <p:xfrm>
          <a:off x="6834130" y="1422532"/>
          <a:ext cx="4010025" cy="3206750"/>
        </p:xfrm>
        <a:graphic>
          <a:graphicData uri="http://schemas.openxmlformats.org/presentationml/2006/ole">
            <mc:AlternateContent xmlns:mc="http://schemas.openxmlformats.org/markup-compatibility/2006">
              <mc:Choice xmlns:v="urn:schemas-microsoft-com:vml" Requires="v">
                <p:oleObj name="Prism 10" r:id="rId9" imgW="4009751" imgH="3206940" progId="Prism10.Document">
                  <p:embed/>
                </p:oleObj>
              </mc:Choice>
              <mc:Fallback>
                <p:oleObj name="Prism 10" r:id="rId9" imgW="4009751" imgH="3206940" progId="Prism10.Document">
                  <p:embed/>
                  <p:pic>
                    <p:nvPicPr>
                      <p:cNvPr id="2" name="Object 1">
                        <a:extLst>
                          <a:ext uri="{FF2B5EF4-FFF2-40B4-BE49-F238E27FC236}">
                            <a16:creationId xmlns:a16="http://schemas.microsoft.com/office/drawing/2014/main" id="{5E462AE6-BB56-FCDD-3E03-3C42BC6D3228}"/>
                          </a:ext>
                        </a:extLst>
                      </p:cNvPr>
                      <p:cNvPicPr/>
                      <p:nvPr/>
                    </p:nvPicPr>
                    <p:blipFill>
                      <a:blip r:embed="rId10"/>
                      <a:stretch>
                        <a:fillRect/>
                      </a:stretch>
                    </p:blipFill>
                    <p:spPr>
                      <a:xfrm>
                        <a:off x="6834130" y="1422532"/>
                        <a:ext cx="4010025" cy="3206750"/>
                      </a:xfrm>
                      <a:prstGeom prst="rect">
                        <a:avLst/>
                      </a:prstGeom>
                    </p:spPr>
                  </p:pic>
                </p:oleObj>
              </mc:Fallback>
            </mc:AlternateContent>
          </a:graphicData>
        </a:graphic>
      </p:graphicFrame>
    </p:spTree>
    <p:extLst>
      <p:ext uri="{BB962C8B-B14F-4D97-AF65-F5344CB8AC3E}">
        <p14:creationId xmlns:p14="http://schemas.microsoft.com/office/powerpoint/2010/main" val="385213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AF2DA9D-6AAF-4296-89E0-70DD38D7E56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6" name="Object 5" hidden="1">
                        <a:extLst>
                          <a:ext uri="{FF2B5EF4-FFF2-40B4-BE49-F238E27FC236}">
                            <a16:creationId xmlns:a16="http://schemas.microsoft.com/office/drawing/2014/main" id="{2AF2DA9D-6AAF-4296-89E0-70DD38D7E56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F250D79-903A-4CF0-A388-4EACFEDE0000}"/>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Text Placeholder 13">
            <a:extLst>
              <a:ext uri="{FF2B5EF4-FFF2-40B4-BE49-F238E27FC236}">
                <a16:creationId xmlns:a16="http://schemas.microsoft.com/office/drawing/2014/main" id="{AAABA459-823E-43C6-AABF-E85A9DAA27A8}"/>
              </a:ext>
            </a:extLst>
          </p:cNvPr>
          <p:cNvSpPr>
            <a:spLocks noGrp="1"/>
          </p:cNvSpPr>
          <p:nvPr>
            <p:ph idx="1"/>
          </p:nvPr>
        </p:nvSpPr>
        <p:spPr>
          <a:xfrm>
            <a:off x="322775" y="1099127"/>
            <a:ext cx="11586196" cy="5359730"/>
          </a:xfrm>
        </p:spPr>
        <p:txBody>
          <a:bodyPr>
            <a:normAutofit fontScale="92500" lnSpcReduction="10000"/>
          </a:bodyPr>
          <a:lstStyle/>
          <a:p>
            <a:r>
              <a:rPr lang="en-US" sz="1800" b="0" dirty="0">
                <a:effectLst/>
                <a:latin typeface="+mn-lt"/>
              </a:rPr>
              <a:t>Knowledge-based hit generation approach was the most successful of four hit generation campaigns</a:t>
            </a:r>
            <a:endParaRPr lang="en-US" sz="1800" b="0" dirty="0">
              <a:latin typeface="+mn-lt"/>
            </a:endParaRPr>
          </a:p>
          <a:p>
            <a:r>
              <a:rPr lang="en-US" sz="1800" b="0" dirty="0"/>
              <a:t>SBDD applied to optimize both potency </a:t>
            </a:r>
            <a:r>
              <a:rPr lang="en-US" sz="1800" b="0" i="1" u="sng" dirty="0"/>
              <a:t>and</a:t>
            </a:r>
            <a:r>
              <a:rPr lang="en-US" sz="1800" b="0" dirty="0"/>
              <a:t> selectivity </a:t>
            </a:r>
            <a:r>
              <a:rPr lang="en-US" b="0" dirty="0"/>
              <a:t> </a:t>
            </a:r>
          </a:p>
          <a:p>
            <a:pPr lvl="1"/>
            <a:r>
              <a:rPr lang="en-US" sz="1600" b="0" dirty="0"/>
              <a:t>Multiple proprietary crystal structures of HPK1, GLK and KHS obtained</a:t>
            </a:r>
          </a:p>
          <a:p>
            <a:pPr lvl="2">
              <a:buFont typeface="Wingdings" panose="05000000000000000000" pitchFamily="2" charset="2"/>
              <a:buChar char="§"/>
            </a:pPr>
            <a:r>
              <a:rPr lang="en-US" dirty="0"/>
              <a:t>Co-crystal structures of near neighbor kinases applied to optimize selectivity</a:t>
            </a:r>
          </a:p>
          <a:p>
            <a:pPr lvl="1"/>
            <a:r>
              <a:rPr lang="en-US" sz="1600" b="0" dirty="0"/>
              <a:t>Protein/ligand structures guided SBDD and FEP despite highly flexible protein</a:t>
            </a:r>
          </a:p>
          <a:p>
            <a:pPr lvl="1"/>
            <a:r>
              <a:rPr lang="en-US" sz="1600" dirty="0"/>
              <a:t>O</a:t>
            </a:r>
            <a:r>
              <a:rPr lang="en-US" sz="1600" b="0" dirty="0"/>
              <a:t>ff-target undesired activity, e.g. </a:t>
            </a:r>
            <a:r>
              <a:rPr lang="en-US" sz="1600" b="0" dirty="0" err="1"/>
              <a:t>AChE</a:t>
            </a:r>
            <a:r>
              <a:rPr lang="en-US" sz="1600" b="0" dirty="0"/>
              <a:t>, </a:t>
            </a:r>
            <a:r>
              <a:rPr lang="en-US" sz="1600" b="0" dirty="0" err="1"/>
              <a:t>hERG</a:t>
            </a:r>
            <a:r>
              <a:rPr lang="en-US" sz="1600" b="0" dirty="0"/>
              <a:t> removed by modeling strategy</a:t>
            </a:r>
          </a:p>
          <a:p>
            <a:r>
              <a:rPr lang="en-US" sz="1800" b="0" dirty="0"/>
              <a:t>Potent and Selective HPK1 inhibitors were optimized for their predicted human dose</a:t>
            </a:r>
          </a:p>
          <a:p>
            <a:pPr lvl="1"/>
            <a:r>
              <a:rPr lang="en-US" sz="1600" b="0" dirty="0"/>
              <a:t>Addition of basic groups to inhibitors to improve </a:t>
            </a:r>
            <a:r>
              <a:rPr lang="en-US" sz="1600" b="0" dirty="0" err="1"/>
              <a:t>phys</a:t>
            </a:r>
            <a:r>
              <a:rPr lang="en-US" sz="1600" b="0" dirty="0"/>
              <a:t> props (↑ volume of distribution, ↑ solubility, ↓ Cl</a:t>
            </a:r>
            <a:r>
              <a:rPr lang="en-US" sz="1600" b="0" baseline="-25000" dirty="0"/>
              <a:t>int</a:t>
            </a:r>
            <a:r>
              <a:rPr lang="en-US" sz="1600" b="0" dirty="0"/>
              <a:t>) to improve predicted human dose and half life</a:t>
            </a:r>
          </a:p>
          <a:p>
            <a:r>
              <a:rPr lang="en-US" sz="1800" b="0" dirty="0"/>
              <a:t>NDI-101150 was identified as a potent HPK1 inhibitor which showed</a:t>
            </a:r>
          </a:p>
          <a:p>
            <a:pPr lvl="1"/>
            <a:r>
              <a:rPr lang="en-US" sz="1600" dirty="0"/>
              <a:t>H</a:t>
            </a:r>
            <a:r>
              <a:rPr lang="en-US" sz="1600" b="0" dirty="0"/>
              <a:t>igh selectivity both within the MAP4K family and in the wider </a:t>
            </a:r>
            <a:r>
              <a:rPr lang="en-US" sz="1600" b="0" dirty="0" err="1"/>
              <a:t>kinome</a:t>
            </a:r>
            <a:endParaRPr lang="en-US" sz="1600" b="0" dirty="0"/>
          </a:p>
          <a:p>
            <a:pPr lvl="1"/>
            <a:r>
              <a:rPr lang="en-US" sz="1600" dirty="0"/>
              <a:t>A</a:t>
            </a:r>
            <a:r>
              <a:rPr lang="en-US" sz="1600" b="0" dirty="0"/>
              <a:t>ctivation of T cells, B cells and dendritic cells, to mount a robust anti-tumor response</a:t>
            </a:r>
          </a:p>
          <a:p>
            <a:pPr lvl="1"/>
            <a:r>
              <a:rPr lang="en-US" sz="1600" dirty="0"/>
              <a:t>R</a:t>
            </a:r>
            <a:r>
              <a:rPr lang="en-US" sz="1600" b="0" dirty="0"/>
              <a:t>obust preclinical activity, both as a monotherapy and with synergistic efficacy in CPI combinations </a:t>
            </a:r>
          </a:p>
          <a:p>
            <a:r>
              <a:rPr lang="en-US" sz="1800" b="0" dirty="0"/>
              <a:t>NDI-101150 is currently being investigated in a Phase 1/2 clinical trial (NCT05128487) </a:t>
            </a:r>
          </a:p>
          <a:p>
            <a:pPr lvl="1"/>
            <a:r>
              <a:rPr lang="en-US" sz="1600" b="0" dirty="0">
                <a:solidFill>
                  <a:srgbClr val="000000"/>
                </a:solidFill>
                <a:latin typeface="Arial"/>
                <a:cs typeface="+mn-cs"/>
              </a:rPr>
              <a:t>NDI-101150 treatment associated with activated CD8+ T cells and dendritic cell infiltration in tumors</a:t>
            </a:r>
          </a:p>
          <a:p>
            <a:pPr lvl="1"/>
            <a:r>
              <a:rPr lang="en-US" sz="1600" b="0" dirty="0">
                <a:solidFill>
                  <a:srgbClr val="000000"/>
                </a:solidFill>
                <a:latin typeface="Arial"/>
                <a:cs typeface="+mn-cs"/>
              </a:rPr>
              <a:t>Treatment with NDI-101150 monotherapy resulted in preliminary evidence of clinical benefit and an acceptable safety profile</a:t>
            </a:r>
          </a:p>
        </p:txBody>
      </p:sp>
      <p:sp>
        <p:nvSpPr>
          <p:cNvPr id="10" name="Title 9">
            <a:extLst>
              <a:ext uri="{FF2B5EF4-FFF2-40B4-BE49-F238E27FC236}">
                <a16:creationId xmlns:a16="http://schemas.microsoft.com/office/drawing/2014/main" id="{55AFD392-39D2-44FC-A640-6A5F45D3B8B6}"/>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116243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1B6306C-8BB0-4702-9EBE-68623D1CA1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 name="Object 3" hidden="1">
                        <a:extLst>
                          <a:ext uri="{FF2B5EF4-FFF2-40B4-BE49-F238E27FC236}">
                            <a16:creationId xmlns:a16="http://schemas.microsoft.com/office/drawing/2014/main" id="{81B6306C-8BB0-4702-9EBE-68623D1CA1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F810111-95DE-402D-A867-1C3EB71E14B7}"/>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BABD873C-EEF1-4DDB-9396-C7E23BE82BF1}"/>
              </a:ext>
            </a:extLst>
          </p:cNvPr>
          <p:cNvSpPr>
            <a:spLocks noGrp="1"/>
          </p:cNvSpPr>
          <p:nvPr>
            <p:ph type="title"/>
          </p:nvPr>
        </p:nvSpPr>
        <p:spPr>
          <a:xfrm>
            <a:off x="276987" y="0"/>
            <a:ext cx="11521440" cy="831194"/>
          </a:xfrm>
        </p:spPr>
        <p:txBody>
          <a:bodyPr/>
          <a:lstStyle/>
          <a:p>
            <a:r>
              <a:rPr lang="en-US" dirty="0"/>
              <a:t>Acknowledgements </a:t>
            </a:r>
          </a:p>
        </p:txBody>
      </p:sp>
      <p:pic>
        <p:nvPicPr>
          <p:cNvPr id="7" name="Picture 6">
            <a:extLst>
              <a:ext uri="{FF2B5EF4-FFF2-40B4-BE49-F238E27FC236}">
                <a16:creationId xmlns:a16="http://schemas.microsoft.com/office/drawing/2014/main" id="{727B5082-B13E-42F8-8FD1-8A9BF9931156}"/>
              </a:ext>
            </a:extLst>
          </p:cNvPr>
          <p:cNvPicPr>
            <a:picLocks noChangeAspect="1"/>
          </p:cNvPicPr>
          <p:nvPr/>
        </p:nvPicPr>
        <p:blipFill rotWithShape="1">
          <a:blip r:embed="rId6"/>
          <a:srcRect t="33337" b="15322"/>
          <a:stretch/>
        </p:blipFill>
        <p:spPr>
          <a:xfrm>
            <a:off x="4474122" y="717936"/>
            <a:ext cx="2767718" cy="742462"/>
          </a:xfrm>
          <a:prstGeom prst="rect">
            <a:avLst/>
          </a:prstGeom>
        </p:spPr>
      </p:pic>
      <p:pic>
        <p:nvPicPr>
          <p:cNvPr id="8" name="Picture 7">
            <a:extLst>
              <a:ext uri="{FF2B5EF4-FFF2-40B4-BE49-F238E27FC236}">
                <a16:creationId xmlns:a16="http://schemas.microsoft.com/office/drawing/2014/main" id="{C988B6AA-194F-40D0-9E91-00705B1318F9}"/>
              </a:ext>
            </a:extLst>
          </p:cNvPr>
          <p:cNvPicPr>
            <a:picLocks noChangeAspect="1"/>
          </p:cNvPicPr>
          <p:nvPr/>
        </p:nvPicPr>
        <p:blipFill rotWithShape="1">
          <a:blip r:embed="rId7"/>
          <a:srcRect t="26801" b="10860"/>
          <a:stretch/>
        </p:blipFill>
        <p:spPr>
          <a:xfrm>
            <a:off x="8169307" y="499330"/>
            <a:ext cx="2844289" cy="926431"/>
          </a:xfrm>
          <a:prstGeom prst="rect">
            <a:avLst/>
          </a:prstGeom>
        </p:spPr>
      </p:pic>
      <p:pic>
        <p:nvPicPr>
          <p:cNvPr id="9" name="Picture 8">
            <a:extLst>
              <a:ext uri="{FF2B5EF4-FFF2-40B4-BE49-F238E27FC236}">
                <a16:creationId xmlns:a16="http://schemas.microsoft.com/office/drawing/2014/main" id="{82209403-85D7-446E-8440-B77D00C7EC99}"/>
              </a:ext>
            </a:extLst>
          </p:cNvPr>
          <p:cNvPicPr>
            <a:picLocks noChangeAspect="1"/>
          </p:cNvPicPr>
          <p:nvPr/>
        </p:nvPicPr>
        <p:blipFill rotWithShape="1">
          <a:blip r:embed="rId8"/>
          <a:srcRect t="25313" b="24358"/>
          <a:stretch/>
        </p:blipFill>
        <p:spPr>
          <a:xfrm>
            <a:off x="393573" y="752943"/>
            <a:ext cx="2626674" cy="690735"/>
          </a:xfrm>
          <a:prstGeom prst="rect">
            <a:avLst/>
          </a:prstGeom>
        </p:spPr>
      </p:pic>
      <p:sp>
        <p:nvSpPr>
          <p:cNvPr id="10" name="TextBox 9">
            <a:extLst>
              <a:ext uri="{FF2B5EF4-FFF2-40B4-BE49-F238E27FC236}">
                <a16:creationId xmlns:a16="http://schemas.microsoft.com/office/drawing/2014/main" id="{650BC66F-8F14-4E65-B668-35F19E959B1F}"/>
              </a:ext>
            </a:extLst>
          </p:cNvPr>
          <p:cNvSpPr txBox="1"/>
          <p:nvPr/>
        </p:nvSpPr>
        <p:spPr>
          <a:xfrm>
            <a:off x="97144" y="1451269"/>
            <a:ext cx="2133918" cy="4247317"/>
          </a:xfrm>
          <a:prstGeom prst="rect">
            <a:avLst/>
          </a:prstGeom>
          <a:noFill/>
        </p:spPr>
        <p:txBody>
          <a:bodyPr wrap="none" rtlCol="0">
            <a:spAutoFit/>
          </a:bodyPr>
          <a:lstStyle/>
          <a:p>
            <a:r>
              <a:rPr lang="en-US" dirty="0"/>
              <a:t>Beth Browning</a:t>
            </a:r>
          </a:p>
          <a:p>
            <a:r>
              <a:rPr lang="en-US" dirty="0"/>
              <a:t>Samantha Carreiro</a:t>
            </a:r>
          </a:p>
          <a:p>
            <a:r>
              <a:rPr lang="en-US" b="1" dirty="0"/>
              <a:t>David Ciccone</a:t>
            </a:r>
          </a:p>
          <a:p>
            <a:r>
              <a:rPr lang="en-US" dirty="0"/>
              <a:t>Alan Collis</a:t>
            </a:r>
          </a:p>
          <a:p>
            <a:r>
              <a:rPr lang="en-US" dirty="0"/>
              <a:t>Scott Edmondson</a:t>
            </a:r>
          </a:p>
          <a:p>
            <a:r>
              <a:rPr lang="en-US" dirty="0"/>
              <a:t>Abbas Kazimi</a:t>
            </a:r>
          </a:p>
          <a:p>
            <a:r>
              <a:rPr lang="en-US" dirty="0"/>
              <a:t>Christine Loh</a:t>
            </a:r>
          </a:p>
          <a:p>
            <a:r>
              <a:rPr lang="en-US" dirty="0"/>
              <a:t>Joshua McElwee</a:t>
            </a:r>
          </a:p>
          <a:p>
            <a:r>
              <a:rPr lang="en-US" dirty="0"/>
              <a:t>Peter Tummino</a:t>
            </a:r>
          </a:p>
          <a:p>
            <a:r>
              <a:rPr lang="en-US" dirty="0"/>
              <a:t>Lewis Whitehead</a:t>
            </a:r>
          </a:p>
          <a:p>
            <a:endParaRPr lang="en-US" dirty="0"/>
          </a:p>
          <a:p>
            <a:r>
              <a:rPr lang="en-US" dirty="0"/>
              <a:t>Mark Ashwell</a:t>
            </a:r>
          </a:p>
          <a:p>
            <a:r>
              <a:rPr lang="en-US" dirty="0"/>
              <a:t>Byron </a:t>
            </a:r>
            <a:r>
              <a:rPr lang="en-US" dirty="0" err="1"/>
              <a:t>DeLaBarre</a:t>
            </a:r>
            <a:endParaRPr lang="en-US" dirty="0"/>
          </a:p>
          <a:p>
            <a:r>
              <a:rPr lang="en-US" dirty="0"/>
              <a:t>Jennifer </a:t>
            </a:r>
            <a:r>
              <a:rPr lang="en-US" dirty="0" err="1"/>
              <a:t>Rocnick</a:t>
            </a:r>
            <a:endParaRPr lang="en-US" dirty="0"/>
          </a:p>
          <a:p>
            <a:r>
              <a:rPr lang="en-US" dirty="0"/>
              <a:t>Ron Wester</a:t>
            </a:r>
          </a:p>
        </p:txBody>
      </p:sp>
      <p:sp>
        <p:nvSpPr>
          <p:cNvPr id="11" name="TextBox 10">
            <a:extLst>
              <a:ext uri="{FF2B5EF4-FFF2-40B4-BE49-F238E27FC236}">
                <a16:creationId xmlns:a16="http://schemas.microsoft.com/office/drawing/2014/main" id="{9F456FA2-BD1D-4961-9F7F-B21D9D8DBFA5}"/>
              </a:ext>
            </a:extLst>
          </p:cNvPr>
          <p:cNvSpPr txBox="1"/>
          <p:nvPr/>
        </p:nvSpPr>
        <p:spPr>
          <a:xfrm>
            <a:off x="5019657" y="1477917"/>
            <a:ext cx="2390398" cy="2308324"/>
          </a:xfrm>
          <a:prstGeom prst="rect">
            <a:avLst/>
          </a:prstGeom>
          <a:noFill/>
        </p:spPr>
        <p:txBody>
          <a:bodyPr wrap="none" rtlCol="0">
            <a:spAutoFit/>
          </a:bodyPr>
          <a:lstStyle/>
          <a:p>
            <a:r>
              <a:rPr lang="en-US" dirty="0"/>
              <a:t>Steven Albanese </a:t>
            </a:r>
          </a:p>
          <a:p>
            <a:r>
              <a:rPr lang="en-US" dirty="0" err="1"/>
              <a:t>Asela</a:t>
            </a:r>
            <a:r>
              <a:rPr lang="en-US" dirty="0"/>
              <a:t> </a:t>
            </a:r>
            <a:r>
              <a:rPr lang="en-US" dirty="0" err="1"/>
              <a:t>Chandrasinghe</a:t>
            </a:r>
            <a:endParaRPr lang="en-US" dirty="0"/>
          </a:p>
          <a:p>
            <a:r>
              <a:rPr lang="en-US" dirty="0"/>
              <a:t>Alexandre Cote </a:t>
            </a:r>
          </a:p>
          <a:p>
            <a:r>
              <a:rPr lang="en-US" b="1" dirty="0"/>
              <a:t>Eric Feyfant </a:t>
            </a:r>
          </a:p>
          <a:p>
            <a:r>
              <a:rPr lang="en-US" dirty="0"/>
              <a:t>Jeremy Greenwood</a:t>
            </a:r>
          </a:p>
          <a:p>
            <a:r>
              <a:rPr lang="en-US" dirty="0"/>
              <a:t>Abba Leffler</a:t>
            </a:r>
          </a:p>
          <a:p>
            <a:r>
              <a:rPr lang="en-US" dirty="0"/>
              <a:t>Dan Severance</a:t>
            </a:r>
          </a:p>
          <a:p>
            <a:r>
              <a:rPr lang="en-US" dirty="0"/>
              <a:t>Shawn Watts </a:t>
            </a:r>
          </a:p>
        </p:txBody>
      </p:sp>
      <p:sp>
        <p:nvSpPr>
          <p:cNvPr id="12" name="TextBox 11">
            <a:extLst>
              <a:ext uri="{FF2B5EF4-FFF2-40B4-BE49-F238E27FC236}">
                <a16:creationId xmlns:a16="http://schemas.microsoft.com/office/drawing/2014/main" id="{51F4AE71-F39A-40C8-92F7-F48DAB825A06}"/>
              </a:ext>
            </a:extLst>
          </p:cNvPr>
          <p:cNvSpPr txBox="1"/>
          <p:nvPr/>
        </p:nvSpPr>
        <p:spPr>
          <a:xfrm>
            <a:off x="7623672" y="1425761"/>
            <a:ext cx="4568328" cy="3527673"/>
          </a:xfrm>
          <a:prstGeom prst="rect">
            <a:avLst/>
          </a:prstGeom>
          <a:noFill/>
        </p:spPr>
        <p:txBody>
          <a:bodyPr wrap="square" numCol="2" rtlCol="0">
            <a:spAutoFit/>
          </a:bodyPr>
          <a:lstStyle/>
          <a:p>
            <a:r>
              <a:rPr lang="es-ES" dirty="0"/>
              <a:t>Anya </a:t>
            </a:r>
            <a:r>
              <a:rPr lang="es-ES" dirty="0" err="1"/>
              <a:t>Avrutskaya</a:t>
            </a:r>
            <a:endParaRPr lang="es-ES" dirty="0"/>
          </a:p>
          <a:p>
            <a:r>
              <a:rPr lang="en-US" dirty="0"/>
              <a:t>Matthew Benson</a:t>
            </a:r>
          </a:p>
          <a:p>
            <a:r>
              <a:rPr lang="en-US" dirty="0"/>
              <a:t>Mike Briggs</a:t>
            </a:r>
          </a:p>
          <a:p>
            <a:r>
              <a:rPr lang="en-US" dirty="0"/>
              <a:t>Bethany Bowers</a:t>
            </a:r>
          </a:p>
          <a:p>
            <a:r>
              <a:rPr lang="es-ES" dirty="0" err="1"/>
              <a:t>Thi</a:t>
            </a:r>
            <a:r>
              <a:rPr lang="es-ES" dirty="0"/>
              <a:t> </a:t>
            </a:r>
            <a:r>
              <a:rPr lang="es-ES" dirty="0" err="1"/>
              <a:t>Bui</a:t>
            </a:r>
            <a:endParaRPr lang="en-US" dirty="0"/>
          </a:p>
          <a:p>
            <a:r>
              <a:rPr lang="en-US" dirty="0"/>
              <a:t>Erica Goldsmith</a:t>
            </a:r>
          </a:p>
          <a:p>
            <a:r>
              <a:rPr lang="en-US" dirty="0"/>
              <a:t>Victoria Hughes</a:t>
            </a:r>
          </a:p>
          <a:p>
            <a:r>
              <a:rPr lang="en-US" dirty="0"/>
              <a:t>Marieke </a:t>
            </a:r>
            <a:r>
              <a:rPr lang="en-US" dirty="0" err="1"/>
              <a:t>Lamers</a:t>
            </a:r>
            <a:endParaRPr lang="en-US" dirty="0"/>
          </a:p>
          <a:p>
            <a:r>
              <a:rPr lang="en-US" b="1" dirty="0"/>
              <a:t>Vad Lazari</a:t>
            </a:r>
          </a:p>
          <a:p>
            <a:r>
              <a:rPr lang="en-US" dirty="0"/>
              <a:t>Phil Leonard</a:t>
            </a:r>
          </a:p>
          <a:p>
            <a:r>
              <a:rPr lang="en-US" b="1" dirty="0"/>
              <a:t>Ian Linney</a:t>
            </a:r>
          </a:p>
          <a:p>
            <a:r>
              <a:rPr lang="es-ES" dirty="0"/>
              <a:t>Natalie </a:t>
            </a:r>
            <a:r>
              <a:rPr lang="es-ES" dirty="0" err="1"/>
              <a:t>Lyall-Varnas</a:t>
            </a:r>
            <a:endParaRPr lang="es-ES" dirty="0"/>
          </a:p>
          <a:p>
            <a:r>
              <a:rPr lang="en-US" dirty="0"/>
              <a:t>Sarah L Martin</a:t>
            </a:r>
          </a:p>
          <a:p>
            <a:r>
              <a:rPr lang="en-US" dirty="0"/>
              <a:t>Anthony Middleton</a:t>
            </a:r>
          </a:p>
          <a:p>
            <a:r>
              <a:rPr lang="en-US" dirty="0"/>
              <a:t>Nick Pearson</a:t>
            </a:r>
          </a:p>
          <a:p>
            <a:r>
              <a:rPr lang="en-US" dirty="0"/>
              <a:t>Adam Ringrose</a:t>
            </a:r>
          </a:p>
          <a:p>
            <a:r>
              <a:rPr lang="en-US" dirty="0"/>
              <a:t>Stuart Ward</a:t>
            </a:r>
          </a:p>
          <a:p>
            <a:r>
              <a:rPr lang="en-US" dirty="0"/>
              <a:t>Yvonne Walker</a:t>
            </a:r>
          </a:p>
          <a:p>
            <a:r>
              <a:rPr lang="en-US" dirty="0"/>
              <a:t>Ben Whittaker</a:t>
            </a:r>
          </a:p>
          <a:p>
            <a:r>
              <a:rPr lang="es-ES" dirty="0"/>
              <a:t>Douglas </a:t>
            </a:r>
            <a:r>
              <a:rPr lang="es-ES" dirty="0" err="1"/>
              <a:t>Weitzel</a:t>
            </a:r>
            <a:endParaRPr lang="en-US" dirty="0"/>
          </a:p>
          <a:p>
            <a:r>
              <a:rPr lang="en-US" dirty="0"/>
              <a:t>Grant Wishart	</a:t>
            </a:r>
          </a:p>
          <a:p>
            <a:r>
              <a:rPr lang="es-ES" dirty="0"/>
              <a:t>Eddie Wood</a:t>
            </a:r>
          </a:p>
          <a:p>
            <a:r>
              <a:rPr lang="es-ES" dirty="0" err="1"/>
              <a:t>Benno</a:t>
            </a:r>
            <a:r>
              <a:rPr lang="es-ES" dirty="0"/>
              <a:t> Van El</a:t>
            </a:r>
          </a:p>
        </p:txBody>
      </p:sp>
      <p:sp>
        <p:nvSpPr>
          <p:cNvPr id="15" name="TextBox 14">
            <a:extLst>
              <a:ext uri="{FF2B5EF4-FFF2-40B4-BE49-F238E27FC236}">
                <a16:creationId xmlns:a16="http://schemas.microsoft.com/office/drawing/2014/main" id="{D41BB979-8A05-529B-8F6D-29C673B8CF82}"/>
              </a:ext>
            </a:extLst>
          </p:cNvPr>
          <p:cNvSpPr txBox="1"/>
          <p:nvPr/>
        </p:nvSpPr>
        <p:spPr>
          <a:xfrm>
            <a:off x="2243165" y="1460398"/>
            <a:ext cx="2399055" cy="5355312"/>
          </a:xfrm>
          <a:prstGeom prst="rect">
            <a:avLst/>
          </a:prstGeom>
          <a:noFill/>
        </p:spPr>
        <p:txBody>
          <a:bodyPr wrap="none" rtlCol="0">
            <a:spAutoFit/>
          </a:bodyPr>
          <a:lstStyle/>
          <a:p>
            <a:r>
              <a:rPr lang="en-US" dirty="0"/>
              <a:t>Anita Scheuber</a:t>
            </a:r>
          </a:p>
          <a:p>
            <a:r>
              <a:rPr lang="en-US" dirty="0"/>
              <a:t>Bhaskar Srivastava</a:t>
            </a:r>
          </a:p>
          <a:p>
            <a:r>
              <a:rPr lang="en-US" dirty="0"/>
              <a:t>Scott Daigle</a:t>
            </a:r>
          </a:p>
          <a:p>
            <a:r>
              <a:rPr lang="en-US" dirty="0"/>
              <a:t>Scott Boiko</a:t>
            </a:r>
          </a:p>
          <a:p>
            <a:r>
              <a:rPr lang="en-US" dirty="0"/>
              <a:t>Amanda </a:t>
            </a:r>
            <a:r>
              <a:rPr lang="en-US" dirty="0" err="1"/>
              <a:t>Hoerres</a:t>
            </a:r>
            <a:endParaRPr lang="en-US" dirty="0"/>
          </a:p>
          <a:p>
            <a:r>
              <a:rPr lang="en-US" dirty="0"/>
              <a:t>Frank G Basile</a:t>
            </a:r>
          </a:p>
          <a:p>
            <a:r>
              <a:rPr lang="en-US" dirty="0"/>
              <a:t>Xinyan Zhang</a:t>
            </a:r>
          </a:p>
          <a:p>
            <a:r>
              <a:rPr lang="en-US" dirty="0"/>
              <a:t>Patricia Fraser</a:t>
            </a:r>
          </a:p>
          <a:p>
            <a:r>
              <a:rPr lang="en-US" dirty="0"/>
              <a:t>Sue </a:t>
            </a:r>
            <a:r>
              <a:rPr lang="en-US" dirty="0" err="1"/>
              <a:t>Dasan</a:t>
            </a:r>
            <a:endParaRPr lang="en-US" dirty="0"/>
          </a:p>
          <a:p>
            <a:r>
              <a:rPr lang="en-US" dirty="0"/>
              <a:t>Daria </a:t>
            </a:r>
            <a:r>
              <a:rPr lang="en-US" dirty="0" err="1"/>
              <a:t>Chabas</a:t>
            </a:r>
            <a:endParaRPr lang="en-US" dirty="0"/>
          </a:p>
          <a:p>
            <a:r>
              <a:rPr lang="en-US" dirty="0"/>
              <a:t>Mark Carlson</a:t>
            </a:r>
          </a:p>
          <a:p>
            <a:r>
              <a:rPr lang="en-US" dirty="0"/>
              <a:t>Denise Levasseur</a:t>
            </a:r>
          </a:p>
          <a:p>
            <a:r>
              <a:rPr lang="en-US" dirty="0"/>
              <a:t>Hyesun Oh</a:t>
            </a:r>
          </a:p>
          <a:p>
            <a:r>
              <a:rPr lang="en-US" dirty="0"/>
              <a:t>Avinash Phadke</a:t>
            </a:r>
          </a:p>
          <a:p>
            <a:r>
              <a:rPr lang="en-US" dirty="0"/>
              <a:t>Vinayak Hosagrahara</a:t>
            </a:r>
          </a:p>
          <a:p>
            <a:r>
              <a:rPr lang="en-US" dirty="0"/>
              <a:t>Gabby Poirier</a:t>
            </a:r>
          </a:p>
          <a:p>
            <a:r>
              <a:rPr lang="en-US" dirty="0"/>
              <a:t>Pavan Kumar</a:t>
            </a:r>
          </a:p>
          <a:p>
            <a:r>
              <a:rPr lang="en-US" dirty="0"/>
              <a:t>Jeff Conant</a:t>
            </a:r>
          </a:p>
          <a:p>
            <a:r>
              <a:rPr lang="en-US" dirty="0"/>
              <a:t>Cindy Fung</a:t>
            </a:r>
          </a:p>
        </p:txBody>
      </p:sp>
    </p:spTree>
    <p:extLst>
      <p:ext uri="{BB962C8B-B14F-4D97-AF65-F5344CB8AC3E}">
        <p14:creationId xmlns:p14="http://schemas.microsoft.com/office/powerpoint/2010/main" val="119308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2077CA-8E25-D0AA-CC97-04728B4FCD56}"/>
              </a:ext>
            </a:extLst>
          </p:cNvPr>
          <p:cNvSpPr/>
          <p:nvPr/>
        </p:nvSpPr>
        <p:spPr>
          <a:xfrm>
            <a:off x="6870205" y="3507497"/>
            <a:ext cx="1190847" cy="4040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88AC6A5D-6792-4364-AC4C-795EF49046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88AC6A5D-6792-4364-AC4C-795EF49046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FF5B40E-9495-4D08-899B-19E24F43BAB9}"/>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2" name="Title 2">
            <a:extLst>
              <a:ext uri="{FF2B5EF4-FFF2-40B4-BE49-F238E27FC236}">
                <a16:creationId xmlns:a16="http://schemas.microsoft.com/office/drawing/2014/main" id="{BCD34A17-242E-4692-82FC-9E0E98851EAE}"/>
              </a:ext>
            </a:extLst>
          </p:cNvPr>
          <p:cNvSpPr>
            <a:spLocks noGrp="1"/>
          </p:cNvSpPr>
          <p:nvPr>
            <p:ph type="title"/>
          </p:nvPr>
        </p:nvSpPr>
        <p:spPr>
          <a:xfrm>
            <a:off x="0" y="84694"/>
            <a:ext cx="11926824" cy="831194"/>
          </a:xfrm>
        </p:spPr>
        <p:txBody>
          <a:bodyPr/>
          <a:lstStyle/>
          <a:p>
            <a:pPr algn="r"/>
            <a:r>
              <a:rPr kumimoji="0" lang="en-US" sz="2400" b="0" i="0" u="none" strike="noStrike" kern="1200" cap="none" spc="0" normalizeH="0" baseline="0" noProof="0" dirty="0">
                <a:ln>
                  <a:noFill/>
                </a:ln>
                <a:solidFill>
                  <a:srgbClr val="004974"/>
                </a:solidFill>
                <a:effectLst/>
                <a:uLnTx/>
                <a:uFillTx/>
                <a:latin typeface="Arial"/>
                <a:ea typeface="+mj-ea"/>
                <a:cs typeface="Arial" panose="020B0604020202020204" pitchFamily="34" charset="0"/>
              </a:rPr>
              <a:t>A High Degree of HPK1 Inhibitor Selectivity is Required for Cellular On-target Activity</a:t>
            </a:r>
            <a:br>
              <a:rPr kumimoji="0" lang="en-US" sz="2800" b="0" i="0" u="none" strike="noStrike" kern="1200" cap="none" spc="0" normalizeH="0" baseline="0" noProof="0" dirty="0">
                <a:ln>
                  <a:noFill/>
                </a:ln>
                <a:solidFill>
                  <a:srgbClr val="004974"/>
                </a:solidFill>
                <a:effectLst/>
                <a:uLnTx/>
                <a:uFillTx/>
                <a:latin typeface="Arial"/>
                <a:ea typeface="+mj-ea"/>
                <a:cs typeface="Arial" panose="020B0604020202020204" pitchFamily="34" charset="0"/>
              </a:rPr>
            </a:br>
            <a:endParaRPr lang="en-US" sz="1800" i="1" dirty="0"/>
          </a:p>
        </p:txBody>
      </p:sp>
      <p:sp>
        <p:nvSpPr>
          <p:cNvPr id="33" name="Rectangle 32">
            <a:extLst>
              <a:ext uri="{FF2B5EF4-FFF2-40B4-BE49-F238E27FC236}">
                <a16:creationId xmlns:a16="http://schemas.microsoft.com/office/drawing/2014/main" id="{8EAD4588-7D64-4E73-8870-D56D067A49AD}"/>
              </a:ext>
            </a:extLst>
          </p:cNvPr>
          <p:cNvSpPr/>
          <p:nvPr/>
        </p:nvSpPr>
        <p:spPr>
          <a:xfrm>
            <a:off x="10164125" y="2036183"/>
            <a:ext cx="1073588" cy="191322"/>
          </a:xfrm>
          <a:prstGeom prst="rect">
            <a:avLst/>
          </a:prstGeom>
          <a:solidFill>
            <a:srgbClr val="AFD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Compound 4</a:t>
            </a:r>
            <a:r>
              <a:rPr kumimoji="0" lang="en-US" sz="900" b="1" i="0" u="none" strike="noStrike" kern="1200" cap="none" spc="0" normalizeH="0" baseline="0" noProof="0" dirty="0">
                <a:ln>
                  <a:noFill/>
                </a:ln>
                <a:solidFill>
                  <a:srgbClr val="000000"/>
                </a:solidFill>
                <a:effectLst/>
                <a:uLnTx/>
                <a:uFillTx/>
                <a:latin typeface="Arial"/>
                <a:ea typeface="+mn-ea"/>
                <a:cs typeface="+mn-cs"/>
              </a:rPr>
              <a:t> </a:t>
            </a:r>
          </a:p>
        </p:txBody>
      </p:sp>
      <p:graphicFrame>
        <p:nvGraphicFramePr>
          <p:cNvPr id="36" name="Object 35">
            <a:extLst>
              <a:ext uri="{FF2B5EF4-FFF2-40B4-BE49-F238E27FC236}">
                <a16:creationId xmlns:a16="http://schemas.microsoft.com/office/drawing/2014/main" id="{ABCF53BD-F6D6-4D58-99AC-21BDFD7BFB39}"/>
              </a:ext>
            </a:extLst>
          </p:cNvPr>
          <p:cNvGraphicFramePr>
            <a:graphicFrameLocks noChangeAspect="1"/>
          </p:cNvGraphicFramePr>
          <p:nvPr/>
        </p:nvGraphicFramePr>
        <p:xfrm>
          <a:off x="9106791" y="2088981"/>
          <a:ext cx="3124200" cy="1820862"/>
        </p:xfrm>
        <a:graphic>
          <a:graphicData uri="http://schemas.openxmlformats.org/presentationml/2006/ole">
            <mc:AlternateContent xmlns:mc="http://schemas.openxmlformats.org/markup-compatibility/2006">
              <mc:Choice xmlns:v="urn:schemas-microsoft-com:vml" Requires="v">
                <p:oleObj name="Prism 10" r:id="rId7" imgW="4980677" imgH="2901980" progId="Prism10.Document">
                  <p:embed/>
                </p:oleObj>
              </mc:Choice>
              <mc:Fallback>
                <p:oleObj name="Prism 10" r:id="rId7" imgW="4980677" imgH="2901980" progId="Prism10.Document">
                  <p:embed/>
                  <p:pic>
                    <p:nvPicPr>
                      <p:cNvPr id="36" name="Object 35">
                        <a:extLst>
                          <a:ext uri="{FF2B5EF4-FFF2-40B4-BE49-F238E27FC236}">
                            <a16:creationId xmlns:a16="http://schemas.microsoft.com/office/drawing/2014/main" id="{ABCF53BD-F6D6-4D58-99AC-21BDFD7BFB39}"/>
                          </a:ext>
                        </a:extLst>
                      </p:cNvPr>
                      <p:cNvPicPr/>
                      <p:nvPr/>
                    </p:nvPicPr>
                    <p:blipFill>
                      <a:blip r:embed="rId8"/>
                      <a:stretch>
                        <a:fillRect/>
                      </a:stretch>
                    </p:blipFill>
                    <p:spPr>
                      <a:xfrm>
                        <a:off x="9106791" y="2088981"/>
                        <a:ext cx="3124200" cy="1820862"/>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E990D71A-2780-406B-B846-A33B82FCEFF8}"/>
              </a:ext>
            </a:extLst>
          </p:cNvPr>
          <p:cNvGraphicFramePr>
            <a:graphicFrameLocks noChangeAspect="1"/>
          </p:cNvGraphicFramePr>
          <p:nvPr/>
        </p:nvGraphicFramePr>
        <p:xfrm>
          <a:off x="137147" y="2128261"/>
          <a:ext cx="3055526" cy="1783657"/>
        </p:xfrm>
        <a:graphic>
          <a:graphicData uri="http://schemas.openxmlformats.org/presentationml/2006/ole">
            <mc:AlternateContent xmlns:mc="http://schemas.openxmlformats.org/markup-compatibility/2006">
              <mc:Choice xmlns:v="urn:schemas-microsoft-com:vml" Requires="v">
                <p:oleObj name="Prism 10" r:id="rId9" imgW="5038659" imgH="2940145" progId="Prism10.Document">
                  <p:embed/>
                </p:oleObj>
              </mc:Choice>
              <mc:Fallback>
                <p:oleObj name="Prism 10" r:id="rId9" imgW="5038659" imgH="2940145" progId="Prism10.Document">
                  <p:embed/>
                  <p:pic>
                    <p:nvPicPr>
                      <p:cNvPr id="37" name="Object 36">
                        <a:extLst>
                          <a:ext uri="{FF2B5EF4-FFF2-40B4-BE49-F238E27FC236}">
                            <a16:creationId xmlns:a16="http://schemas.microsoft.com/office/drawing/2014/main" id="{E990D71A-2780-406B-B846-A33B82FCEFF8}"/>
                          </a:ext>
                        </a:extLst>
                      </p:cNvPr>
                      <p:cNvPicPr/>
                      <p:nvPr/>
                    </p:nvPicPr>
                    <p:blipFill>
                      <a:blip r:embed="rId10"/>
                      <a:stretch>
                        <a:fillRect/>
                      </a:stretch>
                    </p:blipFill>
                    <p:spPr>
                      <a:xfrm>
                        <a:off x="137147" y="2128261"/>
                        <a:ext cx="3055526" cy="1783657"/>
                      </a:xfrm>
                      <a:prstGeom prst="rect">
                        <a:avLst/>
                      </a:prstGeom>
                    </p:spPr>
                  </p:pic>
                </p:oleObj>
              </mc:Fallback>
            </mc:AlternateContent>
          </a:graphicData>
        </a:graphic>
      </p:graphicFrame>
      <p:sp>
        <p:nvSpPr>
          <p:cNvPr id="38" name="Rectangle 37">
            <a:extLst>
              <a:ext uri="{FF2B5EF4-FFF2-40B4-BE49-F238E27FC236}">
                <a16:creationId xmlns:a16="http://schemas.microsoft.com/office/drawing/2014/main" id="{BA35290F-1C28-4ADC-B61D-1885DA237516}"/>
              </a:ext>
            </a:extLst>
          </p:cNvPr>
          <p:cNvSpPr/>
          <p:nvPr/>
        </p:nvSpPr>
        <p:spPr>
          <a:xfrm>
            <a:off x="4245317" y="2044591"/>
            <a:ext cx="1088623" cy="187346"/>
          </a:xfrm>
          <a:prstGeom prst="rect">
            <a:avLst/>
          </a:prstGeom>
          <a:solidFill>
            <a:srgbClr val="FF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Compound 2</a:t>
            </a:r>
          </a:p>
        </p:txBody>
      </p:sp>
      <p:graphicFrame>
        <p:nvGraphicFramePr>
          <p:cNvPr id="41" name="Object 40">
            <a:extLst>
              <a:ext uri="{FF2B5EF4-FFF2-40B4-BE49-F238E27FC236}">
                <a16:creationId xmlns:a16="http://schemas.microsoft.com/office/drawing/2014/main" id="{E3FFE6EF-2A2C-497A-A1B8-2CBF98F9279D}"/>
              </a:ext>
            </a:extLst>
          </p:cNvPr>
          <p:cNvGraphicFramePr>
            <a:graphicFrameLocks noChangeAspect="1"/>
          </p:cNvGraphicFramePr>
          <p:nvPr/>
        </p:nvGraphicFramePr>
        <p:xfrm>
          <a:off x="3208916" y="2100944"/>
          <a:ext cx="3071812" cy="1792287"/>
        </p:xfrm>
        <a:graphic>
          <a:graphicData uri="http://schemas.openxmlformats.org/presentationml/2006/ole">
            <mc:AlternateContent xmlns:mc="http://schemas.openxmlformats.org/markup-compatibility/2006">
              <mc:Choice xmlns:v="urn:schemas-microsoft-com:vml" Requires="v">
                <p:oleObj name="Prism 10" r:id="rId11" imgW="4944303" imgH="2889738" progId="Prism10.Document">
                  <p:embed/>
                </p:oleObj>
              </mc:Choice>
              <mc:Fallback>
                <p:oleObj name="Prism 10" r:id="rId11" imgW="4944303" imgH="2889738" progId="Prism10.Document">
                  <p:embed/>
                  <p:pic>
                    <p:nvPicPr>
                      <p:cNvPr id="41" name="Object 40">
                        <a:extLst>
                          <a:ext uri="{FF2B5EF4-FFF2-40B4-BE49-F238E27FC236}">
                            <a16:creationId xmlns:a16="http://schemas.microsoft.com/office/drawing/2014/main" id="{E3FFE6EF-2A2C-497A-A1B8-2CBF98F9279D}"/>
                          </a:ext>
                        </a:extLst>
                      </p:cNvPr>
                      <p:cNvPicPr/>
                      <p:nvPr/>
                    </p:nvPicPr>
                    <p:blipFill>
                      <a:blip r:embed="rId12"/>
                      <a:stretch>
                        <a:fillRect/>
                      </a:stretch>
                    </p:blipFill>
                    <p:spPr>
                      <a:xfrm>
                        <a:off x="3208916" y="2100944"/>
                        <a:ext cx="3071812" cy="1792287"/>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84149574-7398-4EAA-9931-D91E2F0A4FF8}"/>
              </a:ext>
            </a:extLst>
          </p:cNvPr>
          <p:cNvGraphicFramePr>
            <a:graphicFrameLocks noChangeAspect="1"/>
          </p:cNvGraphicFramePr>
          <p:nvPr/>
        </p:nvGraphicFramePr>
        <p:xfrm>
          <a:off x="6285851" y="2106385"/>
          <a:ext cx="3074987" cy="1773238"/>
        </p:xfrm>
        <a:graphic>
          <a:graphicData uri="http://schemas.openxmlformats.org/presentationml/2006/ole">
            <mc:AlternateContent xmlns:mc="http://schemas.openxmlformats.org/markup-compatibility/2006">
              <mc:Choice xmlns:v="urn:schemas-microsoft-com:vml" Requires="v">
                <p:oleObj name="Prism 10" r:id="rId13" imgW="5029655" imgH="2901980" progId="Prism10.Document">
                  <p:embed/>
                </p:oleObj>
              </mc:Choice>
              <mc:Fallback>
                <p:oleObj name="Prism 10" r:id="rId13" imgW="5029655" imgH="2901980" progId="Prism10.Document">
                  <p:embed/>
                  <p:pic>
                    <p:nvPicPr>
                      <p:cNvPr id="42" name="Object 41">
                        <a:extLst>
                          <a:ext uri="{FF2B5EF4-FFF2-40B4-BE49-F238E27FC236}">
                            <a16:creationId xmlns:a16="http://schemas.microsoft.com/office/drawing/2014/main" id="{84149574-7398-4EAA-9931-D91E2F0A4FF8}"/>
                          </a:ext>
                        </a:extLst>
                      </p:cNvPr>
                      <p:cNvPicPr/>
                      <p:nvPr/>
                    </p:nvPicPr>
                    <p:blipFill>
                      <a:blip r:embed="rId14"/>
                      <a:stretch>
                        <a:fillRect/>
                      </a:stretch>
                    </p:blipFill>
                    <p:spPr>
                      <a:xfrm>
                        <a:off x="6285851" y="2106385"/>
                        <a:ext cx="3074987" cy="1773238"/>
                      </a:xfrm>
                      <a:prstGeom prst="rect">
                        <a:avLst/>
                      </a:prstGeom>
                    </p:spPr>
                  </p:pic>
                </p:oleObj>
              </mc:Fallback>
            </mc:AlternateContent>
          </a:graphicData>
        </a:graphic>
      </p:graphicFrame>
      <p:sp>
        <p:nvSpPr>
          <p:cNvPr id="43" name="TextBox 42">
            <a:extLst>
              <a:ext uri="{FF2B5EF4-FFF2-40B4-BE49-F238E27FC236}">
                <a16:creationId xmlns:a16="http://schemas.microsoft.com/office/drawing/2014/main" id="{3E28CCB6-A489-486B-9111-92640CF34FF5}"/>
              </a:ext>
            </a:extLst>
          </p:cNvPr>
          <p:cNvSpPr txBox="1"/>
          <p:nvPr/>
        </p:nvSpPr>
        <p:spPr>
          <a:xfrm>
            <a:off x="6620507" y="1546814"/>
            <a:ext cx="49888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Potent HPK1 inhibitors with good GLK selectivity</a:t>
            </a:r>
          </a:p>
        </p:txBody>
      </p:sp>
      <p:sp>
        <p:nvSpPr>
          <p:cNvPr id="2" name="Rectangle 1">
            <a:extLst>
              <a:ext uri="{FF2B5EF4-FFF2-40B4-BE49-F238E27FC236}">
                <a16:creationId xmlns:a16="http://schemas.microsoft.com/office/drawing/2014/main" id="{DDE7CB41-FB0F-E407-EC7A-BE2FD6238EAD}"/>
              </a:ext>
            </a:extLst>
          </p:cNvPr>
          <p:cNvSpPr/>
          <p:nvPr/>
        </p:nvSpPr>
        <p:spPr>
          <a:xfrm>
            <a:off x="1027934" y="2012518"/>
            <a:ext cx="1088623" cy="187346"/>
          </a:xfrm>
          <a:prstGeom prst="rect">
            <a:avLst/>
          </a:prstGeom>
          <a:solidFill>
            <a:srgbClr val="FF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Compound 1</a:t>
            </a:r>
          </a:p>
        </p:txBody>
      </p:sp>
      <p:sp>
        <p:nvSpPr>
          <p:cNvPr id="3" name="Rectangle 2">
            <a:extLst>
              <a:ext uri="{FF2B5EF4-FFF2-40B4-BE49-F238E27FC236}">
                <a16:creationId xmlns:a16="http://schemas.microsoft.com/office/drawing/2014/main" id="{9CFA9CFD-30CE-FB9E-7E64-619DD00FC442}"/>
              </a:ext>
            </a:extLst>
          </p:cNvPr>
          <p:cNvSpPr/>
          <p:nvPr/>
        </p:nvSpPr>
        <p:spPr>
          <a:xfrm>
            <a:off x="7242645" y="2036183"/>
            <a:ext cx="1073588" cy="191322"/>
          </a:xfrm>
          <a:prstGeom prst="rect">
            <a:avLst/>
          </a:prstGeom>
          <a:solidFill>
            <a:srgbClr val="AFD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Compound 3</a:t>
            </a:r>
          </a:p>
        </p:txBody>
      </p:sp>
      <p:sp>
        <p:nvSpPr>
          <p:cNvPr id="12" name="TextBox 11">
            <a:extLst>
              <a:ext uri="{FF2B5EF4-FFF2-40B4-BE49-F238E27FC236}">
                <a16:creationId xmlns:a16="http://schemas.microsoft.com/office/drawing/2014/main" id="{C994D251-F98A-43C4-9B7C-79BC87B408A9}"/>
              </a:ext>
            </a:extLst>
          </p:cNvPr>
          <p:cNvSpPr txBox="1"/>
          <p:nvPr/>
        </p:nvSpPr>
        <p:spPr>
          <a:xfrm>
            <a:off x="765560" y="1548952"/>
            <a:ext cx="49439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Potent HPK1 inhibitors with poor GLK selectivity</a:t>
            </a:r>
          </a:p>
        </p:txBody>
      </p:sp>
      <p:sp>
        <p:nvSpPr>
          <p:cNvPr id="13" name="Rectangle 12">
            <a:extLst>
              <a:ext uri="{FF2B5EF4-FFF2-40B4-BE49-F238E27FC236}">
                <a16:creationId xmlns:a16="http://schemas.microsoft.com/office/drawing/2014/main" id="{B4DBAEBB-C1D0-C4E3-498C-38671566F899}"/>
              </a:ext>
            </a:extLst>
          </p:cNvPr>
          <p:cNvSpPr/>
          <p:nvPr/>
        </p:nvSpPr>
        <p:spPr>
          <a:xfrm>
            <a:off x="137148" y="1543825"/>
            <a:ext cx="5960584" cy="2357050"/>
          </a:xfrm>
          <a:prstGeom prst="rect">
            <a:avLst/>
          </a:prstGeom>
          <a:no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D5B94283-60DB-281F-680D-E0B6671DFCE2}"/>
              </a:ext>
            </a:extLst>
          </p:cNvPr>
          <p:cNvSpPr/>
          <p:nvPr/>
        </p:nvSpPr>
        <p:spPr>
          <a:xfrm>
            <a:off x="6248143" y="1540836"/>
            <a:ext cx="5778389" cy="2363029"/>
          </a:xfrm>
          <a:prstGeom prst="rect">
            <a:avLst/>
          </a:prstGeom>
          <a:no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5" name="Table 14">
            <a:extLst>
              <a:ext uri="{FF2B5EF4-FFF2-40B4-BE49-F238E27FC236}">
                <a16:creationId xmlns:a16="http://schemas.microsoft.com/office/drawing/2014/main" id="{2D95D0B5-5497-1227-674D-1FF05048D95E}"/>
              </a:ext>
            </a:extLst>
          </p:cNvPr>
          <p:cNvGraphicFramePr>
            <a:graphicFrameLocks noGrp="1"/>
          </p:cNvGraphicFramePr>
          <p:nvPr/>
        </p:nvGraphicFramePr>
        <p:xfrm>
          <a:off x="957602" y="4084597"/>
          <a:ext cx="10395302" cy="1920240"/>
        </p:xfrm>
        <a:graphic>
          <a:graphicData uri="http://schemas.openxmlformats.org/drawingml/2006/table">
            <a:tbl>
              <a:tblPr firstRow="1" bandRow="1">
                <a:tableStyleId>{5C22544A-7EE6-4342-B048-85BDC9FD1C3A}</a:tableStyleId>
              </a:tblPr>
              <a:tblGrid>
                <a:gridCol w="1537840">
                  <a:extLst>
                    <a:ext uri="{9D8B030D-6E8A-4147-A177-3AD203B41FA5}">
                      <a16:colId xmlns:a16="http://schemas.microsoft.com/office/drawing/2014/main" val="2976849803"/>
                    </a:ext>
                  </a:extLst>
                </a:gridCol>
                <a:gridCol w="2874778">
                  <a:extLst>
                    <a:ext uri="{9D8B030D-6E8A-4147-A177-3AD203B41FA5}">
                      <a16:colId xmlns:a16="http://schemas.microsoft.com/office/drawing/2014/main" val="1264859471"/>
                    </a:ext>
                  </a:extLst>
                </a:gridCol>
                <a:gridCol w="2524426">
                  <a:extLst>
                    <a:ext uri="{9D8B030D-6E8A-4147-A177-3AD203B41FA5}">
                      <a16:colId xmlns:a16="http://schemas.microsoft.com/office/drawing/2014/main" val="3424605222"/>
                    </a:ext>
                  </a:extLst>
                </a:gridCol>
                <a:gridCol w="3458258">
                  <a:extLst>
                    <a:ext uri="{9D8B030D-6E8A-4147-A177-3AD203B41FA5}">
                      <a16:colId xmlns:a16="http://schemas.microsoft.com/office/drawing/2014/main" val="1342273823"/>
                    </a:ext>
                  </a:extLst>
                </a:gridCol>
              </a:tblGrid>
              <a:tr h="457700">
                <a:tc>
                  <a:txBody>
                    <a:bodyPr/>
                    <a:lstStyle/>
                    <a:p>
                      <a:pPr algn="ctr"/>
                      <a:r>
                        <a:rPr lang="en-US" sz="1600" b="0" dirty="0"/>
                        <a:t>Compound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mn-lt"/>
                          <a:ea typeface="+mn-ea"/>
                          <a:cs typeface="+mn-cs"/>
                        </a:rPr>
                        <a:t>Biochem</a:t>
                      </a:r>
                      <a:r>
                        <a:rPr kumimoji="0" lang="en-GB" sz="1600" b="0" i="0" u="none" strike="noStrike" kern="1200" cap="none" spc="0" normalizeH="0" baseline="0" noProof="0" dirty="0">
                          <a:ln>
                            <a:noFill/>
                          </a:ln>
                          <a:solidFill>
                            <a:schemeClr val="bg1"/>
                          </a:solidFill>
                          <a:effectLst/>
                          <a:uLnTx/>
                          <a:uFillTx/>
                          <a:latin typeface="+mn-lt"/>
                          <a:ea typeface="+mn-ea"/>
                          <a:cs typeface="+mn-cs"/>
                        </a:rPr>
                        <a:t> HPK1 IC</a:t>
                      </a:r>
                      <a:r>
                        <a:rPr kumimoji="0" lang="en-GB" sz="1600" b="0" i="0" u="none" strike="noStrike" kern="1200" cap="none" spc="0" normalizeH="0" baseline="-25000" noProof="0" dirty="0">
                          <a:ln>
                            <a:noFill/>
                          </a:ln>
                          <a:solidFill>
                            <a:schemeClr val="bg1"/>
                          </a:solidFill>
                          <a:effectLst/>
                          <a:uLnTx/>
                          <a:uFillTx/>
                          <a:latin typeface="+mn-lt"/>
                          <a:ea typeface="+mn-ea"/>
                          <a:cs typeface="+mn-cs"/>
                        </a:rPr>
                        <a:t>50</a:t>
                      </a:r>
                      <a:r>
                        <a:rPr kumimoji="0" lang="en-GB" sz="1600" b="0" i="0" u="none" strike="noStrike" kern="1200" cap="none" spc="0" normalizeH="0" baseline="0" noProof="0" dirty="0">
                          <a:ln>
                            <a:noFill/>
                          </a:ln>
                          <a:solidFill>
                            <a:schemeClr val="bg1"/>
                          </a:solidFill>
                          <a:effectLst/>
                          <a:uLnTx/>
                          <a:uFillTx/>
                          <a:latin typeface="+mn-lt"/>
                          <a:ea typeface="+mn-ea"/>
                          <a:cs typeface="+mn-cs"/>
                        </a:rPr>
                        <a:t> (</a:t>
                      </a:r>
                      <a:r>
                        <a:rPr kumimoji="0" lang="en-GB" sz="1600" b="0" i="0" u="none" strike="noStrike" kern="1200" cap="none" spc="0" normalizeH="0" baseline="0" noProof="0" dirty="0" err="1">
                          <a:ln>
                            <a:noFill/>
                          </a:ln>
                          <a:solidFill>
                            <a:schemeClr val="bg1"/>
                          </a:solidFill>
                          <a:effectLst/>
                          <a:uLnTx/>
                          <a:uFillTx/>
                          <a:latin typeface="+mn-lt"/>
                          <a:ea typeface="+mn-ea"/>
                          <a:cs typeface="+mn-cs"/>
                        </a:rPr>
                        <a:t>nM</a:t>
                      </a:r>
                      <a:r>
                        <a:rPr kumimoji="0" lang="en-GB" sz="1600" b="0" i="0" u="none" strike="noStrike" kern="1200" cap="none" spc="0" normalizeH="0" baseline="0" noProof="0" dirty="0">
                          <a:ln>
                            <a:noFill/>
                          </a:ln>
                          <a:solidFill>
                            <a:schemeClr val="bg1"/>
                          </a:solidFill>
                          <a:effectLst/>
                          <a:uLnTx/>
                          <a:uFillTx/>
                          <a:latin typeface="+mn-lt"/>
                          <a:ea typeface="+mn-ea"/>
                          <a:cs typeface="+mn-cs"/>
                        </a:rPr>
                        <a:t>) @ 1mM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mn-lt"/>
                        </a:rPr>
                        <a:t>HPK1</a:t>
                      </a:r>
                      <a:r>
                        <a:rPr lang="en-GB" sz="1600" b="0" baseline="0" dirty="0">
                          <a:latin typeface="+mn-lt"/>
                        </a:rPr>
                        <a:t> cell IC</a:t>
                      </a:r>
                      <a:r>
                        <a:rPr lang="en-GB" sz="1600" b="0" baseline="-25000" dirty="0">
                          <a:latin typeface="+mn-lt"/>
                        </a:rPr>
                        <a:t>50</a:t>
                      </a:r>
                      <a:r>
                        <a:rPr lang="en-GB" sz="1600" b="0" baseline="0" dirty="0">
                          <a:latin typeface="+mn-lt"/>
                        </a:rPr>
                        <a:t> (</a:t>
                      </a:r>
                      <a:r>
                        <a:rPr lang="en-GB" sz="1600" b="0" baseline="0" dirty="0" err="1">
                          <a:latin typeface="+mn-lt"/>
                        </a:rPr>
                        <a:t>nM</a:t>
                      </a:r>
                      <a:r>
                        <a:rPr lang="en-GB" sz="1600" b="0" baseline="0" dirty="0">
                          <a:latin typeface="+mn-lt"/>
                        </a:rPr>
                        <a:t>)</a:t>
                      </a:r>
                      <a:endParaRPr lang="en-GB" sz="1600" b="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mn-lt"/>
                        </a:rPr>
                        <a:t>GLK </a:t>
                      </a:r>
                      <a:r>
                        <a:rPr lang="en-GB" sz="1600" b="0" dirty="0" err="1">
                          <a:latin typeface="+mn-lt"/>
                        </a:rPr>
                        <a:t>Biochem</a:t>
                      </a:r>
                      <a:r>
                        <a:rPr lang="en-GB" sz="1600" b="0" dirty="0">
                          <a:latin typeface="+mn-lt"/>
                        </a:rPr>
                        <a:t> selectivity                 (Fold vs HPK1 @ 1 mM ATP)</a:t>
                      </a:r>
                    </a:p>
                  </a:txBody>
                  <a:tcPr/>
                </a:tc>
                <a:extLst>
                  <a:ext uri="{0D108BD9-81ED-4DB2-BD59-A6C34878D82A}">
                    <a16:rowId xmlns:a16="http://schemas.microsoft.com/office/drawing/2014/main" val="3310883669"/>
                  </a:ext>
                </a:extLst>
              </a:tr>
              <a:tr h="264984">
                <a:tc>
                  <a:txBody>
                    <a:bodyPr/>
                    <a:lstStyle/>
                    <a:p>
                      <a:pPr algn="ctr"/>
                      <a:r>
                        <a:rPr lang="en-US" sz="1600" b="0" dirty="0"/>
                        <a:t>1</a:t>
                      </a:r>
                    </a:p>
                  </a:txBody>
                  <a:tcPr/>
                </a:tc>
                <a:tc>
                  <a:txBody>
                    <a:bodyPr/>
                    <a:lstStyle/>
                    <a:p>
                      <a:pPr algn="ctr"/>
                      <a:r>
                        <a:rPr lang="en-US" sz="1600" b="0" dirty="0"/>
                        <a:t>1.7</a:t>
                      </a:r>
                    </a:p>
                  </a:txBody>
                  <a:tcPr/>
                </a:tc>
                <a:tc>
                  <a:txBody>
                    <a:bodyPr/>
                    <a:lstStyle/>
                    <a:p>
                      <a:pPr algn="ctr"/>
                      <a:r>
                        <a:rPr lang="en-US" sz="1600" b="0" dirty="0"/>
                        <a:t>97</a:t>
                      </a:r>
                    </a:p>
                  </a:txBody>
                  <a:tcPr/>
                </a:tc>
                <a:tc>
                  <a:txBody>
                    <a:bodyPr/>
                    <a:lstStyle/>
                    <a:p>
                      <a:pPr algn="ctr"/>
                      <a:r>
                        <a:rPr lang="en-US" sz="1600" b="0" dirty="0"/>
                        <a:t>3</a:t>
                      </a:r>
                    </a:p>
                  </a:txBody>
                  <a:tcPr>
                    <a:solidFill>
                      <a:srgbClr val="FFC1C1"/>
                    </a:solidFill>
                  </a:tcPr>
                </a:tc>
                <a:extLst>
                  <a:ext uri="{0D108BD9-81ED-4DB2-BD59-A6C34878D82A}">
                    <a16:rowId xmlns:a16="http://schemas.microsoft.com/office/drawing/2014/main" val="3820969998"/>
                  </a:ext>
                </a:extLst>
              </a:tr>
              <a:tr h="264984">
                <a:tc>
                  <a:txBody>
                    <a:bodyPr/>
                    <a:lstStyle/>
                    <a:p>
                      <a:pPr algn="ctr"/>
                      <a:r>
                        <a:rPr lang="en-US" sz="1600" b="0" dirty="0"/>
                        <a:t>2</a:t>
                      </a:r>
                    </a:p>
                  </a:txBody>
                  <a:tcPr/>
                </a:tc>
                <a:tc>
                  <a:txBody>
                    <a:bodyPr/>
                    <a:lstStyle/>
                    <a:p>
                      <a:pPr algn="ctr"/>
                      <a:r>
                        <a:rPr lang="en-US" sz="1600" b="0" dirty="0"/>
                        <a:t>0.5</a:t>
                      </a:r>
                    </a:p>
                  </a:txBody>
                  <a:tcPr/>
                </a:tc>
                <a:tc>
                  <a:txBody>
                    <a:bodyPr/>
                    <a:lstStyle/>
                    <a:p>
                      <a:pPr algn="ctr"/>
                      <a:r>
                        <a:rPr lang="en-US" sz="1600" b="0" dirty="0"/>
                        <a:t>100</a:t>
                      </a:r>
                    </a:p>
                  </a:txBody>
                  <a:tcPr/>
                </a:tc>
                <a:tc>
                  <a:txBody>
                    <a:bodyPr/>
                    <a:lstStyle/>
                    <a:p>
                      <a:pPr algn="ctr"/>
                      <a:r>
                        <a:rPr lang="en-US" sz="1600" b="0" dirty="0"/>
                        <a:t>5</a:t>
                      </a:r>
                    </a:p>
                  </a:txBody>
                  <a:tcPr>
                    <a:solidFill>
                      <a:srgbClr val="FFC1C1"/>
                    </a:solidFill>
                  </a:tcPr>
                </a:tc>
                <a:extLst>
                  <a:ext uri="{0D108BD9-81ED-4DB2-BD59-A6C34878D82A}">
                    <a16:rowId xmlns:a16="http://schemas.microsoft.com/office/drawing/2014/main" val="1151030740"/>
                  </a:ext>
                </a:extLst>
              </a:tr>
              <a:tr h="264984">
                <a:tc>
                  <a:txBody>
                    <a:bodyPr/>
                    <a:lstStyle/>
                    <a:p>
                      <a:pPr algn="ctr"/>
                      <a:r>
                        <a:rPr lang="en-US" sz="1600" b="0" dirty="0"/>
                        <a:t>3</a:t>
                      </a:r>
                    </a:p>
                  </a:txBody>
                  <a:tcPr/>
                </a:tc>
                <a:tc>
                  <a:txBody>
                    <a:bodyPr/>
                    <a:lstStyle/>
                    <a:p>
                      <a:pPr algn="ctr"/>
                      <a:r>
                        <a:rPr lang="en-US" sz="1600" b="0" dirty="0"/>
                        <a:t>2</a:t>
                      </a:r>
                    </a:p>
                  </a:txBody>
                  <a:tcPr/>
                </a:tc>
                <a:tc>
                  <a:txBody>
                    <a:bodyPr/>
                    <a:lstStyle/>
                    <a:p>
                      <a:pPr algn="ctr"/>
                      <a:r>
                        <a:rPr lang="en-US" sz="1600" b="0" dirty="0"/>
                        <a:t>120</a:t>
                      </a:r>
                    </a:p>
                  </a:txBody>
                  <a:tcPr/>
                </a:tc>
                <a:tc>
                  <a:txBody>
                    <a:bodyPr/>
                    <a:lstStyle/>
                    <a:p>
                      <a:pPr algn="ctr"/>
                      <a:r>
                        <a:rPr lang="en-US" sz="1600" b="0" dirty="0"/>
                        <a:t>150</a:t>
                      </a:r>
                    </a:p>
                  </a:txBody>
                  <a:tcPr>
                    <a:solidFill>
                      <a:srgbClr val="AFDC7E"/>
                    </a:solidFill>
                  </a:tcPr>
                </a:tc>
                <a:extLst>
                  <a:ext uri="{0D108BD9-81ED-4DB2-BD59-A6C34878D82A}">
                    <a16:rowId xmlns:a16="http://schemas.microsoft.com/office/drawing/2014/main" val="2127015208"/>
                  </a:ext>
                </a:extLst>
              </a:tr>
              <a:tr h="264984">
                <a:tc>
                  <a:txBody>
                    <a:bodyPr/>
                    <a:lstStyle/>
                    <a:p>
                      <a:pPr algn="ctr"/>
                      <a:r>
                        <a:rPr lang="en-US" sz="1600" b="0" dirty="0"/>
                        <a:t>4</a:t>
                      </a:r>
                    </a:p>
                  </a:txBody>
                  <a:tcPr/>
                </a:tc>
                <a:tc>
                  <a:txBody>
                    <a:bodyPr/>
                    <a:lstStyle/>
                    <a:p>
                      <a:pPr algn="ctr"/>
                      <a:r>
                        <a:rPr lang="en-US" sz="1600" b="0" dirty="0"/>
                        <a:t>3</a:t>
                      </a:r>
                    </a:p>
                  </a:txBody>
                  <a:tcPr/>
                </a:tc>
                <a:tc>
                  <a:txBody>
                    <a:bodyPr/>
                    <a:lstStyle/>
                    <a:p>
                      <a:pPr algn="ctr"/>
                      <a:r>
                        <a:rPr lang="en-US" sz="1600" b="0" dirty="0"/>
                        <a:t>93</a:t>
                      </a:r>
                    </a:p>
                  </a:txBody>
                  <a:tcPr/>
                </a:tc>
                <a:tc>
                  <a:txBody>
                    <a:bodyPr/>
                    <a:lstStyle/>
                    <a:p>
                      <a:pPr algn="ctr"/>
                      <a:r>
                        <a:rPr lang="en-US" sz="1600" b="0" dirty="0"/>
                        <a:t>160</a:t>
                      </a:r>
                    </a:p>
                  </a:txBody>
                  <a:tcPr>
                    <a:solidFill>
                      <a:srgbClr val="AFDC7E"/>
                    </a:solidFill>
                  </a:tcPr>
                </a:tc>
                <a:extLst>
                  <a:ext uri="{0D108BD9-81ED-4DB2-BD59-A6C34878D82A}">
                    <a16:rowId xmlns:a16="http://schemas.microsoft.com/office/drawing/2014/main" val="937485741"/>
                  </a:ext>
                </a:extLst>
              </a:tr>
            </a:tbl>
          </a:graphicData>
        </a:graphic>
      </p:graphicFrame>
      <p:sp>
        <p:nvSpPr>
          <p:cNvPr id="16" name="Rounded Rectangle 26">
            <a:extLst>
              <a:ext uri="{FF2B5EF4-FFF2-40B4-BE49-F238E27FC236}">
                <a16:creationId xmlns:a16="http://schemas.microsoft.com/office/drawing/2014/main" id="{32168679-5354-4956-BFC0-9683CC8E854D}"/>
              </a:ext>
            </a:extLst>
          </p:cNvPr>
          <p:cNvSpPr/>
          <p:nvPr/>
        </p:nvSpPr>
        <p:spPr>
          <a:xfrm>
            <a:off x="36576" y="6113508"/>
            <a:ext cx="12106656" cy="3784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95000"/>
                    <a:lumOff val="5000"/>
                  </a:srgbClr>
                </a:solidFill>
                <a:effectLst/>
                <a:uLnTx/>
                <a:uFillTx/>
                <a:latin typeface="Arial"/>
                <a:ea typeface="+mn-ea"/>
                <a:cs typeface="+mn-cs"/>
              </a:rPr>
              <a:t>EC</a:t>
            </a:r>
            <a:r>
              <a:rPr kumimoji="0" lang="en-US" sz="1600" b="0" i="0" u="none" strike="noStrike" kern="1200" cap="none" spc="0" normalizeH="0" baseline="-25000" noProof="0" dirty="0">
                <a:ln>
                  <a:noFill/>
                </a:ln>
                <a:solidFill>
                  <a:srgbClr val="000000">
                    <a:lumMod val="95000"/>
                    <a:lumOff val="5000"/>
                  </a:srgbClr>
                </a:solidFill>
                <a:effectLst/>
                <a:uLnTx/>
                <a:uFillTx/>
                <a:latin typeface="Arial"/>
                <a:ea typeface="+mn-ea"/>
                <a:cs typeface="+mn-cs"/>
              </a:rPr>
              <a:t>50</a:t>
            </a:r>
            <a:r>
              <a:rPr kumimoji="0" lang="en-US" sz="1600" b="0" i="0" u="none" strike="noStrike" kern="1200" cap="none" spc="0" normalizeH="0" baseline="0" noProof="0" dirty="0">
                <a:ln>
                  <a:noFill/>
                </a:ln>
                <a:solidFill>
                  <a:srgbClr val="000000">
                    <a:lumMod val="95000"/>
                    <a:lumOff val="5000"/>
                  </a:srgbClr>
                </a:solidFill>
                <a:effectLst/>
                <a:uLnTx/>
                <a:uFillTx/>
                <a:latin typeface="Arial"/>
                <a:ea typeface="+mn-ea"/>
                <a:cs typeface="+mn-cs"/>
              </a:rPr>
              <a:t>s shift to the left (more potent) and the magnitude of IL-2 induction (peak response) increases with improved GLK selectivity</a:t>
            </a:r>
          </a:p>
        </p:txBody>
      </p:sp>
      <p:sp>
        <p:nvSpPr>
          <p:cNvPr id="6" name="TextBox 5">
            <a:extLst>
              <a:ext uri="{FF2B5EF4-FFF2-40B4-BE49-F238E27FC236}">
                <a16:creationId xmlns:a16="http://schemas.microsoft.com/office/drawing/2014/main" id="{D4C25D5D-7B6D-116F-9F67-0935F51DFAD3}"/>
              </a:ext>
            </a:extLst>
          </p:cNvPr>
          <p:cNvSpPr txBox="1"/>
          <p:nvPr/>
        </p:nvSpPr>
        <p:spPr>
          <a:xfrm>
            <a:off x="7334" y="733123"/>
            <a:ext cx="12165140"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IL-2 induction in primary mouse T cells: </a:t>
            </a:r>
            <a:r>
              <a:rPr kumimoji="0" lang="en-US" sz="1600" b="0" i="0" u="none" strike="noStrike" kern="1200" cap="none" spc="0" normalizeH="0" baseline="0" noProof="0" dirty="0">
                <a:ln>
                  <a:noFill/>
                </a:ln>
                <a:solidFill>
                  <a:srgbClr val="000000"/>
                </a:solidFill>
                <a:effectLst/>
                <a:uLnTx/>
                <a:uFillTx/>
                <a:latin typeface="Arial"/>
                <a:ea typeface="+mn-ea"/>
                <a:cs typeface="+mn-cs"/>
              </a:rPr>
              <a:t>Compounds with superior GLK selectivity have improved functional activity compared to those with poor selectivity. </a:t>
            </a:r>
            <a:r>
              <a:rPr kumimoji="0" lang="en-US" sz="1600" b="1" i="0" u="none" strike="noStrike" kern="1200" cap="none" spc="0" normalizeH="0" baseline="0" noProof="0" dirty="0">
                <a:ln>
                  <a:noFill/>
                </a:ln>
                <a:solidFill>
                  <a:srgbClr val="000000"/>
                </a:solidFill>
                <a:effectLst/>
                <a:uLnTx/>
                <a:uFillTx/>
                <a:latin typeface="Arial"/>
                <a:ea typeface="+mn-ea"/>
                <a:cs typeface="+mn-cs"/>
              </a:rPr>
              <a:t>Potency alone is not enough to induce immune response you need GLK selectivity</a:t>
            </a:r>
          </a:p>
        </p:txBody>
      </p:sp>
    </p:spTree>
    <p:extLst>
      <p:ext uri="{BB962C8B-B14F-4D97-AF65-F5344CB8AC3E}">
        <p14:creationId xmlns:p14="http://schemas.microsoft.com/office/powerpoint/2010/main" val="3521131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D96F6AA-CCF3-4391-92E9-4A9B31AE310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CD96F6AA-CCF3-4391-92E9-4A9B31AE31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7138085-665B-40B7-9C8C-397B1D61206C}"/>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742EBFAB-BC01-4264-B056-9F9BC0EE2E11}"/>
              </a:ext>
            </a:extLst>
          </p:cNvPr>
          <p:cNvSpPr>
            <a:spLocks noGrp="1"/>
          </p:cNvSpPr>
          <p:nvPr>
            <p:ph type="title"/>
          </p:nvPr>
        </p:nvSpPr>
        <p:spPr>
          <a:xfrm>
            <a:off x="217751" y="-11857"/>
            <a:ext cx="11521440" cy="831194"/>
          </a:xfrm>
        </p:spPr>
        <p:txBody>
          <a:bodyPr/>
          <a:lstStyle/>
          <a:p>
            <a:r>
              <a:rPr lang="en-US"/>
              <a:t>Origins of Nimbus HPK1 Chemical Matter </a:t>
            </a:r>
          </a:p>
        </p:txBody>
      </p:sp>
      <p:sp>
        <p:nvSpPr>
          <p:cNvPr id="6" name="object 5">
            <a:extLst>
              <a:ext uri="{FF2B5EF4-FFF2-40B4-BE49-F238E27FC236}">
                <a16:creationId xmlns:a16="http://schemas.microsoft.com/office/drawing/2014/main" id="{14C5DDBE-1E3B-4218-A328-FD968B8300A9}"/>
              </a:ext>
            </a:extLst>
          </p:cNvPr>
          <p:cNvSpPr txBox="1"/>
          <p:nvPr/>
        </p:nvSpPr>
        <p:spPr>
          <a:xfrm>
            <a:off x="4792419" y="3349672"/>
            <a:ext cx="1827613" cy="659796"/>
          </a:xfrm>
          <a:prstGeom prst="rect">
            <a:avLst/>
          </a:prstGeom>
          <a:ln>
            <a:noFill/>
          </a:ln>
        </p:spPr>
        <p:txBody>
          <a:bodyPr vert="horz" wrap="square" lIns="0" tIns="13335" rIns="0" bIns="0" rtlCol="0">
            <a:spAutoFit/>
          </a:bodyPr>
          <a:lstStyle/>
          <a:p>
            <a:pPr marL="12700" marR="5080" lvl="0" indent="60960" algn="ctr" defTabSz="914400" rtl="0" eaLnBrk="1" fontAlgn="auto" latinLnBrk="0" hangingPunct="1">
              <a:lnSpc>
                <a:spcPct val="100000"/>
              </a:lnSpc>
              <a:spcBef>
                <a:spcPts val="105"/>
              </a:spcBef>
              <a:spcAft>
                <a:spcPts val="0"/>
              </a:spcAft>
              <a:buClrTx/>
              <a:buSzTx/>
              <a:buFontTx/>
              <a:buNone/>
              <a:tabLst/>
              <a:defRPr/>
            </a:pPr>
            <a:r>
              <a:rPr kumimoji="0" lang="en-US" sz="1400" b="1" i="0" u="none" strike="noStrike" kern="1200" cap="none" spc="-10" normalizeH="0" baseline="0" noProof="0" dirty="0">
                <a:ln>
                  <a:noFill/>
                </a:ln>
                <a:solidFill>
                  <a:srgbClr val="000000"/>
                </a:solidFill>
                <a:effectLst/>
                <a:uLnTx/>
                <a:uFillTx/>
                <a:latin typeface="Arial"/>
                <a:ea typeface="+mn-ea"/>
                <a:cs typeface="Avenir Book"/>
              </a:rPr>
              <a:t>Multiple </a:t>
            </a:r>
            <a:r>
              <a:rPr kumimoji="0" lang="en-US" sz="1400" b="1" i="0" u="none" strike="noStrike" kern="1200" cap="none" spc="-15" normalizeH="0" baseline="0" noProof="0" dirty="0">
                <a:ln>
                  <a:noFill/>
                </a:ln>
                <a:solidFill>
                  <a:srgbClr val="000000"/>
                </a:solidFill>
                <a:effectLst/>
                <a:uLnTx/>
                <a:uFillTx/>
                <a:latin typeface="Arial"/>
                <a:ea typeface="+mn-ea"/>
                <a:cs typeface="Avenir Book"/>
              </a:rPr>
              <a:t>HPK1/ GLK </a:t>
            </a:r>
            <a:r>
              <a:rPr kumimoji="0" lang="en-US" sz="1400" b="1" i="0" u="none" strike="noStrike" kern="1200" cap="none" spc="-10" normalizeH="0" baseline="0" noProof="0" dirty="0">
                <a:ln>
                  <a:noFill/>
                </a:ln>
                <a:solidFill>
                  <a:srgbClr val="000000"/>
                </a:solidFill>
                <a:effectLst/>
                <a:uLnTx/>
                <a:uFillTx/>
                <a:latin typeface="Arial"/>
                <a:ea typeface="+mn-ea"/>
                <a:cs typeface="Avenir Book"/>
              </a:rPr>
              <a:t>Proprietary</a:t>
            </a:r>
            <a:r>
              <a:rPr kumimoji="0" lang="en-US" sz="1400" b="1" i="0" u="none" strike="noStrike" kern="1200" cap="none" spc="-120" normalizeH="0" baseline="0" noProof="0" dirty="0">
                <a:ln>
                  <a:noFill/>
                </a:ln>
                <a:solidFill>
                  <a:srgbClr val="000000"/>
                </a:solidFill>
                <a:effectLst/>
                <a:uLnTx/>
                <a:uFillTx/>
                <a:latin typeface="Arial"/>
                <a:ea typeface="+mn-ea"/>
                <a:cs typeface="Avenir Book"/>
              </a:rPr>
              <a:t> </a:t>
            </a:r>
            <a:r>
              <a:rPr kumimoji="0" lang="en-US" sz="1400" b="1" i="0" u="none" strike="noStrike" kern="1200" cap="none" spc="-10" normalizeH="0" baseline="0" noProof="0" dirty="0">
                <a:ln>
                  <a:noFill/>
                </a:ln>
                <a:solidFill>
                  <a:srgbClr val="000000"/>
                </a:solidFill>
                <a:effectLst/>
                <a:uLnTx/>
                <a:uFillTx/>
                <a:latin typeface="Arial"/>
                <a:ea typeface="+mn-ea"/>
                <a:cs typeface="Avenir Book"/>
              </a:rPr>
              <a:t>Structures Obtained</a:t>
            </a:r>
            <a:endParaRPr kumimoji="0" lang="en-US" sz="1400" b="1" i="0" u="none" strike="noStrike" kern="1200" cap="none" spc="0" normalizeH="0" baseline="0" noProof="0" dirty="0">
              <a:ln>
                <a:noFill/>
              </a:ln>
              <a:solidFill>
                <a:srgbClr val="000000"/>
              </a:solidFill>
              <a:effectLst/>
              <a:uLnTx/>
              <a:uFillTx/>
              <a:latin typeface="Arial"/>
              <a:ea typeface="+mn-ea"/>
              <a:cs typeface="Avenir Book"/>
            </a:endParaRPr>
          </a:p>
        </p:txBody>
      </p:sp>
      <p:sp>
        <p:nvSpPr>
          <p:cNvPr id="7" name="object 6">
            <a:extLst>
              <a:ext uri="{FF2B5EF4-FFF2-40B4-BE49-F238E27FC236}">
                <a16:creationId xmlns:a16="http://schemas.microsoft.com/office/drawing/2014/main" id="{DC2BCFA5-89C7-425F-AA8A-D27F2D0EA81B}"/>
              </a:ext>
            </a:extLst>
          </p:cNvPr>
          <p:cNvSpPr txBox="1"/>
          <p:nvPr/>
        </p:nvSpPr>
        <p:spPr>
          <a:xfrm>
            <a:off x="8332380" y="831066"/>
            <a:ext cx="3427733" cy="2414122"/>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600" b="1" i="0" u="sng" strike="noStrike" kern="1200" cap="none" spc="-10" normalizeH="0" baseline="0" noProof="0" dirty="0">
                <a:ln>
                  <a:noFill/>
                </a:ln>
                <a:solidFill>
                  <a:srgbClr val="000000"/>
                </a:solidFill>
                <a:effectLst/>
                <a:uLnTx/>
                <a:uFill>
                  <a:solidFill>
                    <a:srgbClr val="000000"/>
                  </a:solidFill>
                </a:uFill>
                <a:latin typeface="Arial"/>
                <a:ea typeface="+mn-ea"/>
                <a:cs typeface="Avenir Book"/>
              </a:rPr>
              <a:t>Nimbus </a:t>
            </a:r>
            <a:r>
              <a:rPr kumimoji="0" lang="en-US" sz="1600" b="1" i="0" u="sng" strike="noStrike" kern="1200" cap="none" spc="-5" normalizeH="0" baseline="0" noProof="0" dirty="0">
                <a:ln>
                  <a:noFill/>
                </a:ln>
                <a:solidFill>
                  <a:srgbClr val="000000"/>
                </a:solidFill>
                <a:effectLst/>
                <a:uLnTx/>
                <a:uFill>
                  <a:solidFill>
                    <a:srgbClr val="000000"/>
                  </a:solidFill>
                </a:uFill>
                <a:latin typeface="Arial"/>
                <a:ea typeface="+mn-ea"/>
                <a:cs typeface="Avenir Book"/>
              </a:rPr>
              <a:t>Library</a:t>
            </a:r>
            <a:r>
              <a:rPr kumimoji="0" lang="en-US" sz="1600" b="1" i="0" u="sng" strike="noStrike" kern="1200" cap="none" spc="-195" normalizeH="0" baseline="0" noProof="0" dirty="0">
                <a:ln>
                  <a:noFill/>
                </a:ln>
                <a:solidFill>
                  <a:srgbClr val="000000"/>
                </a:solidFill>
                <a:effectLst/>
                <a:uLnTx/>
                <a:uFill>
                  <a:solidFill>
                    <a:srgbClr val="000000"/>
                  </a:solidFill>
                </a:uFill>
                <a:latin typeface="Arial"/>
                <a:ea typeface="+mn-ea"/>
                <a:cs typeface="Avenir Book"/>
              </a:rPr>
              <a:t> </a:t>
            </a:r>
            <a:r>
              <a:rPr kumimoji="0" lang="en-US" sz="1600" b="1" i="0" u="sng" strike="noStrike" kern="1200" cap="none" spc="5" normalizeH="0" baseline="0" noProof="0" dirty="0">
                <a:ln>
                  <a:noFill/>
                </a:ln>
                <a:solidFill>
                  <a:srgbClr val="000000"/>
                </a:solidFill>
                <a:effectLst/>
                <a:uLnTx/>
                <a:uFill>
                  <a:solidFill>
                    <a:srgbClr val="000000"/>
                  </a:solidFill>
                </a:uFill>
                <a:latin typeface="Arial"/>
                <a:ea typeface="+mn-ea"/>
                <a:cs typeface="Avenir Book"/>
              </a:rPr>
              <a:t>Hit</a:t>
            </a:r>
            <a:endParaRPr kumimoji="0" lang="en-US" sz="1600" b="1"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sz="1400" b="0" i="0" u="none" strike="noStrike" kern="1200" cap="none" spc="-5" normalizeH="0" baseline="0" noProof="0" dirty="0">
                <a:ln>
                  <a:noFill/>
                </a:ln>
                <a:solidFill>
                  <a:srgbClr val="000000"/>
                </a:solidFill>
                <a:effectLst/>
                <a:uLnTx/>
                <a:uFillTx/>
                <a:latin typeface="Arial"/>
                <a:ea typeface="+mn-ea"/>
                <a:cs typeface="Avenir Book"/>
              </a:rPr>
              <a:t>Excellent</a:t>
            </a:r>
            <a:r>
              <a:rPr kumimoji="0" sz="1400" b="0" i="0" u="none" strike="noStrike" kern="1200" cap="none" spc="-65"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affinity</a:t>
            </a:r>
            <a:endParaRPr kumimoji="0" lang="en-US" sz="1400" b="0"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sz="1400" b="0" i="0" u="none" strike="noStrike" kern="1200" cap="none" spc="-5" normalizeH="0" baseline="0" noProof="0" dirty="0">
                <a:ln>
                  <a:noFill/>
                </a:ln>
                <a:solidFill>
                  <a:srgbClr val="000000"/>
                </a:solidFill>
                <a:effectLst/>
                <a:uLnTx/>
                <a:uFillTx/>
                <a:latin typeface="Arial"/>
                <a:ea typeface="+mn-ea"/>
                <a:cs typeface="Avenir Book"/>
              </a:rPr>
              <a:t>Poor</a:t>
            </a:r>
            <a:r>
              <a:rPr kumimoji="0" sz="1400" b="0" i="0" u="none" strike="noStrike" kern="1200" cap="none" spc="-25"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Selectivity</a:t>
            </a:r>
            <a:endParaRPr kumimoji="0" lang="en-US" sz="1400" b="0" i="0" u="none" strike="noStrike" kern="1200" cap="none" spc="-5"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sz="1400" b="0" i="0" u="none" strike="noStrike" kern="1200" cap="none" spc="-5" normalizeH="0" baseline="0" noProof="0" dirty="0">
                <a:ln>
                  <a:noFill/>
                </a:ln>
                <a:solidFill>
                  <a:srgbClr val="000000"/>
                </a:solidFill>
                <a:effectLst/>
                <a:uLnTx/>
                <a:uFillTx/>
                <a:latin typeface="Arial"/>
                <a:ea typeface="+mn-ea"/>
                <a:cs typeface="Avenir Book"/>
              </a:rPr>
              <a:t>FEP/SBDD</a:t>
            </a:r>
            <a:r>
              <a:rPr kumimoji="0" sz="1400" b="0" i="0" u="none" strike="noStrike" kern="1200" cap="none" spc="-75"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enabled</a:t>
            </a:r>
            <a:r>
              <a:rPr kumimoji="0" lang="en-US" sz="1400" b="0" i="0" u="none" strike="noStrike" kern="1200" cap="none" spc="-5" normalizeH="0" baseline="0" noProof="0" dirty="0">
                <a:ln>
                  <a:noFill/>
                </a:ln>
                <a:solidFill>
                  <a:srgbClr val="000000"/>
                </a:solidFill>
                <a:effectLst/>
                <a:uLnTx/>
                <a:uFillTx/>
                <a:latin typeface="Arial"/>
                <a:ea typeface="+mn-ea"/>
                <a:cs typeface="Avenir Book"/>
              </a:rPr>
              <a:t>. Multiple high resolution structures obtained</a:t>
            </a: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r>
              <a:rPr kumimoji="0" sz="1400" b="1" i="0" u="none" strike="noStrike" kern="1200" cap="none" spc="-10" normalizeH="0" baseline="0" noProof="0" dirty="0">
                <a:ln>
                  <a:noFill/>
                </a:ln>
                <a:solidFill>
                  <a:srgbClr val="000000"/>
                </a:solidFill>
                <a:effectLst/>
                <a:uLnTx/>
                <a:uFillTx/>
                <a:latin typeface="Arial"/>
                <a:ea typeface="+mn-ea"/>
                <a:cs typeface="Avenir Book"/>
              </a:rPr>
              <a:t>Focus:</a:t>
            </a:r>
            <a:endParaRPr kumimoji="0" sz="1400" b="1"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sz="1400" b="0" i="0" u="none" strike="noStrike" kern="1200" cap="none" spc="-5" normalizeH="0" baseline="0" noProof="0" dirty="0">
                <a:ln>
                  <a:noFill/>
                </a:ln>
                <a:solidFill>
                  <a:srgbClr val="000000"/>
                </a:solidFill>
                <a:effectLst/>
                <a:uLnTx/>
                <a:uFillTx/>
                <a:latin typeface="Arial"/>
                <a:ea typeface="+mn-ea"/>
                <a:cs typeface="Avenir Book"/>
              </a:rPr>
              <a:t>Improve</a:t>
            </a:r>
            <a:r>
              <a:rPr kumimoji="0" sz="1400" b="0" i="0" u="none" strike="noStrike" kern="1200" cap="none" spc="-40"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selectivity</a:t>
            </a:r>
            <a:endParaRPr kumimoji="0" sz="1400" b="0"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sz="1400" b="0" i="0" u="none" strike="noStrike" kern="1200" cap="none" spc="-5" normalizeH="0" baseline="0" noProof="0" dirty="0">
                <a:ln>
                  <a:noFill/>
                </a:ln>
                <a:solidFill>
                  <a:srgbClr val="000000"/>
                </a:solidFill>
                <a:effectLst/>
                <a:uLnTx/>
                <a:uFillTx/>
                <a:latin typeface="Arial"/>
                <a:ea typeface="+mn-ea"/>
                <a:cs typeface="Avenir Book"/>
              </a:rPr>
              <a:t>Further </a:t>
            </a:r>
            <a:r>
              <a:rPr kumimoji="0" sz="1400" b="0" i="0" u="none" strike="noStrike" kern="1200" cap="none" spc="0" normalizeH="0" baseline="0" noProof="0" dirty="0">
                <a:ln>
                  <a:noFill/>
                </a:ln>
                <a:solidFill>
                  <a:srgbClr val="000000"/>
                </a:solidFill>
                <a:effectLst/>
                <a:uLnTx/>
                <a:uFillTx/>
                <a:latin typeface="Arial"/>
                <a:ea typeface="+mn-ea"/>
                <a:cs typeface="Avenir Book"/>
              </a:rPr>
              <a:t>ADME</a:t>
            </a:r>
            <a:r>
              <a:rPr kumimoji="0" sz="1400" b="0" i="0" u="none" strike="noStrike" kern="1200" cap="none" spc="-85"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Profiling</a:t>
            </a:r>
            <a:endParaRPr kumimoji="0" lang="en-US" sz="1400" b="0" i="0" u="none" strike="noStrike" kern="1200" cap="none" spc="-5" normalizeH="0" baseline="0" noProof="0" dirty="0">
              <a:ln>
                <a:noFill/>
              </a:ln>
              <a:solidFill>
                <a:srgbClr val="000000"/>
              </a:solidFill>
              <a:effectLst/>
              <a:uLnTx/>
              <a:uFillTx/>
              <a:latin typeface="Arial"/>
              <a:ea typeface="+mn-ea"/>
              <a:cs typeface="Avenir Book"/>
            </a:endParaRP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endParaRPr kumimoji="0" lang="en-US" sz="1400" b="0" i="0" u="none" strike="noStrike" kern="1200" cap="none" spc="-5" normalizeH="0" baseline="0" noProof="0" dirty="0">
              <a:ln>
                <a:noFill/>
              </a:ln>
              <a:solidFill>
                <a:srgbClr val="000000"/>
              </a:solidFill>
              <a:effectLst/>
              <a:uLnTx/>
              <a:uFillTx/>
              <a:latin typeface="Arial"/>
              <a:ea typeface="+mn-ea"/>
              <a:cs typeface="Avenir Book"/>
            </a:endParaRP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r>
              <a:rPr kumimoji="0" lang="en-US" sz="1400" b="1" i="1" u="none" strike="noStrike" kern="1200" cap="none" spc="-5" normalizeH="0" baseline="0" noProof="0" dirty="0">
                <a:ln>
                  <a:noFill/>
                </a:ln>
                <a:solidFill>
                  <a:srgbClr val="FF9900"/>
                </a:solidFill>
                <a:effectLst/>
                <a:uLnTx/>
                <a:uFillTx/>
                <a:latin typeface="Arial"/>
                <a:ea typeface="+mn-ea"/>
                <a:cs typeface="Avenir Book"/>
              </a:rPr>
              <a:t>Deprioritized in favor of the lead series due to moderate selectivity </a:t>
            </a:r>
            <a:endParaRPr kumimoji="0" sz="1400" b="1" i="1" u="none" strike="noStrike" kern="1200" cap="none" spc="0" normalizeH="0" baseline="0" noProof="0" dirty="0">
              <a:ln>
                <a:noFill/>
              </a:ln>
              <a:solidFill>
                <a:srgbClr val="FF9900"/>
              </a:solidFill>
              <a:effectLst/>
              <a:uLnTx/>
              <a:uFillTx/>
              <a:latin typeface="Arial"/>
              <a:ea typeface="+mn-ea"/>
              <a:cs typeface="Avenir Book"/>
            </a:endParaRPr>
          </a:p>
        </p:txBody>
      </p:sp>
      <p:sp>
        <p:nvSpPr>
          <p:cNvPr id="8" name="object 7">
            <a:extLst>
              <a:ext uri="{FF2B5EF4-FFF2-40B4-BE49-F238E27FC236}">
                <a16:creationId xmlns:a16="http://schemas.microsoft.com/office/drawing/2014/main" id="{68A177EF-4B4F-444D-980D-4FB8CE4B2C45}"/>
              </a:ext>
            </a:extLst>
          </p:cNvPr>
          <p:cNvSpPr txBox="1"/>
          <p:nvPr/>
        </p:nvSpPr>
        <p:spPr>
          <a:xfrm>
            <a:off x="8402169" y="4137224"/>
            <a:ext cx="3442047" cy="198259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sng" strike="noStrike" kern="1200" cap="none" spc="-15" normalizeH="0" baseline="0" noProof="0" dirty="0">
                <a:ln>
                  <a:noFill/>
                </a:ln>
                <a:solidFill>
                  <a:srgbClr val="000000"/>
                </a:solidFill>
                <a:effectLst/>
                <a:uLnTx/>
                <a:uFill>
                  <a:solidFill>
                    <a:srgbClr val="000000"/>
                  </a:solidFill>
                </a:uFill>
                <a:latin typeface="Arial"/>
                <a:ea typeface="+mn-ea"/>
                <a:cs typeface="Avenir Book"/>
              </a:rPr>
              <a:t>Knowledge-Based </a:t>
            </a:r>
            <a:r>
              <a:rPr kumimoji="0" lang="en-US" sz="1600" b="1" i="0" u="sng" strike="noStrike" kern="1200" cap="none" spc="-5" normalizeH="0" baseline="0" noProof="0" dirty="0">
                <a:ln>
                  <a:noFill/>
                </a:ln>
                <a:solidFill>
                  <a:srgbClr val="000000"/>
                </a:solidFill>
                <a:effectLst/>
                <a:uLnTx/>
                <a:uFill>
                  <a:solidFill>
                    <a:srgbClr val="000000"/>
                  </a:solidFill>
                </a:uFill>
                <a:latin typeface="Arial"/>
                <a:ea typeface="+mn-ea"/>
                <a:cs typeface="Avenir Book"/>
              </a:rPr>
              <a:t>Hit</a:t>
            </a:r>
            <a:r>
              <a:rPr kumimoji="0" lang="en-US" sz="1600" b="1" i="0" u="sng" strike="noStrike" kern="1200" cap="none" spc="-110" normalizeH="0" baseline="0" noProof="0" dirty="0">
                <a:ln>
                  <a:noFill/>
                </a:ln>
                <a:solidFill>
                  <a:srgbClr val="000000"/>
                </a:solidFill>
                <a:effectLst/>
                <a:uLnTx/>
                <a:uFill>
                  <a:solidFill>
                    <a:srgbClr val="000000"/>
                  </a:solidFill>
                </a:uFill>
                <a:latin typeface="Arial"/>
                <a:ea typeface="+mn-ea"/>
                <a:cs typeface="Avenir Book"/>
              </a:rPr>
              <a:t> </a:t>
            </a:r>
            <a:r>
              <a:rPr kumimoji="0" lang="en-US" sz="1600" b="1" i="0" u="sng" strike="noStrike" kern="1200" cap="none" spc="-15" normalizeH="0" baseline="0" noProof="0" dirty="0">
                <a:ln>
                  <a:noFill/>
                </a:ln>
                <a:solidFill>
                  <a:srgbClr val="000000"/>
                </a:solidFill>
                <a:effectLst/>
                <a:uLnTx/>
                <a:uFill>
                  <a:solidFill>
                    <a:srgbClr val="000000"/>
                  </a:solidFill>
                </a:uFill>
                <a:latin typeface="Arial"/>
                <a:ea typeface="+mn-ea"/>
                <a:cs typeface="Avenir Book"/>
              </a:rPr>
              <a:t>Generation</a:t>
            </a:r>
            <a:endParaRPr kumimoji="0" lang="en-US" sz="1600" b="1"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5"/>
              </a:spcBef>
              <a:spcAft>
                <a:spcPts val="0"/>
              </a:spcAft>
              <a:buClr>
                <a:srgbClr val="339933"/>
              </a:buClr>
              <a:buSzTx/>
              <a:buFont typeface="Arial"/>
              <a:buChar char="•"/>
              <a:tabLst>
                <a:tab pos="186690" algn="l"/>
              </a:tabLst>
              <a:defRPr/>
            </a:pPr>
            <a:r>
              <a:rPr kumimoji="0" sz="1400" b="0" i="0" u="none" strike="noStrike" kern="1200" cap="none" spc="-5" normalizeH="0" baseline="0" noProof="0" dirty="0">
                <a:ln>
                  <a:noFill/>
                </a:ln>
                <a:solidFill>
                  <a:srgbClr val="000000"/>
                </a:solidFill>
                <a:effectLst/>
                <a:uLnTx/>
                <a:uFillTx/>
                <a:latin typeface="Arial"/>
                <a:ea typeface="+mn-ea"/>
                <a:cs typeface="Avenir Book"/>
              </a:rPr>
              <a:t>Good affinity </a:t>
            </a:r>
            <a:r>
              <a:rPr kumimoji="0" sz="1400" b="0" i="0" u="none" strike="noStrike" kern="1200" cap="none" spc="0" normalizeH="0" baseline="0" noProof="0" dirty="0">
                <a:ln>
                  <a:noFill/>
                </a:ln>
                <a:solidFill>
                  <a:srgbClr val="000000"/>
                </a:solidFill>
                <a:effectLst/>
                <a:uLnTx/>
                <a:uFillTx/>
                <a:latin typeface="Arial"/>
                <a:ea typeface="+mn-ea"/>
                <a:cs typeface="Avenir Book"/>
              </a:rPr>
              <a:t>&amp;</a:t>
            </a:r>
            <a:r>
              <a:rPr kumimoji="0" sz="1400" b="0" i="0" u="none" strike="noStrike" kern="1200" cap="none" spc="-55"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selectivity</a:t>
            </a:r>
            <a:endParaRPr kumimoji="0" sz="1400" b="0"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sz="1400" b="0" i="0" u="none" strike="noStrike" kern="1200" cap="none" spc="-5" normalizeH="0" baseline="0" noProof="0" dirty="0">
                <a:ln>
                  <a:noFill/>
                </a:ln>
                <a:solidFill>
                  <a:srgbClr val="000000"/>
                </a:solidFill>
                <a:effectLst/>
                <a:uLnTx/>
                <a:uFillTx/>
                <a:latin typeface="Arial"/>
                <a:ea typeface="+mn-ea"/>
                <a:cs typeface="Avenir Book"/>
              </a:rPr>
              <a:t>FEP/SBDD</a:t>
            </a:r>
            <a:r>
              <a:rPr kumimoji="0" sz="1400" b="0" i="0" u="none" strike="noStrike" kern="1200" cap="none" spc="-45"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enabled</a:t>
            </a:r>
            <a:endParaRPr kumimoji="0" lang="en-US" sz="1400" b="0"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sz="1400" b="0" i="0" u="none" strike="noStrike" kern="1200" cap="none" spc="-5" normalizeH="0" baseline="0" noProof="0" dirty="0">
                <a:ln>
                  <a:noFill/>
                </a:ln>
                <a:solidFill>
                  <a:srgbClr val="000000"/>
                </a:solidFill>
                <a:effectLst/>
                <a:uLnTx/>
                <a:uFillTx/>
                <a:latin typeface="Arial"/>
                <a:ea typeface="+mn-ea"/>
                <a:cs typeface="Avenir Book"/>
              </a:rPr>
              <a:t>Lead</a:t>
            </a:r>
            <a:r>
              <a:rPr kumimoji="0" sz="1400" b="0" i="0" u="none" strike="noStrike" kern="1200" cap="none" spc="-100" normalizeH="0" baseline="0" noProof="0" dirty="0">
                <a:ln>
                  <a:noFill/>
                </a:ln>
                <a:solidFill>
                  <a:srgbClr val="000000"/>
                </a:solidFill>
                <a:effectLst/>
                <a:uLnTx/>
                <a:uFillTx/>
                <a:latin typeface="Arial"/>
                <a:ea typeface="+mn-ea"/>
                <a:cs typeface="Avenir Book"/>
              </a:rPr>
              <a:t> </a:t>
            </a:r>
            <a:r>
              <a:rPr kumimoji="0" sz="1400" b="0" i="0" u="none" strike="noStrike" kern="1200" cap="none" spc="0" normalizeH="0" baseline="0" noProof="0" dirty="0">
                <a:ln>
                  <a:noFill/>
                </a:ln>
                <a:solidFill>
                  <a:srgbClr val="000000"/>
                </a:solidFill>
                <a:effectLst/>
                <a:uLnTx/>
                <a:uFillTx/>
                <a:latin typeface="Arial"/>
                <a:ea typeface="+mn-ea"/>
                <a:cs typeface="Avenir Book"/>
              </a:rPr>
              <a:t>Series</a:t>
            </a:r>
            <a:endParaRPr kumimoji="0" lang="en-US" sz="1400" b="0" i="0" u="none" strike="noStrike" kern="1200" cap="none" spc="0" normalizeH="0" baseline="0" noProof="0" dirty="0">
              <a:ln>
                <a:noFill/>
              </a:ln>
              <a:solidFill>
                <a:srgbClr val="000000"/>
              </a:solidFill>
              <a:effectLst/>
              <a:uLnTx/>
              <a:uFillTx/>
              <a:latin typeface="Arial"/>
              <a:ea typeface="+mn-ea"/>
              <a:cs typeface="Avenir Book"/>
            </a:endParaRP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r>
              <a:rPr kumimoji="0" sz="1400" b="1" i="0" u="none" strike="noStrike" kern="1200" cap="none" spc="-10" normalizeH="0" baseline="0" noProof="0" dirty="0">
                <a:ln>
                  <a:noFill/>
                </a:ln>
                <a:solidFill>
                  <a:srgbClr val="000000"/>
                </a:solidFill>
                <a:effectLst/>
                <a:uLnTx/>
                <a:uFillTx/>
                <a:latin typeface="Arial"/>
                <a:ea typeface="+mn-ea"/>
                <a:cs typeface="Avenir Book"/>
              </a:rPr>
              <a:t>Focus:</a:t>
            </a:r>
            <a:endParaRPr kumimoji="0" sz="1400" b="1"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sz="1400" b="0" i="0" u="none" strike="noStrike" kern="1200" cap="none" spc="0" normalizeH="0" baseline="0" noProof="0" dirty="0">
                <a:ln>
                  <a:noFill/>
                </a:ln>
                <a:solidFill>
                  <a:srgbClr val="000000"/>
                </a:solidFill>
                <a:effectLst/>
                <a:uLnTx/>
                <a:uFillTx/>
                <a:latin typeface="Arial"/>
                <a:ea typeface="+mn-ea"/>
                <a:cs typeface="Avenir Book"/>
              </a:rPr>
              <a:t>ADME</a:t>
            </a:r>
            <a:r>
              <a:rPr kumimoji="0" sz="1400" b="0" i="0" u="none" strike="noStrike" kern="1200" cap="none" spc="-15"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Optimization</a:t>
            </a:r>
            <a:endParaRPr kumimoji="0" lang="en-US" sz="1400" b="0" i="0" u="none" strike="noStrike" kern="1200" cap="none" spc="-5"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endParaRPr kumimoji="0" lang="en-US" sz="1400" b="0" i="0" u="none" strike="noStrike" kern="1200" cap="none" spc="-5" normalizeH="0" baseline="0" noProof="0" dirty="0">
              <a:ln>
                <a:noFill/>
              </a:ln>
              <a:solidFill>
                <a:srgbClr val="000000"/>
              </a:solidFill>
              <a:effectLst/>
              <a:uLnTx/>
              <a:uFillTx/>
              <a:latin typeface="Arial"/>
              <a:ea typeface="+mn-ea"/>
              <a:cs typeface="Avenir Book"/>
            </a:endParaRP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r>
              <a:rPr kumimoji="0" lang="en-US" sz="1400" b="1" i="1" u="none" strike="noStrike" kern="1200" cap="none" spc="-5" normalizeH="0" baseline="0" noProof="0" dirty="0">
                <a:ln>
                  <a:noFill/>
                </a:ln>
                <a:solidFill>
                  <a:srgbClr val="00B050"/>
                </a:solidFill>
                <a:effectLst/>
                <a:uLnTx/>
                <a:uFillTx/>
                <a:latin typeface="Arial"/>
                <a:ea typeface="+mn-ea"/>
                <a:cs typeface="Avenir Book"/>
              </a:rPr>
              <a:t>Prioritized due to excellent selectivity against GLK</a:t>
            </a:r>
            <a:endParaRPr kumimoji="0" sz="1400" b="1" i="1" u="none" strike="noStrike" kern="1200" cap="none" spc="0" normalizeH="0" baseline="0" noProof="0" dirty="0">
              <a:ln>
                <a:noFill/>
              </a:ln>
              <a:solidFill>
                <a:srgbClr val="00B050"/>
              </a:solidFill>
              <a:effectLst/>
              <a:uLnTx/>
              <a:uFillTx/>
              <a:latin typeface="Arial"/>
              <a:ea typeface="+mn-ea"/>
              <a:cs typeface="Avenir Book"/>
            </a:endParaRPr>
          </a:p>
        </p:txBody>
      </p:sp>
      <p:sp>
        <p:nvSpPr>
          <p:cNvPr id="9" name="object 10">
            <a:extLst>
              <a:ext uri="{FF2B5EF4-FFF2-40B4-BE49-F238E27FC236}">
                <a16:creationId xmlns:a16="http://schemas.microsoft.com/office/drawing/2014/main" id="{9C627968-DB1D-4F2B-8F80-5CBE50ED2279}"/>
              </a:ext>
            </a:extLst>
          </p:cNvPr>
          <p:cNvSpPr/>
          <p:nvPr/>
        </p:nvSpPr>
        <p:spPr>
          <a:xfrm>
            <a:off x="6931971" y="1985489"/>
            <a:ext cx="490289" cy="368935"/>
          </a:xfrm>
          <a:custGeom>
            <a:avLst/>
            <a:gdLst/>
            <a:ahLst/>
            <a:cxnLst/>
            <a:rect l="l" t="t" r="r" b="b"/>
            <a:pathLst>
              <a:path w="428625" h="285750">
                <a:moveTo>
                  <a:pt x="0" y="285445"/>
                </a:moveTo>
                <a:lnTo>
                  <a:pt x="428180" y="0"/>
                </a:lnTo>
              </a:path>
            </a:pathLst>
          </a:custGeom>
          <a:ln w="57912">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object 11">
            <a:extLst>
              <a:ext uri="{FF2B5EF4-FFF2-40B4-BE49-F238E27FC236}">
                <a16:creationId xmlns:a16="http://schemas.microsoft.com/office/drawing/2014/main" id="{3CCE154C-C6C9-42AF-AE1A-CE48CBDAAAC4}"/>
              </a:ext>
            </a:extLst>
          </p:cNvPr>
          <p:cNvSpPr/>
          <p:nvPr/>
        </p:nvSpPr>
        <p:spPr>
          <a:xfrm>
            <a:off x="7349532" y="1905173"/>
            <a:ext cx="193040" cy="168910"/>
          </a:xfrm>
          <a:custGeom>
            <a:avLst/>
            <a:gdLst/>
            <a:ahLst/>
            <a:cxnLst/>
            <a:rect l="l" t="t" r="r" b="b"/>
            <a:pathLst>
              <a:path w="193040" h="168910">
                <a:moveTo>
                  <a:pt x="192747" y="0"/>
                </a:moveTo>
                <a:lnTo>
                  <a:pt x="0" y="24104"/>
                </a:lnTo>
                <a:lnTo>
                  <a:pt x="96380" y="168655"/>
                </a:lnTo>
                <a:lnTo>
                  <a:pt x="192747" y="0"/>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object 12">
            <a:extLst>
              <a:ext uri="{FF2B5EF4-FFF2-40B4-BE49-F238E27FC236}">
                <a16:creationId xmlns:a16="http://schemas.microsoft.com/office/drawing/2014/main" id="{7948FD54-1930-4778-9F76-D6FA58557FBF}"/>
              </a:ext>
            </a:extLst>
          </p:cNvPr>
          <p:cNvSpPr/>
          <p:nvPr/>
        </p:nvSpPr>
        <p:spPr>
          <a:xfrm>
            <a:off x="3767735" y="2045615"/>
            <a:ext cx="539750" cy="330835"/>
          </a:xfrm>
          <a:custGeom>
            <a:avLst/>
            <a:gdLst/>
            <a:ahLst/>
            <a:cxnLst/>
            <a:rect l="l" t="t" r="r" b="b"/>
            <a:pathLst>
              <a:path w="539750" h="330835">
                <a:moveTo>
                  <a:pt x="539686" y="330835"/>
                </a:moveTo>
                <a:lnTo>
                  <a:pt x="0" y="0"/>
                </a:lnTo>
              </a:path>
            </a:pathLst>
          </a:custGeom>
          <a:ln w="57912">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bject 13">
            <a:extLst>
              <a:ext uri="{FF2B5EF4-FFF2-40B4-BE49-F238E27FC236}">
                <a16:creationId xmlns:a16="http://schemas.microsoft.com/office/drawing/2014/main" id="{A9C97C94-4E30-4DBE-8237-B309F5AF89C0}"/>
              </a:ext>
            </a:extLst>
          </p:cNvPr>
          <p:cNvSpPr/>
          <p:nvPr/>
        </p:nvSpPr>
        <p:spPr>
          <a:xfrm>
            <a:off x="3644300" y="1969960"/>
            <a:ext cx="193675" cy="165100"/>
          </a:xfrm>
          <a:custGeom>
            <a:avLst/>
            <a:gdLst/>
            <a:ahLst/>
            <a:cxnLst/>
            <a:rect l="l" t="t" r="r" b="b"/>
            <a:pathLst>
              <a:path w="193675" h="165100">
                <a:moveTo>
                  <a:pt x="0" y="0"/>
                </a:moveTo>
                <a:lnTo>
                  <a:pt x="102717" y="164858"/>
                </a:lnTo>
                <a:lnTo>
                  <a:pt x="193522" y="16738"/>
                </a:lnTo>
                <a:lnTo>
                  <a:pt x="0" y="0"/>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object 14">
            <a:extLst>
              <a:ext uri="{FF2B5EF4-FFF2-40B4-BE49-F238E27FC236}">
                <a16:creationId xmlns:a16="http://schemas.microsoft.com/office/drawing/2014/main" id="{534058E6-7EB1-4CA4-A5A8-79C6D5D429CC}"/>
              </a:ext>
            </a:extLst>
          </p:cNvPr>
          <p:cNvSpPr/>
          <p:nvPr/>
        </p:nvSpPr>
        <p:spPr>
          <a:xfrm>
            <a:off x="3672748" y="3657789"/>
            <a:ext cx="544195" cy="374650"/>
          </a:xfrm>
          <a:custGeom>
            <a:avLst/>
            <a:gdLst/>
            <a:ahLst/>
            <a:cxnLst/>
            <a:rect l="l" t="t" r="r" b="b"/>
            <a:pathLst>
              <a:path w="544195" h="374650">
                <a:moveTo>
                  <a:pt x="544093" y="0"/>
                </a:moveTo>
                <a:lnTo>
                  <a:pt x="0" y="374345"/>
                </a:lnTo>
              </a:path>
            </a:pathLst>
          </a:custGeom>
          <a:ln w="57912">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object 15">
            <a:extLst>
              <a:ext uri="{FF2B5EF4-FFF2-40B4-BE49-F238E27FC236}">
                <a16:creationId xmlns:a16="http://schemas.microsoft.com/office/drawing/2014/main" id="{AB910F7C-CB29-4070-916D-F2F9D5696EB6}"/>
              </a:ext>
            </a:extLst>
          </p:cNvPr>
          <p:cNvSpPr/>
          <p:nvPr/>
        </p:nvSpPr>
        <p:spPr>
          <a:xfrm>
            <a:off x="3544855" y="3956277"/>
            <a:ext cx="192405" cy="170180"/>
          </a:xfrm>
          <a:custGeom>
            <a:avLst/>
            <a:gdLst/>
            <a:ahLst/>
            <a:cxnLst/>
            <a:rect l="l" t="t" r="r" b="b"/>
            <a:pathLst>
              <a:path w="192404" h="170179">
                <a:moveTo>
                  <a:pt x="93891" y="0"/>
                </a:moveTo>
                <a:lnTo>
                  <a:pt x="0" y="170040"/>
                </a:lnTo>
                <a:lnTo>
                  <a:pt x="192379" y="143129"/>
                </a:lnTo>
                <a:lnTo>
                  <a:pt x="93891" y="0"/>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object 16">
            <a:extLst>
              <a:ext uri="{FF2B5EF4-FFF2-40B4-BE49-F238E27FC236}">
                <a16:creationId xmlns:a16="http://schemas.microsoft.com/office/drawing/2014/main" id="{A1995484-D31C-47FB-BAE2-900A331903A3}"/>
              </a:ext>
            </a:extLst>
          </p:cNvPr>
          <p:cNvSpPr/>
          <p:nvPr/>
        </p:nvSpPr>
        <p:spPr>
          <a:xfrm>
            <a:off x="7161276" y="3660647"/>
            <a:ext cx="534035" cy="368935"/>
          </a:xfrm>
          <a:custGeom>
            <a:avLst/>
            <a:gdLst/>
            <a:ahLst/>
            <a:cxnLst/>
            <a:rect l="l" t="t" r="r" b="b"/>
            <a:pathLst>
              <a:path w="534034" h="368935">
                <a:moveTo>
                  <a:pt x="0" y="0"/>
                </a:moveTo>
                <a:lnTo>
                  <a:pt x="534022" y="368401"/>
                </a:lnTo>
              </a:path>
            </a:pathLst>
          </a:custGeom>
          <a:ln w="57912">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object 17">
            <a:extLst>
              <a:ext uri="{FF2B5EF4-FFF2-40B4-BE49-F238E27FC236}">
                <a16:creationId xmlns:a16="http://schemas.microsoft.com/office/drawing/2014/main" id="{6A35A9A6-2A78-4002-AF45-88CE5EFF99C0}"/>
              </a:ext>
            </a:extLst>
          </p:cNvPr>
          <p:cNvSpPr/>
          <p:nvPr/>
        </p:nvSpPr>
        <p:spPr>
          <a:xfrm>
            <a:off x="7622128" y="3941094"/>
            <a:ext cx="192405" cy="170180"/>
          </a:xfrm>
          <a:custGeom>
            <a:avLst/>
            <a:gdLst/>
            <a:ahLst/>
            <a:cxnLst/>
            <a:rect l="l" t="t" r="r" b="b"/>
            <a:pathLst>
              <a:path w="192404" h="170179">
                <a:moveTo>
                  <a:pt x="98666" y="0"/>
                </a:moveTo>
                <a:lnTo>
                  <a:pt x="0" y="143001"/>
                </a:lnTo>
                <a:lnTo>
                  <a:pt x="192341" y="170167"/>
                </a:lnTo>
                <a:lnTo>
                  <a:pt x="98666" y="0"/>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object 18">
            <a:extLst>
              <a:ext uri="{FF2B5EF4-FFF2-40B4-BE49-F238E27FC236}">
                <a16:creationId xmlns:a16="http://schemas.microsoft.com/office/drawing/2014/main" id="{60790F35-C462-4DF5-B4CA-725DAF078DD9}"/>
              </a:ext>
            </a:extLst>
          </p:cNvPr>
          <p:cNvSpPr/>
          <p:nvPr/>
        </p:nvSpPr>
        <p:spPr>
          <a:xfrm>
            <a:off x="4517136" y="930915"/>
            <a:ext cx="2017775" cy="2275331"/>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object 19">
            <a:extLst>
              <a:ext uri="{FF2B5EF4-FFF2-40B4-BE49-F238E27FC236}">
                <a16:creationId xmlns:a16="http://schemas.microsoft.com/office/drawing/2014/main" id="{FD85D7D5-FAA8-4A7D-9D9D-34E65CBD07D8}"/>
              </a:ext>
            </a:extLst>
          </p:cNvPr>
          <p:cNvSpPr/>
          <p:nvPr/>
        </p:nvSpPr>
        <p:spPr>
          <a:xfrm>
            <a:off x="4669313" y="4137224"/>
            <a:ext cx="1950719" cy="234086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object 7">
            <a:extLst>
              <a:ext uri="{FF2B5EF4-FFF2-40B4-BE49-F238E27FC236}">
                <a16:creationId xmlns:a16="http://schemas.microsoft.com/office/drawing/2014/main" id="{8AD10806-9388-41C4-84AD-C01ECB89A08A}"/>
              </a:ext>
            </a:extLst>
          </p:cNvPr>
          <p:cNvSpPr txBox="1"/>
          <p:nvPr/>
        </p:nvSpPr>
        <p:spPr>
          <a:xfrm>
            <a:off x="217751" y="831707"/>
            <a:ext cx="3426550" cy="262892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sng" strike="noStrike" kern="1200" cap="none" spc="-15" normalizeH="0" baseline="0" noProof="0" dirty="0">
                <a:ln>
                  <a:noFill/>
                </a:ln>
                <a:solidFill>
                  <a:srgbClr val="000000"/>
                </a:solidFill>
                <a:effectLst/>
                <a:uLnTx/>
                <a:uFill>
                  <a:solidFill>
                    <a:srgbClr val="000000"/>
                  </a:solidFill>
                </a:uFill>
                <a:latin typeface="Arial"/>
                <a:ea typeface="+mn-ea"/>
                <a:cs typeface="Avenir Book"/>
              </a:rPr>
              <a:t>Virtual Screen</a:t>
            </a:r>
            <a:endParaRPr kumimoji="0" lang="en-US" sz="1600" b="1"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5"/>
              </a:spcBef>
              <a:spcAft>
                <a:spcPts val="0"/>
              </a:spcAft>
              <a:buClr>
                <a:srgbClr val="339933"/>
              </a:buClr>
              <a:buSzTx/>
              <a:buFont typeface="Arial"/>
              <a:buChar char="•"/>
              <a:tabLst>
                <a:tab pos="186690" algn="l"/>
              </a:tabLst>
              <a:defRPr/>
            </a:pPr>
            <a:r>
              <a:rPr kumimoji="0" lang="en-US" sz="1400" b="0" i="0" u="none" strike="noStrike" kern="1200" cap="none" spc="-5" normalizeH="0" baseline="0" noProof="0" dirty="0">
                <a:ln>
                  <a:noFill/>
                </a:ln>
                <a:solidFill>
                  <a:srgbClr val="000000"/>
                </a:solidFill>
                <a:effectLst/>
                <a:uLnTx/>
                <a:uFillTx/>
                <a:latin typeface="Arial"/>
                <a:ea typeface="+mn-ea"/>
                <a:cs typeface="Avenir Book"/>
              </a:rPr>
              <a:t>4 Receptor ensemble (3 HPK1 &amp; 1 GLK) co-crystals</a:t>
            </a:r>
          </a:p>
          <a:p>
            <a:pPr marL="186055" marR="0" lvl="0" indent="-173990" algn="l" defTabSz="914400" rtl="0" eaLnBrk="1" fontAlgn="auto" latinLnBrk="0" hangingPunct="1">
              <a:lnSpc>
                <a:spcPct val="100000"/>
              </a:lnSpc>
              <a:spcBef>
                <a:spcPts val="5"/>
              </a:spcBef>
              <a:spcAft>
                <a:spcPts val="0"/>
              </a:spcAft>
              <a:buClr>
                <a:srgbClr val="339933"/>
              </a:buClr>
              <a:buSzTx/>
              <a:buFont typeface="Arial"/>
              <a:buChar char="•"/>
              <a:tabLst>
                <a:tab pos="186690" algn="l"/>
              </a:tabLst>
              <a:defRPr/>
            </a:pPr>
            <a:r>
              <a:rPr kumimoji="0" lang="en-US" sz="1400" b="0" i="0" u="none" strike="noStrike" kern="1200" cap="none" spc="-5" normalizeH="0" baseline="0" noProof="0" dirty="0">
                <a:ln>
                  <a:noFill/>
                </a:ln>
                <a:solidFill>
                  <a:srgbClr val="000000"/>
                </a:solidFill>
                <a:effectLst/>
                <a:uLnTx/>
                <a:uFillTx/>
                <a:latin typeface="Arial"/>
                <a:ea typeface="+mn-ea"/>
                <a:cs typeface="Avenir Book"/>
              </a:rPr>
              <a:t>Virtual library 11.5 M commercial compounds</a:t>
            </a:r>
          </a:p>
          <a:p>
            <a:pPr marL="186055" marR="0" lvl="0" indent="-173990" algn="l" defTabSz="914400" rtl="0" eaLnBrk="1" fontAlgn="auto" latinLnBrk="0" hangingPunct="1">
              <a:lnSpc>
                <a:spcPct val="100000"/>
              </a:lnSpc>
              <a:spcBef>
                <a:spcPts val="5"/>
              </a:spcBef>
              <a:spcAft>
                <a:spcPts val="0"/>
              </a:spcAft>
              <a:buClr>
                <a:srgbClr val="339933"/>
              </a:buClr>
              <a:buSzTx/>
              <a:buFont typeface="Arial"/>
              <a:buChar char="•"/>
              <a:tabLst>
                <a:tab pos="186690" algn="l"/>
              </a:tabLst>
              <a:defRPr/>
            </a:pPr>
            <a:r>
              <a:rPr kumimoji="0" lang="en-US" sz="1400" b="0" i="0" u="none" strike="noStrike" kern="1200" cap="none" spc="-5" normalizeH="0" baseline="0" noProof="0" dirty="0">
                <a:ln>
                  <a:noFill/>
                </a:ln>
                <a:solidFill>
                  <a:srgbClr val="000000"/>
                </a:solidFill>
                <a:effectLst/>
                <a:uLnTx/>
                <a:uFillTx/>
                <a:latin typeface="Arial"/>
                <a:ea typeface="+mn-ea"/>
                <a:cs typeface="Avenir Book"/>
              </a:rPr>
              <a:t>Filters used property space, Glide docking, </a:t>
            </a:r>
            <a:r>
              <a:rPr kumimoji="0" lang="en-US" sz="1400" b="0" i="0" u="none" strike="noStrike" kern="1200" cap="none" spc="-5" normalizeH="0" baseline="0" noProof="0" dirty="0" err="1">
                <a:ln>
                  <a:noFill/>
                </a:ln>
                <a:solidFill>
                  <a:srgbClr val="000000"/>
                </a:solidFill>
                <a:effectLst/>
                <a:uLnTx/>
                <a:uFillTx/>
                <a:latin typeface="Arial"/>
                <a:ea typeface="+mn-ea"/>
                <a:cs typeface="Avenir Book"/>
              </a:rPr>
              <a:t>Wscore</a:t>
            </a:r>
            <a:r>
              <a:rPr kumimoji="0" lang="en-US" sz="1400" b="0" i="0" u="none" strike="noStrike" kern="1200" cap="none" spc="-5" normalizeH="0" baseline="0" noProof="0" dirty="0">
                <a:ln>
                  <a:noFill/>
                </a:ln>
                <a:solidFill>
                  <a:srgbClr val="000000"/>
                </a:solidFill>
                <a:effectLst/>
                <a:uLnTx/>
                <a:uFillTx/>
                <a:latin typeface="Arial"/>
                <a:ea typeface="+mn-ea"/>
                <a:cs typeface="Avenir Book"/>
              </a:rPr>
              <a:t> </a:t>
            </a:r>
          </a:p>
          <a:p>
            <a:pPr marL="186055" marR="0" lvl="0" indent="-173990" algn="l" defTabSz="914400" rtl="0" eaLnBrk="1" fontAlgn="auto" latinLnBrk="0" hangingPunct="1">
              <a:lnSpc>
                <a:spcPct val="100000"/>
              </a:lnSpc>
              <a:spcBef>
                <a:spcPts val="5"/>
              </a:spcBef>
              <a:spcAft>
                <a:spcPts val="0"/>
              </a:spcAft>
              <a:buClr>
                <a:srgbClr val="339933"/>
              </a:buClr>
              <a:buSzTx/>
              <a:buFont typeface="Arial"/>
              <a:buChar char="•"/>
              <a:tabLst>
                <a:tab pos="186690" algn="l"/>
              </a:tabLst>
              <a:defRPr/>
            </a:pPr>
            <a:r>
              <a:rPr kumimoji="0" lang="en-US" sz="1400" b="0" i="0" u="none" strike="noStrike" kern="1200" cap="none" spc="-5" normalizeH="0" baseline="0" noProof="0" dirty="0">
                <a:ln>
                  <a:noFill/>
                </a:ln>
                <a:solidFill>
                  <a:srgbClr val="000000"/>
                </a:solidFill>
                <a:effectLst/>
                <a:uLnTx/>
                <a:uFillTx/>
                <a:latin typeface="Arial"/>
                <a:ea typeface="+mn-ea"/>
                <a:cs typeface="Avenir Book"/>
              </a:rPr>
              <a:t>14 Hits Identified</a:t>
            </a: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r>
              <a:rPr kumimoji="0" sz="1400" b="1" i="0" u="none" strike="noStrike" kern="1200" cap="none" spc="-10" normalizeH="0" baseline="0" noProof="0" dirty="0">
                <a:ln>
                  <a:noFill/>
                </a:ln>
                <a:solidFill>
                  <a:srgbClr val="000000"/>
                </a:solidFill>
                <a:effectLst/>
                <a:uLnTx/>
                <a:uFillTx/>
                <a:latin typeface="Arial"/>
                <a:ea typeface="+mn-ea"/>
                <a:cs typeface="Avenir Book"/>
              </a:rPr>
              <a:t>Focus:</a:t>
            </a:r>
            <a:endParaRPr kumimoji="0" sz="1400" b="1"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lang="en-US" sz="1400" b="0" i="0" u="none" strike="noStrike" kern="1200" cap="none" spc="0" normalizeH="0" baseline="0" noProof="0" dirty="0">
                <a:ln>
                  <a:noFill/>
                </a:ln>
                <a:solidFill>
                  <a:srgbClr val="000000"/>
                </a:solidFill>
                <a:effectLst/>
                <a:uLnTx/>
                <a:uFillTx/>
                <a:latin typeface="Arial"/>
                <a:ea typeface="+mn-ea"/>
                <a:cs typeface="Avenir Book"/>
              </a:rPr>
              <a:t>SAR by catalog</a:t>
            </a: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venir Book"/>
            </a:endParaRP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r>
              <a:rPr kumimoji="0" lang="en-US" sz="1400" b="1" i="1" u="none" strike="noStrike" kern="1200" cap="none" spc="0" normalizeH="0" baseline="0" noProof="0" dirty="0">
                <a:ln>
                  <a:noFill/>
                </a:ln>
                <a:solidFill>
                  <a:srgbClr val="C00000"/>
                </a:solidFill>
                <a:effectLst/>
                <a:uLnTx/>
                <a:uFillTx/>
                <a:latin typeface="Arial"/>
                <a:ea typeface="+mn-ea"/>
                <a:cs typeface="Avenir Book"/>
              </a:rPr>
              <a:t>Deprioritized due to poor potency of hits</a:t>
            </a:r>
            <a:endParaRPr kumimoji="0" sz="1400" b="1" i="1" u="none" strike="noStrike" kern="1200" cap="none" spc="0" normalizeH="0" baseline="0" noProof="0" dirty="0">
              <a:ln>
                <a:noFill/>
              </a:ln>
              <a:solidFill>
                <a:srgbClr val="C00000"/>
              </a:solidFill>
              <a:effectLst/>
              <a:uLnTx/>
              <a:uFillTx/>
              <a:latin typeface="Arial"/>
              <a:ea typeface="+mn-ea"/>
              <a:cs typeface="Avenir Book"/>
            </a:endParaRPr>
          </a:p>
        </p:txBody>
      </p:sp>
      <p:sp>
        <p:nvSpPr>
          <p:cNvPr id="20" name="object 7">
            <a:extLst>
              <a:ext uri="{FF2B5EF4-FFF2-40B4-BE49-F238E27FC236}">
                <a16:creationId xmlns:a16="http://schemas.microsoft.com/office/drawing/2014/main" id="{02748D70-0E2F-4825-89EF-CD2A05233829}"/>
              </a:ext>
            </a:extLst>
          </p:cNvPr>
          <p:cNvSpPr txBox="1"/>
          <p:nvPr/>
        </p:nvSpPr>
        <p:spPr>
          <a:xfrm>
            <a:off x="217751" y="4170115"/>
            <a:ext cx="3327104" cy="2198038"/>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sng" strike="noStrike" kern="1200" cap="none" spc="-15" normalizeH="0" baseline="0" noProof="0" dirty="0">
                <a:ln>
                  <a:noFill/>
                </a:ln>
                <a:solidFill>
                  <a:srgbClr val="000000"/>
                </a:solidFill>
                <a:effectLst/>
                <a:uLnTx/>
                <a:uFill>
                  <a:solidFill>
                    <a:srgbClr val="000000"/>
                  </a:solidFill>
                </a:uFill>
                <a:latin typeface="Arial"/>
                <a:ea typeface="+mn-ea"/>
                <a:cs typeface="Avenir Book"/>
              </a:rPr>
              <a:t>Literature-Based </a:t>
            </a:r>
            <a:r>
              <a:rPr kumimoji="0" lang="en-US" sz="1600" b="1" i="0" u="sng" strike="noStrike" kern="1200" cap="none" spc="-5" normalizeH="0" baseline="0" noProof="0" dirty="0">
                <a:ln>
                  <a:noFill/>
                </a:ln>
                <a:solidFill>
                  <a:srgbClr val="000000"/>
                </a:solidFill>
                <a:effectLst/>
                <a:uLnTx/>
                <a:uFill>
                  <a:solidFill>
                    <a:srgbClr val="000000"/>
                  </a:solidFill>
                </a:uFill>
                <a:latin typeface="Arial"/>
                <a:ea typeface="+mn-ea"/>
                <a:cs typeface="Avenir Book"/>
              </a:rPr>
              <a:t>Hit</a:t>
            </a:r>
            <a:r>
              <a:rPr kumimoji="0" lang="en-US" sz="1600" b="1" i="0" u="sng" strike="noStrike" kern="1200" cap="none" spc="-110" normalizeH="0" baseline="0" noProof="0" dirty="0">
                <a:ln>
                  <a:noFill/>
                </a:ln>
                <a:solidFill>
                  <a:srgbClr val="000000"/>
                </a:solidFill>
                <a:effectLst/>
                <a:uLnTx/>
                <a:uFill>
                  <a:solidFill>
                    <a:srgbClr val="000000"/>
                  </a:solidFill>
                </a:uFill>
                <a:latin typeface="Arial"/>
                <a:ea typeface="+mn-ea"/>
                <a:cs typeface="Avenir Book"/>
              </a:rPr>
              <a:t> </a:t>
            </a:r>
            <a:r>
              <a:rPr kumimoji="0" lang="en-US" sz="1600" b="1" i="0" u="sng" strike="noStrike" kern="1200" cap="none" spc="-15" normalizeH="0" baseline="0" noProof="0" dirty="0">
                <a:ln>
                  <a:noFill/>
                </a:ln>
                <a:solidFill>
                  <a:srgbClr val="000000"/>
                </a:solidFill>
                <a:effectLst/>
                <a:uLnTx/>
                <a:uFill>
                  <a:solidFill>
                    <a:srgbClr val="000000"/>
                  </a:solidFill>
                </a:uFill>
                <a:latin typeface="Arial"/>
                <a:ea typeface="+mn-ea"/>
                <a:cs typeface="Avenir Book"/>
              </a:rPr>
              <a:t>Generation</a:t>
            </a:r>
            <a:endParaRPr kumimoji="0" lang="en-US" sz="1600" b="1"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5"/>
              </a:spcBef>
              <a:spcAft>
                <a:spcPts val="0"/>
              </a:spcAft>
              <a:buClr>
                <a:srgbClr val="339933"/>
              </a:buClr>
              <a:buSzTx/>
              <a:buFont typeface="Arial"/>
              <a:buChar char="•"/>
              <a:tabLst>
                <a:tab pos="186690" algn="l"/>
              </a:tabLst>
              <a:defRPr/>
            </a:pPr>
            <a:r>
              <a:rPr kumimoji="0" lang="en-US" sz="1400" b="0" i="0" u="none" strike="noStrike" kern="1200" cap="none" spc="-5" normalizeH="0" baseline="0" noProof="0" dirty="0">
                <a:ln>
                  <a:noFill/>
                </a:ln>
                <a:solidFill>
                  <a:srgbClr val="000000"/>
                </a:solidFill>
                <a:effectLst/>
                <a:uLnTx/>
                <a:uFillTx/>
                <a:latin typeface="Arial"/>
                <a:ea typeface="+mn-ea"/>
                <a:cs typeface="Avenir Book"/>
              </a:rPr>
              <a:t>Identify known literature compounds with potent HPK1 inhibition - </a:t>
            </a:r>
            <a:r>
              <a:rPr kumimoji="0" sz="1400" b="0" i="0" u="none" strike="noStrike" kern="1200" cap="none" spc="-5" normalizeH="0" baseline="0" noProof="0" dirty="0">
                <a:ln>
                  <a:noFill/>
                </a:ln>
                <a:solidFill>
                  <a:srgbClr val="000000"/>
                </a:solidFill>
                <a:effectLst/>
                <a:uLnTx/>
                <a:uFillTx/>
                <a:latin typeface="Arial"/>
                <a:ea typeface="+mn-ea"/>
                <a:cs typeface="Avenir Book"/>
              </a:rPr>
              <a:t>Good affinity</a:t>
            </a:r>
            <a:r>
              <a:rPr kumimoji="0" lang="en-US" sz="1400" b="0" i="0" u="none" strike="noStrike" kern="1200" cap="none" spc="-5" normalizeH="0" baseline="0" noProof="0" dirty="0">
                <a:ln>
                  <a:noFill/>
                </a:ln>
                <a:solidFill>
                  <a:srgbClr val="000000"/>
                </a:solidFill>
                <a:effectLst/>
                <a:uLnTx/>
                <a:uFillTx/>
                <a:latin typeface="Arial"/>
                <a:ea typeface="+mn-ea"/>
                <a:cs typeface="Avenir Book"/>
              </a:rPr>
              <a:t>, </a:t>
            </a:r>
            <a:r>
              <a:rPr kumimoji="0" lang="en-US" sz="1400" b="0" i="0" u="none" strike="noStrike" kern="1200" cap="none" spc="-55" normalizeH="0" baseline="0" noProof="0" dirty="0">
                <a:ln>
                  <a:noFill/>
                </a:ln>
                <a:solidFill>
                  <a:srgbClr val="000000"/>
                </a:solidFill>
                <a:effectLst/>
                <a:uLnTx/>
                <a:uFillTx/>
                <a:latin typeface="Arial"/>
                <a:ea typeface="+mn-ea"/>
                <a:cs typeface="Avenir Book"/>
              </a:rPr>
              <a:t>Poor</a:t>
            </a:r>
            <a:r>
              <a:rPr kumimoji="0" sz="1400" b="0" i="0" u="none" strike="noStrike" kern="1200" cap="none" spc="-55" normalizeH="0" baseline="0" noProof="0" dirty="0">
                <a:ln>
                  <a:noFill/>
                </a:ln>
                <a:solidFill>
                  <a:srgbClr val="000000"/>
                </a:solidFill>
                <a:effectLst/>
                <a:uLnTx/>
                <a:uFillTx/>
                <a:latin typeface="Arial"/>
                <a:ea typeface="+mn-ea"/>
                <a:cs typeface="Avenir Book"/>
              </a:rPr>
              <a:t> </a:t>
            </a:r>
            <a:r>
              <a:rPr kumimoji="0" sz="1400" b="0" i="0" u="none" strike="noStrike" kern="1200" cap="none" spc="-5" normalizeH="0" baseline="0" noProof="0" dirty="0">
                <a:ln>
                  <a:noFill/>
                </a:ln>
                <a:solidFill>
                  <a:srgbClr val="000000"/>
                </a:solidFill>
                <a:effectLst/>
                <a:uLnTx/>
                <a:uFillTx/>
                <a:latin typeface="Arial"/>
                <a:ea typeface="+mn-ea"/>
                <a:cs typeface="Avenir Book"/>
              </a:rPr>
              <a:t>selectivity</a:t>
            </a:r>
            <a:endParaRPr kumimoji="0" lang="en-US" sz="1400" b="0" i="0" u="none" strike="noStrike" kern="1200" cap="none" spc="-5" normalizeH="0" baseline="0" noProof="0" dirty="0">
              <a:ln>
                <a:noFill/>
              </a:ln>
              <a:solidFill>
                <a:srgbClr val="000000"/>
              </a:solidFill>
              <a:effectLst/>
              <a:uLnTx/>
              <a:uFillTx/>
              <a:latin typeface="Arial"/>
              <a:ea typeface="+mn-ea"/>
              <a:cs typeface="Avenir Book"/>
            </a:endParaRP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r>
              <a:rPr kumimoji="0" sz="1400" b="1" i="0" u="none" strike="noStrike" kern="1200" cap="none" spc="-10" normalizeH="0" baseline="0" noProof="0" dirty="0">
                <a:ln>
                  <a:noFill/>
                </a:ln>
                <a:solidFill>
                  <a:srgbClr val="000000"/>
                </a:solidFill>
                <a:effectLst/>
                <a:uLnTx/>
                <a:uFillTx/>
                <a:latin typeface="Arial"/>
                <a:ea typeface="+mn-ea"/>
                <a:cs typeface="Avenir Book"/>
              </a:rPr>
              <a:t>Focus:</a:t>
            </a:r>
            <a:endParaRPr kumimoji="0" sz="1400" b="1" i="0" u="none" strike="noStrike" kern="1200" cap="none" spc="0" normalizeH="0" baseline="0" noProof="0" dirty="0">
              <a:ln>
                <a:noFill/>
              </a:ln>
              <a:solidFill>
                <a:srgbClr val="000000"/>
              </a:solidFill>
              <a:effectLst/>
              <a:uLnTx/>
              <a:uFillTx/>
              <a:latin typeface="Arial"/>
              <a:ea typeface="+mn-ea"/>
              <a:cs typeface="Avenir Book"/>
            </a:endParaRPr>
          </a:p>
          <a:p>
            <a:pPr marL="186055" marR="0" lvl="0" indent="-173990" algn="l" defTabSz="914400" rtl="0" eaLnBrk="1" fontAlgn="auto" latinLnBrk="0" hangingPunct="1">
              <a:lnSpc>
                <a:spcPct val="100000"/>
              </a:lnSpc>
              <a:spcBef>
                <a:spcPts val="0"/>
              </a:spcBef>
              <a:spcAft>
                <a:spcPts val="0"/>
              </a:spcAft>
              <a:buClr>
                <a:srgbClr val="339933"/>
              </a:buClr>
              <a:buSzTx/>
              <a:buFont typeface="Arial"/>
              <a:buChar char="•"/>
              <a:tabLst>
                <a:tab pos="186690" algn="l"/>
              </a:tabLst>
              <a:defRPr/>
            </a:pPr>
            <a:r>
              <a:rPr kumimoji="0" lang="en-US" sz="1400" b="0" i="0" u="none" strike="noStrike" kern="1200" cap="none" spc="0" normalizeH="0" baseline="0" noProof="0" dirty="0">
                <a:ln>
                  <a:noFill/>
                </a:ln>
                <a:solidFill>
                  <a:srgbClr val="000000"/>
                </a:solidFill>
                <a:effectLst/>
                <a:uLnTx/>
                <a:uFillTx/>
                <a:latin typeface="Arial"/>
                <a:ea typeface="+mn-ea"/>
                <a:cs typeface="Avenir Book"/>
              </a:rPr>
              <a:t>Obtain an HPK1 co-crystal to build selectivity</a:t>
            </a: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venir Book"/>
            </a:endParaRPr>
          </a:p>
          <a:p>
            <a:pPr marL="12065" marR="0" lvl="0" indent="0" algn="l" defTabSz="914400" rtl="0" eaLnBrk="1" fontAlgn="auto" latinLnBrk="0" hangingPunct="1">
              <a:lnSpc>
                <a:spcPct val="100000"/>
              </a:lnSpc>
              <a:spcBef>
                <a:spcPts val="0"/>
              </a:spcBef>
              <a:spcAft>
                <a:spcPts val="0"/>
              </a:spcAft>
              <a:buClr>
                <a:srgbClr val="339933"/>
              </a:buClr>
              <a:buSzTx/>
              <a:buFontTx/>
              <a:buNone/>
              <a:tabLst>
                <a:tab pos="186690" algn="l"/>
              </a:tabLst>
              <a:defRPr/>
            </a:pPr>
            <a:r>
              <a:rPr kumimoji="0" lang="en-US" sz="1400" b="1" i="1" u="none" strike="noStrike" kern="1200" cap="none" spc="0" normalizeH="0" baseline="0" noProof="0" dirty="0" err="1">
                <a:ln>
                  <a:noFill/>
                </a:ln>
                <a:solidFill>
                  <a:srgbClr val="C00000"/>
                </a:solidFill>
                <a:effectLst/>
                <a:uLnTx/>
                <a:uFillTx/>
                <a:latin typeface="Arial"/>
                <a:ea typeface="+mn-ea"/>
                <a:cs typeface="Avenir Book"/>
              </a:rPr>
              <a:t>Deprioritzed</a:t>
            </a:r>
            <a:r>
              <a:rPr kumimoji="0" lang="en-US" sz="1400" b="1" i="1" u="none" strike="noStrike" kern="1200" cap="none" spc="0" normalizeH="0" baseline="0" noProof="0" dirty="0">
                <a:ln>
                  <a:noFill/>
                </a:ln>
                <a:solidFill>
                  <a:srgbClr val="C00000"/>
                </a:solidFill>
                <a:effectLst/>
                <a:uLnTx/>
                <a:uFillTx/>
                <a:latin typeface="Arial"/>
                <a:ea typeface="+mn-ea"/>
                <a:cs typeface="Avenir Book"/>
              </a:rPr>
              <a:t> as we could not generate co-crystal with HPK1</a:t>
            </a:r>
          </a:p>
        </p:txBody>
      </p:sp>
    </p:spTree>
    <p:extLst>
      <p:ext uri="{BB962C8B-B14F-4D97-AF65-F5344CB8AC3E}">
        <p14:creationId xmlns:p14="http://schemas.microsoft.com/office/powerpoint/2010/main" val="272938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9375C1F-E227-41CE-8ECD-7B134AD8E7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9375C1F-E227-41CE-8ECD-7B134AD8E77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2CE328-C86E-4FEE-99D3-1745B68D6EE8}"/>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17C59686-D898-4EF9-A61E-4DB33802E3F3}"/>
              </a:ext>
            </a:extLst>
          </p:cNvPr>
          <p:cNvSpPr>
            <a:spLocks noGrp="1"/>
          </p:cNvSpPr>
          <p:nvPr>
            <p:ph type="title"/>
          </p:nvPr>
        </p:nvSpPr>
        <p:spPr/>
        <p:txBody>
          <a:bodyPr/>
          <a:lstStyle/>
          <a:p>
            <a:r>
              <a:rPr lang="en-US"/>
              <a:t>Knowledge Based Hit Generation</a:t>
            </a:r>
          </a:p>
        </p:txBody>
      </p:sp>
      <p:sp>
        <p:nvSpPr>
          <p:cNvPr id="6" name="Left-Right-Up Arrow 7">
            <a:extLst>
              <a:ext uri="{FF2B5EF4-FFF2-40B4-BE49-F238E27FC236}">
                <a16:creationId xmlns:a16="http://schemas.microsoft.com/office/drawing/2014/main" id="{7DA5641D-A004-4B21-8103-7432100BF851}"/>
              </a:ext>
            </a:extLst>
          </p:cNvPr>
          <p:cNvSpPr/>
          <p:nvPr/>
        </p:nvSpPr>
        <p:spPr>
          <a:xfrm rot="10800000">
            <a:off x="2282932" y="2597934"/>
            <a:ext cx="939521" cy="1270648"/>
          </a:xfrm>
          <a:prstGeom prst="leftRigh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71A8517-0D5E-48BD-AE3C-1AF7A61B8971}"/>
              </a:ext>
            </a:extLst>
          </p:cNvPr>
          <p:cNvSpPr txBox="1"/>
          <p:nvPr/>
        </p:nvSpPr>
        <p:spPr>
          <a:xfrm>
            <a:off x="2282774" y="2672040"/>
            <a:ext cx="909223" cy="307777"/>
          </a:xfrm>
          <a:prstGeom prst="rect">
            <a:avLst/>
          </a:prstGeom>
          <a:noFill/>
        </p:spPr>
        <p:txBody>
          <a:bodyPr wrap="none" rtlCol="0">
            <a:spAutoFit/>
          </a:bodyPr>
          <a:lstStyle/>
          <a:p>
            <a:r>
              <a:rPr lang="en-GB" sz="1400" b="1">
                <a:solidFill>
                  <a:schemeClr val="bg1"/>
                </a:solidFill>
              </a:rPr>
              <a:t>Combine</a:t>
            </a:r>
          </a:p>
        </p:txBody>
      </p:sp>
      <p:sp>
        <p:nvSpPr>
          <p:cNvPr id="8" name="TextBox 7">
            <a:extLst>
              <a:ext uri="{FF2B5EF4-FFF2-40B4-BE49-F238E27FC236}">
                <a16:creationId xmlns:a16="http://schemas.microsoft.com/office/drawing/2014/main" id="{FD480540-2B39-4282-9A3E-6104F5D964BB}"/>
              </a:ext>
            </a:extLst>
          </p:cNvPr>
          <p:cNvSpPr txBox="1"/>
          <p:nvPr/>
        </p:nvSpPr>
        <p:spPr>
          <a:xfrm>
            <a:off x="3223528" y="1028486"/>
            <a:ext cx="1567005" cy="400110"/>
          </a:xfrm>
          <a:prstGeom prst="rect">
            <a:avLst/>
          </a:prstGeom>
          <a:noFill/>
        </p:spPr>
        <p:txBody>
          <a:bodyPr wrap="square" rtlCol="0">
            <a:spAutoFit/>
          </a:bodyPr>
          <a:lstStyle/>
          <a:p>
            <a:pPr marL="173038" indent="-173038" defTabSz="914400">
              <a:buClr>
                <a:srgbClr val="339933"/>
              </a:buClr>
            </a:pPr>
            <a:r>
              <a:rPr lang="en-US" sz="2000" b="1" u="sng" dirty="0">
                <a:latin typeface="+mj-lt"/>
                <a:cs typeface="Arial" pitchFamily="34" charset="0"/>
              </a:rPr>
              <a:t>Nimbus Hit</a:t>
            </a:r>
          </a:p>
        </p:txBody>
      </p:sp>
      <p:sp>
        <p:nvSpPr>
          <p:cNvPr id="9" name="Rectangle 8">
            <a:extLst>
              <a:ext uri="{FF2B5EF4-FFF2-40B4-BE49-F238E27FC236}">
                <a16:creationId xmlns:a16="http://schemas.microsoft.com/office/drawing/2014/main" id="{9E521DED-05AF-438C-A0C1-93508245AE77}"/>
              </a:ext>
            </a:extLst>
          </p:cNvPr>
          <p:cNvSpPr/>
          <p:nvPr/>
        </p:nvSpPr>
        <p:spPr>
          <a:xfrm>
            <a:off x="306171" y="1028486"/>
            <a:ext cx="1567005" cy="400110"/>
          </a:xfrm>
          <a:prstGeom prst="rect">
            <a:avLst/>
          </a:prstGeom>
        </p:spPr>
        <p:txBody>
          <a:bodyPr wrap="square">
            <a:spAutoFit/>
          </a:bodyPr>
          <a:lstStyle/>
          <a:p>
            <a:pPr marL="173038" indent="-173038" defTabSz="914400">
              <a:buClr>
                <a:srgbClr val="339933"/>
              </a:buClr>
            </a:pPr>
            <a:r>
              <a:rPr lang="en-US" sz="2000" b="1" u="sng" dirty="0">
                <a:latin typeface="+mj-lt"/>
                <a:cs typeface="Arial" pitchFamily="34" charset="0"/>
              </a:rPr>
              <a:t>Literature</a:t>
            </a:r>
          </a:p>
        </p:txBody>
      </p:sp>
      <p:graphicFrame>
        <p:nvGraphicFramePr>
          <p:cNvPr id="10" name="Object 9">
            <a:extLst>
              <a:ext uri="{FF2B5EF4-FFF2-40B4-BE49-F238E27FC236}">
                <a16:creationId xmlns:a16="http://schemas.microsoft.com/office/drawing/2014/main" id="{B07F9433-4B82-4666-8EE5-61EEE4BF3EF6}"/>
              </a:ext>
            </a:extLst>
          </p:cNvPr>
          <p:cNvGraphicFramePr>
            <a:graphicFrameLocks noChangeAspect="1"/>
          </p:cNvGraphicFramePr>
          <p:nvPr>
            <p:extLst>
              <p:ext uri="{D42A27DB-BD31-4B8C-83A1-F6EECF244321}">
                <p14:modId xmlns:p14="http://schemas.microsoft.com/office/powerpoint/2010/main" val="3711260267"/>
              </p:ext>
            </p:extLst>
          </p:nvPr>
        </p:nvGraphicFramePr>
        <p:xfrm>
          <a:off x="762490" y="1688903"/>
          <a:ext cx="1538288" cy="2220913"/>
        </p:xfrm>
        <a:graphic>
          <a:graphicData uri="http://schemas.openxmlformats.org/presentationml/2006/ole">
            <mc:AlternateContent xmlns:mc="http://schemas.openxmlformats.org/markup-compatibility/2006">
              <mc:Choice xmlns:v="urn:schemas-microsoft-com:vml" Requires="v">
                <p:oleObj name="CS ChemDraw Drawing" r:id="rId7" imgW="1538649" imgH="2220201" progId="ChemDraw.Document.6.0">
                  <p:embed/>
                </p:oleObj>
              </mc:Choice>
              <mc:Fallback>
                <p:oleObj name="CS ChemDraw Drawing" r:id="rId7" imgW="1538649" imgH="2220201" progId="ChemDraw.Document.6.0">
                  <p:embed/>
                  <p:pic>
                    <p:nvPicPr>
                      <p:cNvPr id="10" name="Object 9">
                        <a:extLst>
                          <a:ext uri="{FF2B5EF4-FFF2-40B4-BE49-F238E27FC236}">
                            <a16:creationId xmlns:a16="http://schemas.microsoft.com/office/drawing/2014/main" id="{B07F9433-4B82-4666-8EE5-61EEE4BF3EF6}"/>
                          </a:ext>
                        </a:extLst>
                      </p:cNvPr>
                      <p:cNvPicPr/>
                      <p:nvPr/>
                    </p:nvPicPr>
                    <p:blipFill>
                      <a:blip r:embed="rId8"/>
                      <a:stretch>
                        <a:fillRect/>
                      </a:stretch>
                    </p:blipFill>
                    <p:spPr>
                      <a:xfrm>
                        <a:off x="762490" y="1688903"/>
                        <a:ext cx="1538288" cy="222091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F2F8107-9227-41B9-8254-E176D498CEEF}"/>
              </a:ext>
            </a:extLst>
          </p:cNvPr>
          <p:cNvGraphicFramePr>
            <a:graphicFrameLocks noChangeAspect="1"/>
          </p:cNvGraphicFramePr>
          <p:nvPr>
            <p:extLst>
              <p:ext uri="{D42A27DB-BD31-4B8C-83A1-F6EECF244321}">
                <p14:modId xmlns:p14="http://schemas.microsoft.com/office/powerpoint/2010/main" val="478227524"/>
              </p:ext>
            </p:extLst>
          </p:nvPr>
        </p:nvGraphicFramePr>
        <p:xfrm>
          <a:off x="2986088" y="1652588"/>
          <a:ext cx="1866900" cy="1644650"/>
        </p:xfrm>
        <a:graphic>
          <a:graphicData uri="http://schemas.openxmlformats.org/presentationml/2006/ole">
            <mc:AlternateContent xmlns:mc="http://schemas.openxmlformats.org/markup-compatibility/2006">
              <mc:Choice xmlns:v="urn:schemas-microsoft-com:vml" Requires="v">
                <p:oleObj name="CS ChemDraw Drawing" r:id="rId9" imgW="1866416" imgH="1644035" progId="ChemDraw.Document.6.0">
                  <p:embed/>
                </p:oleObj>
              </mc:Choice>
              <mc:Fallback>
                <p:oleObj name="CS ChemDraw Drawing" r:id="rId9" imgW="1866416" imgH="1644035" progId="ChemDraw.Document.6.0">
                  <p:embed/>
                  <p:pic>
                    <p:nvPicPr>
                      <p:cNvPr id="11" name="Object 10">
                        <a:extLst>
                          <a:ext uri="{FF2B5EF4-FFF2-40B4-BE49-F238E27FC236}">
                            <a16:creationId xmlns:a16="http://schemas.microsoft.com/office/drawing/2014/main" id="{1F2F8107-9227-41B9-8254-E176D498CEEF}"/>
                          </a:ext>
                        </a:extLst>
                      </p:cNvPr>
                      <p:cNvPicPr/>
                      <p:nvPr/>
                    </p:nvPicPr>
                    <p:blipFill>
                      <a:blip r:embed="rId10"/>
                      <a:stretch>
                        <a:fillRect/>
                      </a:stretch>
                    </p:blipFill>
                    <p:spPr>
                      <a:xfrm>
                        <a:off x="2986088" y="1652588"/>
                        <a:ext cx="1866900" cy="164465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3AB9BFEC-2D27-4240-9B64-72D726DF6EFE}"/>
              </a:ext>
            </a:extLst>
          </p:cNvPr>
          <p:cNvSpPr txBox="1"/>
          <p:nvPr/>
        </p:nvSpPr>
        <p:spPr>
          <a:xfrm>
            <a:off x="0" y="2945364"/>
            <a:ext cx="2176524" cy="830997"/>
          </a:xfrm>
          <a:prstGeom prst="rect">
            <a:avLst/>
          </a:prstGeom>
          <a:noFill/>
        </p:spPr>
        <p:txBody>
          <a:bodyPr wrap="square" rtlCol="0">
            <a:spAutoFit/>
          </a:bodyPr>
          <a:lstStyle/>
          <a:p>
            <a:r>
              <a:rPr lang="en-US" sz="1200" b="1" dirty="0"/>
              <a:t>Compound 5</a:t>
            </a:r>
          </a:p>
          <a:p>
            <a:r>
              <a:rPr lang="en-US" sz="1200" dirty="0"/>
              <a:t>*HPK1 IC</a:t>
            </a:r>
            <a:r>
              <a:rPr lang="en-US" sz="1200" baseline="-25000" dirty="0"/>
              <a:t>50</a:t>
            </a:r>
            <a:r>
              <a:rPr lang="en-US" sz="1200" dirty="0"/>
              <a:t> = 14 </a:t>
            </a:r>
            <a:r>
              <a:rPr lang="en-US" sz="1200" dirty="0" err="1"/>
              <a:t>nM</a:t>
            </a:r>
            <a:endParaRPr lang="en-US" sz="1200" dirty="0"/>
          </a:p>
          <a:p>
            <a:r>
              <a:rPr lang="en-US" sz="1200" dirty="0"/>
              <a:t>GLK </a:t>
            </a:r>
            <a:r>
              <a:rPr lang="en-US" sz="1200" dirty="0" err="1"/>
              <a:t>Sel</a:t>
            </a:r>
            <a:r>
              <a:rPr lang="en-US" sz="1200" dirty="0"/>
              <a:t> = 3X</a:t>
            </a:r>
          </a:p>
          <a:p>
            <a:r>
              <a:rPr lang="en-US" sz="1200" dirty="0"/>
              <a:t>Tyk2 NA</a:t>
            </a:r>
          </a:p>
        </p:txBody>
      </p:sp>
      <p:sp>
        <p:nvSpPr>
          <p:cNvPr id="13" name="TextBox 12">
            <a:extLst>
              <a:ext uri="{FF2B5EF4-FFF2-40B4-BE49-F238E27FC236}">
                <a16:creationId xmlns:a16="http://schemas.microsoft.com/office/drawing/2014/main" id="{988ECD21-CCBF-4F6A-A595-C5D1B42EAFFF}"/>
              </a:ext>
            </a:extLst>
          </p:cNvPr>
          <p:cNvSpPr txBox="1"/>
          <p:nvPr/>
        </p:nvSpPr>
        <p:spPr>
          <a:xfrm>
            <a:off x="1269289" y="4914971"/>
            <a:ext cx="2217452" cy="830997"/>
          </a:xfrm>
          <a:prstGeom prst="rect">
            <a:avLst/>
          </a:prstGeom>
          <a:noFill/>
        </p:spPr>
        <p:txBody>
          <a:bodyPr wrap="square" rtlCol="0">
            <a:spAutoFit/>
          </a:bodyPr>
          <a:lstStyle/>
          <a:p>
            <a:r>
              <a:rPr lang="en-US" sz="1200" b="1" dirty="0"/>
              <a:t>Compound 7</a:t>
            </a:r>
          </a:p>
          <a:p>
            <a:r>
              <a:rPr lang="en-US" sz="1200" dirty="0"/>
              <a:t>*HPK1 IC</a:t>
            </a:r>
            <a:r>
              <a:rPr lang="en-US" sz="1200" baseline="-25000" dirty="0"/>
              <a:t>50</a:t>
            </a:r>
            <a:r>
              <a:rPr lang="en-US" sz="1200" dirty="0"/>
              <a:t> = 70 </a:t>
            </a:r>
            <a:r>
              <a:rPr lang="en-US" sz="1200" dirty="0" err="1"/>
              <a:t>nM</a:t>
            </a:r>
            <a:r>
              <a:rPr lang="en-US" sz="1200" dirty="0"/>
              <a:t> </a:t>
            </a:r>
          </a:p>
          <a:p>
            <a:r>
              <a:rPr lang="en-US" sz="1200" dirty="0"/>
              <a:t>GLK </a:t>
            </a:r>
            <a:r>
              <a:rPr lang="en-US" sz="1200" dirty="0" err="1"/>
              <a:t>Sel</a:t>
            </a:r>
            <a:r>
              <a:rPr lang="en-US" sz="1200" dirty="0"/>
              <a:t> = 1.3X</a:t>
            </a:r>
          </a:p>
          <a:p>
            <a:r>
              <a:rPr lang="en-US" sz="1200" dirty="0"/>
              <a:t>Tyk2 NA</a:t>
            </a:r>
          </a:p>
        </p:txBody>
      </p:sp>
      <p:graphicFrame>
        <p:nvGraphicFramePr>
          <p:cNvPr id="14" name="Object 13">
            <a:extLst>
              <a:ext uri="{FF2B5EF4-FFF2-40B4-BE49-F238E27FC236}">
                <a16:creationId xmlns:a16="http://schemas.microsoft.com/office/drawing/2014/main" id="{62F35B8A-BE2A-4B38-BDF3-6D36ADFA4589}"/>
              </a:ext>
            </a:extLst>
          </p:cNvPr>
          <p:cNvGraphicFramePr>
            <a:graphicFrameLocks noChangeAspect="1"/>
          </p:cNvGraphicFramePr>
          <p:nvPr>
            <p:extLst>
              <p:ext uri="{D42A27DB-BD31-4B8C-83A1-F6EECF244321}">
                <p14:modId xmlns:p14="http://schemas.microsoft.com/office/powerpoint/2010/main" val="337989853"/>
              </p:ext>
            </p:extLst>
          </p:nvPr>
        </p:nvGraphicFramePr>
        <p:xfrm>
          <a:off x="1995488" y="4132263"/>
          <a:ext cx="1806575" cy="1892300"/>
        </p:xfrm>
        <a:graphic>
          <a:graphicData uri="http://schemas.openxmlformats.org/presentationml/2006/ole">
            <mc:AlternateContent xmlns:mc="http://schemas.openxmlformats.org/markup-compatibility/2006">
              <mc:Choice xmlns:v="urn:schemas-microsoft-com:vml" Requires="v">
                <p:oleObj name="CS ChemDraw Drawing" r:id="rId11" imgW="1922745" imgH="2015828" progId="ChemDraw.Document.6.0">
                  <p:embed/>
                </p:oleObj>
              </mc:Choice>
              <mc:Fallback>
                <p:oleObj name="CS ChemDraw Drawing" r:id="rId11" imgW="1922745" imgH="2015828" progId="ChemDraw.Document.6.0">
                  <p:embed/>
                  <p:pic>
                    <p:nvPicPr>
                      <p:cNvPr id="14" name="Object 13">
                        <a:extLst>
                          <a:ext uri="{FF2B5EF4-FFF2-40B4-BE49-F238E27FC236}">
                            <a16:creationId xmlns:a16="http://schemas.microsoft.com/office/drawing/2014/main" id="{62F35B8A-BE2A-4B38-BDF3-6D36ADFA4589}"/>
                          </a:ext>
                        </a:extLst>
                      </p:cNvPr>
                      <p:cNvPicPr/>
                      <p:nvPr/>
                    </p:nvPicPr>
                    <p:blipFill>
                      <a:blip r:embed="rId12"/>
                      <a:stretch>
                        <a:fillRect/>
                      </a:stretch>
                    </p:blipFill>
                    <p:spPr>
                      <a:xfrm>
                        <a:off x="1995488" y="4132263"/>
                        <a:ext cx="1806575" cy="189230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4BDF07E2-D4B0-451D-A228-B8E04E53D5C5}"/>
              </a:ext>
            </a:extLst>
          </p:cNvPr>
          <p:cNvSpPr txBox="1"/>
          <p:nvPr/>
        </p:nvSpPr>
        <p:spPr>
          <a:xfrm>
            <a:off x="1269289" y="6148631"/>
            <a:ext cx="3832349" cy="307777"/>
          </a:xfrm>
          <a:prstGeom prst="rect">
            <a:avLst/>
          </a:prstGeom>
          <a:noFill/>
        </p:spPr>
        <p:txBody>
          <a:bodyPr wrap="square" rtlCol="0">
            <a:spAutoFit/>
          </a:bodyPr>
          <a:lstStyle/>
          <a:p>
            <a:r>
              <a:rPr lang="en-US" sz="1400" b="1" dirty="0"/>
              <a:t>New series (</a:t>
            </a:r>
            <a:r>
              <a:rPr lang="en-US" sz="1400" b="1" dirty="0" err="1"/>
              <a:t>aza</a:t>
            </a:r>
            <a:r>
              <a:rPr lang="en-US" sz="1400" b="1" dirty="0"/>
              <a:t> </a:t>
            </a:r>
            <a:r>
              <a:rPr lang="en-US" sz="1400" b="1" dirty="0" err="1"/>
              <a:t>isoindolinone</a:t>
            </a:r>
            <a:r>
              <a:rPr lang="en-US" sz="1400" b="1" dirty="0"/>
              <a:t>) identified</a:t>
            </a:r>
          </a:p>
        </p:txBody>
      </p:sp>
      <p:sp>
        <p:nvSpPr>
          <p:cNvPr id="16" name="TextBox 15">
            <a:extLst>
              <a:ext uri="{FF2B5EF4-FFF2-40B4-BE49-F238E27FC236}">
                <a16:creationId xmlns:a16="http://schemas.microsoft.com/office/drawing/2014/main" id="{33755715-5016-4C99-BBBE-BE60BCC6787C}"/>
              </a:ext>
            </a:extLst>
          </p:cNvPr>
          <p:cNvSpPr txBox="1"/>
          <p:nvPr/>
        </p:nvSpPr>
        <p:spPr>
          <a:xfrm>
            <a:off x="3474269" y="3380282"/>
            <a:ext cx="2176524" cy="830997"/>
          </a:xfrm>
          <a:prstGeom prst="rect">
            <a:avLst/>
          </a:prstGeom>
          <a:noFill/>
        </p:spPr>
        <p:txBody>
          <a:bodyPr wrap="square" rtlCol="0">
            <a:spAutoFit/>
          </a:bodyPr>
          <a:lstStyle/>
          <a:p>
            <a:r>
              <a:rPr lang="en-US" sz="1200" b="1" dirty="0"/>
              <a:t>Compound 6</a:t>
            </a:r>
          </a:p>
          <a:p>
            <a:r>
              <a:rPr lang="en-US" sz="1200" dirty="0"/>
              <a:t>*HPK1 IC</a:t>
            </a:r>
            <a:r>
              <a:rPr lang="en-US" sz="1200" baseline="-25000" dirty="0"/>
              <a:t>50</a:t>
            </a:r>
            <a:r>
              <a:rPr lang="en-US" sz="1200" dirty="0"/>
              <a:t> = 4 </a:t>
            </a:r>
            <a:r>
              <a:rPr lang="en-US" sz="1200" dirty="0" err="1"/>
              <a:t>nM</a:t>
            </a:r>
            <a:endParaRPr lang="en-US" sz="1200" dirty="0"/>
          </a:p>
          <a:p>
            <a:r>
              <a:rPr lang="en-US" sz="1200" dirty="0"/>
              <a:t>GLK </a:t>
            </a:r>
            <a:r>
              <a:rPr lang="en-US" sz="1200" dirty="0" err="1"/>
              <a:t>Sel</a:t>
            </a:r>
            <a:r>
              <a:rPr lang="en-US" sz="1200" dirty="0"/>
              <a:t> = 0.17X</a:t>
            </a:r>
          </a:p>
          <a:p>
            <a:r>
              <a:rPr lang="en-US" sz="1200" dirty="0"/>
              <a:t>Tyk2 </a:t>
            </a:r>
            <a:r>
              <a:rPr lang="en-US" sz="1200" dirty="0" err="1"/>
              <a:t>Sel</a:t>
            </a:r>
            <a:r>
              <a:rPr lang="en-US" sz="1200" dirty="0"/>
              <a:t> = 0.14X</a:t>
            </a:r>
          </a:p>
        </p:txBody>
      </p:sp>
      <p:sp>
        <p:nvSpPr>
          <p:cNvPr id="17" name="TextBox 16">
            <a:extLst>
              <a:ext uri="{FF2B5EF4-FFF2-40B4-BE49-F238E27FC236}">
                <a16:creationId xmlns:a16="http://schemas.microsoft.com/office/drawing/2014/main" id="{F853FCF3-6488-4F78-9CAE-15553EF9D20D}"/>
              </a:ext>
            </a:extLst>
          </p:cNvPr>
          <p:cNvSpPr txBox="1"/>
          <p:nvPr/>
        </p:nvSpPr>
        <p:spPr>
          <a:xfrm>
            <a:off x="5313956" y="2834391"/>
            <a:ext cx="6115553" cy="738664"/>
          </a:xfrm>
          <a:prstGeom prst="rect">
            <a:avLst/>
          </a:prstGeom>
          <a:noFill/>
        </p:spPr>
        <p:txBody>
          <a:bodyPr wrap="square" rtlCol="0">
            <a:spAutoFit/>
          </a:bodyPr>
          <a:lstStyle/>
          <a:p>
            <a:r>
              <a:rPr lang="en-US" sz="1400" b="1" dirty="0">
                <a:latin typeface="+mj-lt"/>
              </a:rPr>
              <a:t>P-Loop conformation affects orientation of identical residues</a:t>
            </a:r>
          </a:p>
          <a:p>
            <a:r>
              <a:rPr lang="en-US" sz="1400" dirty="0">
                <a:latin typeface="+mj-lt"/>
              </a:rPr>
              <a:t>-Tyr 27 </a:t>
            </a:r>
            <a:r>
              <a:rPr lang="en-US" sz="1400" dirty="0">
                <a:solidFill>
                  <a:srgbClr val="00B0F0"/>
                </a:solidFill>
                <a:latin typeface="+mj-lt"/>
              </a:rPr>
              <a:t>away from binding pocket in GLK: </a:t>
            </a:r>
            <a:r>
              <a:rPr lang="en-US" sz="1400" b="1" dirty="0">
                <a:solidFill>
                  <a:srgbClr val="00B0F0"/>
                </a:solidFill>
                <a:latin typeface="+mj-lt"/>
              </a:rPr>
              <a:t>Compound 8</a:t>
            </a:r>
          </a:p>
          <a:p>
            <a:r>
              <a:rPr lang="en-US" sz="1400" dirty="0">
                <a:latin typeface="+mj-lt"/>
              </a:rPr>
              <a:t>-Tyr 28 </a:t>
            </a:r>
            <a:r>
              <a:rPr lang="en-US" sz="1400" dirty="0">
                <a:solidFill>
                  <a:srgbClr val="00B050"/>
                </a:solidFill>
                <a:latin typeface="+mj-lt"/>
              </a:rPr>
              <a:t>in binding pocket in HPK1:1 </a:t>
            </a:r>
            <a:r>
              <a:rPr lang="en-US" sz="1400" b="1" dirty="0">
                <a:solidFill>
                  <a:srgbClr val="00B050"/>
                </a:solidFill>
                <a:latin typeface="+mj-lt"/>
              </a:rPr>
              <a:t>Compound 7</a:t>
            </a:r>
          </a:p>
        </p:txBody>
      </p:sp>
      <p:grpSp>
        <p:nvGrpSpPr>
          <p:cNvPr id="18" name="Group 17">
            <a:extLst>
              <a:ext uri="{FF2B5EF4-FFF2-40B4-BE49-F238E27FC236}">
                <a16:creationId xmlns:a16="http://schemas.microsoft.com/office/drawing/2014/main" id="{4833524F-AD61-4E24-A6E6-E81D368258E7}"/>
              </a:ext>
            </a:extLst>
          </p:cNvPr>
          <p:cNvGrpSpPr/>
          <p:nvPr/>
        </p:nvGrpSpPr>
        <p:grpSpPr>
          <a:xfrm>
            <a:off x="5376204" y="1036666"/>
            <a:ext cx="3878022" cy="1702528"/>
            <a:chOff x="459764" y="753078"/>
            <a:chExt cx="5038917" cy="2576357"/>
          </a:xfrm>
        </p:grpSpPr>
        <p:pic>
          <p:nvPicPr>
            <p:cNvPr id="19" name="Picture 18">
              <a:extLst>
                <a:ext uri="{FF2B5EF4-FFF2-40B4-BE49-F238E27FC236}">
                  <a16:creationId xmlns:a16="http://schemas.microsoft.com/office/drawing/2014/main" id="{505B21F9-C030-4B51-AB24-641D7F8FC1C4}"/>
                </a:ext>
              </a:extLst>
            </p:cNvPr>
            <p:cNvPicPr>
              <a:picLocks noChangeAspect="1"/>
            </p:cNvPicPr>
            <p:nvPr/>
          </p:nvPicPr>
          <p:blipFill>
            <a:blip r:embed="rId13"/>
            <a:stretch>
              <a:fillRect/>
            </a:stretch>
          </p:blipFill>
          <p:spPr>
            <a:xfrm>
              <a:off x="459764" y="753078"/>
              <a:ext cx="5038917" cy="2576357"/>
            </a:xfrm>
            <a:prstGeom prst="rect">
              <a:avLst/>
            </a:prstGeom>
            <a:ln w="9525">
              <a:solidFill>
                <a:schemeClr val="tx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8BD2F40C-73E5-470D-B018-507C23923E51}"/>
                </a:ext>
              </a:extLst>
            </p:cNvPr>
            <p:cNvSpPr txBox="1"/>
            <p:nvPr/>
          </p:nvSpPr>
          <p:spPr>
            <a:xfrm>
              <a:off x="459764" y="2960103"/>
              <a:ext cx="184731" cy="369332"/>
            </a:xfrm>
            <a:prstGeom prst="rect">
              <a:avLst/>
            </a:prstGeom>
            <a:solidFill>
              <a:schemeClr val="bg1"/>
            </a:solidFill>
          </p:spPr>
          <p:txBody>
            <a:bodyPr wrap="none" rtlCol="0">
              <a:spAutoFit/>
            </a:bodyPr>
            <a:lstStyle/>
            <a:p>
              <a:endParaRPr lang="en-US" sz="1800" b="1"/>
            </a:p>
          </p:txBody>
        </p:sp>
      </p:grpSp>
      <p:cxnSp>
        <p:nvCxnSpPr>
          <p:cNvPr id="21" name="Straight Arrow Connector 20">
            <a:extLst>
              <a:ext uri="{FF2B5EF4-FFF2-40B4-BE49-F238E27FC236}">
                <a16:creationId xmlns:a16="http://schemas.microsoft.com/office/drawing/2014/main" id="{196C7194-841B-437E-96AF-0EC4CD8C5C58}"/>
              </a:ext>
            </a:extLst>
          </p:cNvPr>
          <p:cNvCxnSpPr>
            <a:cxnSpLocks/>
          </p:cNvCxnSpPr>
          <p:nvPr/>
        </p:nvCxnSpPr>
        <p:spPr>
          <a:xfrm flipH="1" flipV="1">
            <a:off x="8355453" y="1776142"/>
            <a:ext cx="190500" cy="264950"/>
          </a:xfrm>
          <a:prstGeom prst="straightConnector1">
            <a:avLst/>
          </a:prstGeom>
          <a:ln>
            <a:tailEnd type="triangle"/>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44DEC70-1A16-4578-A58F-FB97E2DAABA7}"/>
              </a:ext>
            </a:extLst>
          </p:cNvPr>
          <p:cNvCxnSpPr>
            <a:cxnSpLocks/>
          </p:cNvCxnSpPr>
          <p:nvPr/>
        </p:nvCxnSpPr>
        <p:spPr>
          <a:xfrm flipV="1">
            <a:off x="8835672" y="1981409"/>
            <a:ext cx="285750" cy="190072"/>
          </a:xfrm>
          <a:prstGeom prst="straightConnector1">
            <a:avLst/>
          </a:prstGeom>
          <a:ln>
            <a:tailEnd type="triangle"/>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0A097E63-34B3-49F0-A5C7-7CC7CA800067}"/>
              </a:ext>
            </a:extLst>
          </p:cNvPr>
          <p:cNvSpPr/>
          <p:nvPr/>
        </p:nvSpPr>
        <p:spPr>
          <a:xfrm>
            <a:off x="5802927" y="2428076"/>
            <a:ext cx="3058851" cy="307777"/>
          </a:xfrm>
          <a:prstGeom prst="rect">
            <a:avLst/>
          </a:prstGeom>
          <a:solidFill>
            <a:schemeClr val="bg1"/>
          </a:solidFill>
        </p:spPr>
        <p:txBody>
          <a:bodyPr wrap="none">
            <a:spAutoFit/>
          </a:bodyPr>
          <a:lstStyle/>
          <a:p>
            <a:r>
              <a:rPr lang="en-US" sz="1400" b="1" dirty="0">
                <a:solidFill>
                  <a:srgbClr val="00B050"/>
                </a:solidFill>
              </a:rPr>
              <a:t>HPK1:Compound 7</a:t>
            </a:r>
            <a:r>
              <a:rPr lang="en-US" sz="1400" b="1" dirty="0">
                <a:solidFill>
                  <a:srgbClr val="00B0F0"/>
                </a:solidFill>
              </a:rPr>
              <a:t> / Compound 8</a:t>
            </a:r>
            <a:endParaRPr lang="en-US" sz="1400" b="1" dirty="0"/>
          </a:p>
        </p:txBody>
      </p:sp>
      <p:sp>
        <p:nvSpPr>
          <p:cNvPr id="24" name="TextBox 23">
            <a:extLst>
              <a:ext uri="{FF2B5EF4-FFF2-40B4-BE49-F238E27FC236}">
                <a16:creationId xmlns:a16="http://schemas.microsoft.com/office/drawing/2014/main" id="{700BB99A-3855-4A4E-A449-A5B57E59C91B}"/>
              </a:ext>
            </a:extLst>
          </p:cNvPr>
          <p:cNvSpPr txBox="1"/>
          <p:nvPr/>
        </p:nvSpPr>
        <p:spPr>
          <a:xfrm>
            <a:off x="9384856" y="1390520"/>
            <a:ext cx="2706471" cy="954107"/>
          </a:xfrm>
          <a:prstGeom prst="rect">
            <a:avLst/>
          </a:prstGeom>
          <a:noFill/>
        </p:spPr>
        <p:txBody>
          <a:bodyPr wrap="square" rtlCol="0">
            <a:spAutoFit/>
          </a:bodyPr>
          <a:lstStyle/>
          <a:p>
            <a:endParaRPr lang="en-US" sz="1400" b="1">
              <a:solidFill>
                <a:srgbClr val="00B050"/>
              </a:solidFill>
              <a:latin typeface="+mj-lt"/>
            </a:endParaRPr>
          </a:p>
          <a:p>
            <a:r>
              <a:rPr lang="en-US" sz="1400">
                <a:solidFill>
                  <a:srgbClr val="00B050"/>
                </a:solidFill>
                <a:latin typeface="+mj-lt"/>
              </a:rPr>
              <a:t>Goal: Overlap of Tyr with C-1 substituent to improve HPK1 potency</a:t>
            </a:r>
          </a:p>
        </p:txBody>
      </p:sp>
      <p:grpSp>
        <p:nvGrpSpPr>
          <p:cNvPr id="25" name="Group 24">
            <a:extLst>
              <a:ext uri="{FF2B5EF4-FFF2-40B4-BE49-F238E27FC236}">
                <a16:creationId xmlns:a16="http://schemas.microsoft.com/office/drawing/2014/main" id="{E3FF8E53-FE65-4F5D-B028-BF0831B5AB35}"/>
              </a:ext>
            </a:extLst>
          </p:cNvPr>
          <p:cNvGrpSpPr/>
          <p:nvPr/>
        </p:nvGrpSpPr>
        <p:grpSpPr>
          <a:xfrm>
            <a:off x="5456242" y="4190379"/>
            <a:ext cx="3618845" cy="2094345"/>
            <a:chOff x="6095999" y="3528565"/>
            <a:chExt cx="4333875" cy="2821738"/>
          </a:xfrm>
        </p:grpSpPr>
        <p:pic>
          <p:nvPicPr>
            <p:cNvPr id="26" name="Picture 25">
              <a:extLst>
                <a:ext uri="{FF2B5EF4-FFF2-40B4-BE49-F238E27FC236}">
                  <a16:creationId xmlns:a16="http://schemas.microsoft.com/office/drawing/2014/main" id="{EEFB9A07-551D-436F-A282-070343E8DA0B}"/>
                </a:ext>
              </a:extLst>
            </p:cNvPr>
            <p:cNvPicPr>
              <a:picLocks noChangeAspect="1"/>
            </p:cNvPicPr>
            <p:nvPr/>
          </p:nvPicPr>
          <p:blipFill>
            <a:blip r:embed="rId14"/>
            <a:stretch>
              <a:fillRect/>
            </a:stretch>
          </p:blipFill>
          <p:spPr>
            <a:xfrm>
              <a:off x="6095999" y="3528565"/>
              <a:ext cx="4333875" cy="2820152"/>
            </a:xfrm>
            <a:prstGeom prst="rect">
              <a:avLst/>
            </a:prstGeom>
            <a:ln w="9525">
              <a:solidFill>
                <a:schemeClr val="tx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EA39836D-8076-4DE2-9A43-E60DAC20BC65}"/>
                </a:ext>
              </a:extLst>
            </p:cNvPr>
            <p:cNvSpPr txBox="1"/>
            <p:nvPr/>
          </p:nvSpPr>
          <p:spPr>
            <a:xfrm>
              <a:off x="6120808" y="5935631"/>
              <a:ext cx="3242813" cy="414672"/>
            </a:xfrm>
            <a:prstGeom prst="rect">
              <a:avLst/>
            </a:prstGeom>
            <a:solidFill>
              <a:schemeClr val="bg1"/>
            </a:solidFill>
          </p:spPr>
          <p:txBody>
            <a:bodyPr wrap="none" rtlCol="0">
              <a:spAutoFit/>
            </a:bodyPr>
            <a:lstStyle/>
            <a:p>
              <a:r>
                <a:rPr lang="en-US" sz="1400" b="1" dirty="0" err="1">
                  <a:solidFill>
                    <a:srgbClr val="00B0F0"/>
                  </a:solidFill>
                </a:rPr>
                <a:t>GLK:Compound</a:t>
              </a:r>
              <a:r>
                <a:rPr lang="en-US" sz="1400" b="1" dirty="0">
                  <a:solidFill>
                    <a:srgbClr val="00B0F0"/>
                  </a:solidFill>
                </a:rPr>
                <a:t> 8 (P-loop up</a:t>
              </a:r>
              <a:r>
                <a:rPr lang="en-US" sz="1400" b="1" dirty="0"/>
                <a:t>)</a:t>
              </a:r>
            </a:p>
          </p:txBody>
        </p:sp>
      </p:grpSp>
      <p:sp>
        <p:nvSpPr>
          <p:cNvPr id="28" name="TextBox 27">
            <a:extLst>
              <a:ext uri="{FF2B5EF4-FFF2-40B4-BE49-F238E27FC236}">
                <a16:creationId xmlns:a16="http://schemas.microsoft.com/office/drawing/2014/main" id="{91DCD4A1-5B05-48F7-BB40-8E05FBF7F1AE}"/>
              </a:ext>
            </a:extLst>
          </p:cNvPr>
          <p:cNvSpPr txBox="1"/>
          <p:nvPr/>
        </p:nvSpPr>
        <p:spPr>
          <a:xfrm>
            <a:off x="9134966" y="5625411"/>
            <a:ext cx="3021544" cy="523220"/>
          </a:xfrm>
          <a:prstGeom prst="rect">
            <a:avLst/>
          </a:prstGeom>
          <a:noFill/>
        </p:spPr>
        <p:txBody>
          <a:bodyPr wrap="square" rtlCol="0">
            <a:spAutoFit/>
          </a:bodyPr>
          <a:lstStyle/>
          <a:p>
            <a:r>
              <a:rPr lang="en-US" sz="1400">
                <a:solidFill>
                  <a:srgbClr val="00B0F0"/>
                </a:solidFill>
                <a:latin typeface="+mj-lt"/>
              </a:rPr>
              <a:t>Goal: Break the water network to improve selectivity against GLK </a:t>
            </a:r>
          </a:p>
        </p:txBody>
      </p:sp>
      <p:sp>
        <p:nvSpPr>
          <p:cNvPr id="29" name="TextBox 28">
            <a:extLst>
              <a:ext uri="{FF2B5EF4-FFF2-40B4-BE49-F238E27FC236}">
                <a16:creationId xmlns:a16="http://schemas.microsoft.com/office/drawing/2014/main" id="{BFC88BF4-849F-4CC0-A354-9972618ACF09}"/>
              </a:ext>
            </a:extLst>
          </p:cNvPr>
          <p:cNvSpPr txBox="1"/>
          <p:nvPr/>
        </p:nvSpPr>
        <p:spPr>
          <a:xfrm>
            <a:off x="5428673" y="6305937"/>
            <a:ext cx="5697424" cy="523220"/>
          </a:xfrm>
          <a:prstGeom prst="rect">
            <a:avLst/>
          </a:prstGeom>
          <a:noFill/>
        </p:spPr>
        <p:txBody>
          <a:bodyPr wrap="square" rtlCol="0">
            <a:spAutoFit/>
          </a:bodyPr>
          <a:lstStyle/>
          <a:p>
            <a:r>
              <a:rPr lang="en-US" sz="1400">
                <a:solidFill>
                  <a:schemeClr val="bg2">
                    <a:lumMod val="10000"/>
                  </a:schemeClr>
                </a:solidFill>
                <a:latin typeface="+mj-lt"/>
              </a:rPr>
              <a:t>- P-loop interacts directly with water network</a:t>
            </a:r>
          </a:p>
          <a:p>
            <a:r>
              <a:rPr lang="en-US" sz="1400">
                <a:solidFill>
                  <a:schemeClr val="bg2">
                    <a:lumMod val="10000"/>
                  </a:schemeClr>
                </a:solidFill>
                <a:latin typeface="+mj-lt"/>
              </a:rPr>
              <a:t>- GLK structures show highly defined network near C1/C2 vectors</a:t>
            </a:r>
          </a:p>
        </p:txBody>
      </p:sp>
      <p:graphicFrame>
        <p:nvGraphicFramePr>
          <p:cNvPr id="30" name="Object 29">
            <a:extLst>
              <a:ext uri="{FF2B5EF4-FFF2-40B4-BE49-F238E27FC236}">
                <a16:creationId xmlns:a16="http://schemas.microsoft.com/office/drawing/2014/main" id="{94313167-084D-428F-9009-58353A8198EC}"/>
              </a:ext>
            </a:extLst>
          </p:cNvPr>
          <p:cNvGraphicFramePr>
            <a:graphicFrameLocks noChangeAspect="1"/>
          </p:cNvGraphicFramePr>
          <p:nvPr/>
        </p:nvGraphicFramePr>
        <p:xfrm>
          <a:off x="9317850" y="4281228"/>
          <a:ext cx="1235435" cy="1295352"/>
        </p:xfrm>
        <a:graphic>
          <a:graphicData uri="http://schemas.openxmlformats.org/presentationml/2006/ole">
            <mc:AlternateContent xmlns:mc="http://schemas.openxmlformats.org/markup-compatibility/2006">
              <mc:Choice xmlns:v="urn:schemas-microsoft-com:vml" Requires="v">
                <p:oleObj name="CS ChemDraw Drawing" r:id="rId15" imgW="2355608" imgH="2476233" progId="ChemDraw.Document.6.0">
                  <p:embed/>
                </p:oleObj>
              </mc:Choice>
              <mc:Fallback>
                <p:oleObj name="CS ChemDraw Drawing" r:id="rId15" imgW="2355608" imgH="2476233" progId="ChemDraw.Document.6.0">
                  <p:embed/>
                  <p:pic>
                    <p:nvPicPr>
                      <p:cNvPr id="30" name="Object 29">
                        <a:extLst>
                          <a:ext uri="{FF2B5EF4-FFF2-40B4-BE49-F238E27FC236}">
                            <a16:creationId xmlns:a16="http://schemas.microsoft.com/office/drawing/2014/main" id="{94313167-084D-428F-9009-58353A8198EC}"/>
                          </a:ext>
                        </a:extLst>
                      </p:cNvPr>
                      <p:cNvPicPr/>
                      <p:nvPr/>
                    </p:nvPicPr>
                    <p:blipFill>
                      <a:blip r:embed="rId16"/>
                      <a:stretch>
                        <a:fillRect/>
                      </a:stretch>
                    </p:blipFill>
                    <p:spPr>
                      <a:xfrm>
                        <a:off x="9317850" y="4281228"/>
                        <a:ext cx="1235435" cy="1295352"/>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54387E41-3CA6-4C28-B74B-42A13EAA6D81}"/>
              </a:ext>
            </a:extLst>
          </p:cNvPr>
          <p:cNvSpPr txBox="1"/>
          <p:nvPr/>
        </p:nvSpPr>
        <p:spPr>
          <a:xfrm>
            <a:off x="10553285" y="4356392"/>
            <a:ext cx="1566416" cy="830997"/>
          </a:xfrm>
          <a:prstGeom prst="rect">
            <a:avLst/>
          </a:prstGeom>
          <a:noFill/>
        </p:spPr>
        <p:txBody>
          <a:bodyPr wrap="square" rtlCol="0">
            <a:spAutoFit/>
          </a:bodyPr>
          <a:lstStyle/>
          <a:p>
            <a:r>
              <a:rPr lang="en-US" sz="1200" b="1" dirty="0"/>
              <a:t>Compound 8</a:t>
            </a:r>
          </a:p>
          <a:p>
            <a:r>
              <a:rPr lang="en-US" sz="1200" dirty="0"/>
              <a:t>*HPK1 IC</a:t>
            </a:r>
            <a:r>
              <a:rPr lang="en-US" sz="1200" baseline="-25000" dirty="0"/>
              <a:t>50</a:t>
            </a:r>
            <a:r>
              <a:rPr lang="en-US" sz="1200" dirty="0"/>
              <a:t> = 98 </a:t>
            </a:r>
            <a:r>
              <a:rPr lang="en-US" sz="1200" dirty="0" err="1"/>
              <a:t>nM</a:t>
            </a:r>
            <a:r>
              <a:rPr lang="en-US" sz="1200" dirty="0"/>
              <a:t> </a:t>
            </a:r>
          </a:p>
          <a:p>
            <a:r>
              <a:rPr lang="en-US" sz="1200" dirty="0"/>
              <a:t>GLK </a:t>
            </a:r>
            <a:r>
              <a:rPr lang="en-US" sz="1200" dirty="0" err="1"/>
              <a:t>Sel</a:t>
            </a:r>
            <a:r>
              <a:rPr lang="en-US" sz="1200" dirty="0"/>
              <a:t> = 1.4X</a:t>
            </a:r>
          </a:p>
          <a:p>
            <a:r>
              <a:rPr lang="en-US" sz="1200" dirty="0"/>
              <a:t>Tyk2 NA</a:t>
            </a:r>
          </a:p>
        </p:txBody>
      </p:sp>
      <p:sp>
        <p:nvSpPr>
          <p:cNvPr id="2" name="TextBox 1">
            <a:extLst>
              <a:ext uri="{FF2B5EF4-FFF2-40B4-BE49-F238E27FC236}">
                <a16:creationId xmlns:a16="http://schemas.microsoft.com/office/drawing/2014/main" id="{2A6AD76A-4CED-4756-AD4A-A241F16483D1}"/>
              </a:ext>
            </a:extLst>
          </p:cNvPr>
          <p:cNvSpPr txBox="1"/>
          <p:nvPr/>
        </p:nvSpPr>
        <p:spPr>
          <a:xfrm>
            <a:off x="3112385" y="5317061"/>
            <a:ext cx="269626" cy="276999"/>
          </a:xfrm>
          <a:prstGeom prst="rect">
            <a:avLst/>
          </a:prstGeom>
          <a:noFill/>
        </p:spPr>
        <p:txBody>
          <a:bodyPr wrap="none" rtlCol="0">
            <a:spAutoFit/>
          </a:bodyPr>
          <a:lstStyle/>
          <a:p>
            <a:r>
              <a:rPr lang="en-US" sz="1200"/>
              <a:t>1</a:t>
            </a:r>
          </a:p>
        </p:txBody>
      </p:sp>
      <p:sp>
        <p:nvSpPr>
          <p:cNvPr id="32" name="TextBox 31">
            <a:extLst>
              <a:ext uri="{FF2B5EF4-FFF2-40B4-BE49-F238E27FC236}">
                <a16:creationId xmlns:a16="http://schemas.microsoft.com/office/drawing/2014/main" id="{FEFA495C-A41B-B4FE-9985-4964D0309390}"/>
              </a:ext>
            </a:extLst>
          </p:cNvPr>
          <p:cNvSpPr txBox="1"/>
          <p:nvPr/>
        </p:nvSpPr>
        <p:spPr>
          <a:xfrm>
            <a:off x="1904863" y="6552158"/>
            <a:ext cx="1695657" cy="276999"/>
          </a:xfrm>
          <a:prstGeom prst="rect">
            <a:avLst/>
          </a:prstGeom>
          <a:noFill/>
        </p:spPr>
        <p:txBody>
          <a:bodyPr wrap="none" rtlCol="0">
            <a:spAutoFit/>
          </a:bodyPr>
          <a:lstStyle/>
          <a:p>
            <a:r>
              <a:rPr lang="en-US" sz="1200" dirty="0"/>
              <a:t>*Assay run at Km ATP</a:t>
            </a:r>
          </a:p>
        </p:txBody>
      </p:sp>
      <p:sp>
        <p:nvSpPr>
          <p:cNvPr id="36" name="TextBox 35">
            <a:extLst>
              <a:ext uri="{FF2B5EF4-FFF2-40B4-BE49-F238E27FC236}">
                <a16:creationId xmlns:a16="http://schemas.microsoft.com/office/drawing/2014/main" id="{FA5BC853-79C4-5415-DBBE-DB1842C1C429}"/>
              </a:ext>
            </a:extLst>
          </p:cNvPr>
          <p:cNvSpPr txBox="1"/>
          <p:nvPr/>
        </p:nvSpPr>
        <p:spPr>
          <a:xfrm>
            <a:off x="10058400" y="5050334"/>
            <a:ext cx="255198" cy="246221"/>
          </a:xfrm>
          <a:prstGeom prst="rect">
            <a:avLst/>
          </a:prstGeom>
          <a:noFill/>
        </p:spPr>
        <p:txBody>
          <a:bodyPr wrap="none" rtlCol="0">
            <a:spAutoFit/>
          </a:bodyPr>
          <a:lstStyle/>
          <a:p>
            <a:r>
              <a:rPr lang="en-US" sz="1000" dirty="0"/>
              <a:t>1</a:t>
            </a:r>
          </a:p>
        </p:txBody>
      </p:sp>
      <p:sp>
        <p:nvSpPr>
          <p:cNvPr id="37" name="TextBox 36">
            <a:extLst>
              <a:ext uri="{FF2B5EF4-FFF2-40B4-BE49-F238E27FC236}">
                <a16:creationId xmlns:a16="http://schemas.microsoft.com/office/drawing/2014/main" id="{EF487E76-F2ED-1B1A-3C32-38925735C74E}"/>
              </a:ext>
            </a:extLst>
          </p:cNvPr>
          <p:cNvSpPr txBox="1"/>
          <p:nvPr/>
        </p:nvSpPr>
        <p:spPr>
          <a:xfrm>
            <a:off x="9820275" y="4974134"/>
            <a:ext cx="255198" cy="246221"/>
          </a:xfrm>
          <a:prstGeom prst="rect">
            <a:avLst/>
          </a:prstGeom>
          <a:noFill/>
        </p:spPr>
        <p:txBody>
          <a:bodyPr wrap="square" rtlCol="0">
            <a:spAutoFit/>
          </a:bodyPr>
          <a:lstStyle/>
          <a:p>
            <a:r>
              <a:rPr lang="en-US" sz="1000" dirty="0"/>
              <a:t>2</a:t>
            </a:r>
          </a:p>
        </p:txBody>
      </p:sp>
    </p:spTree>
    <p:extLst>
      <p:ext uri="{BB962C8B-B14F-4D97-AF65-F5344CB8AC3E}">
        <p14:creationId xmlns:p14="http://schemas.microsoft.com/office/powerpoint/2010/main" val="2259277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675D9E-06BA-4882-8B37-0EB5A151B1E3}"/>
              </a:ext>
            </a:extLst>
          </p:cNvPr>
          <p:cNvSpPr txBox="1">
            <a:spLocks/>
          </p:cNvSpPr>
          <p:nvPr/>
        </p:nvSpPr>
        <p:spPr>
          <a:xfrm>
            <a:off x="0" y="123864"/>
            <a:ext cx="11487447" cy="665593"/>
          </a:xfrm>
          <a:prstGeom prst="rect">
            <a:avLst/>
          </a:prstGeom>
        </p:spPr>
        <p:txBody>
          <a:bodyPr/>
          <a:lstStyle>
            <a:lvl1pPr algn="l" defTabSz="914400" rtl="0" eaLnBrk="1" latinLnBrk="0" hangingPunct="1">
              <a:lnSpc>
                <a:spcPct val="100000"/>
              </a:lnSpc>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a:lstStyle>
          <a:p>
            <a:r>
              <a:rPr lang="en-GB" sz="2400" dirty="0">
                <a:latin typeface="+mj-lt"/>
              </a:rPr>
              <a:t>Significant Conformational Flexibility Observed in HPK1 and GLK X-ray Structures</a:t>
            </a:r>
          </a:p>
        </p:txBody>
      </p:sp>
      <p:pic>
        <p:nvPicPr>
          <p:cNvPr id="12" name="Picture 1" descr="image001">
            <a:extLst>
              <a:ext uri="{FF2B5EF4-FFF2-40B4-BE49-F238E27FC236}">
                <a16:creationId xmlns:a16="http://schemas.microsoft.com/office/drawing/2014/main" id="{5190F9B1-B140-4EA1-B181-2C9103689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234" y="3192194"/>
            <a:ext cx="5051608" cy="256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19A852F-1ACA-4A22-A476-25721D31AC8A}"/>
              </a:ext>
            </a:extLst>
          </p:cNvPr>
          <p:cNvSpPr txBox="1"/>
          <p:nvPr/>
        </p:nvSpPr>
        <p:spPr>
          <a:xfrm>
            <a:off x="7450169" y="633916"/>
            <a:ext cx="4601894" cy="2031325"/>
          </a:xfrm>
          <a:prstGeom prst="rect">
            <a:avLst/>
          </a:prstGeom>
          <a:noFill/>
        </p:spPr>
        <p:txBody>
          <a:bodyPr wrap="square" rtlCol="0">
            <a:spAutoFit/>
          </a:bodyPr>
          <a:lstStyle/>
          <a:p>
            <a:pPr algn="ctr"/>
            <a:r>
              <a:rPr lang="en-US" b="1" dirty="0">
                <a:solidFill>
                  <a:schemeClr val="tx1">
                    <a:lumMod val="95000"/>
                    <a:lumOff val="5000"/>
                  </a:schemeClr>
                </a:solidFill>
              </a:rPr>
              <a:t>Flexibility of the P-loop creates challenges and opportunities</a:t>
            </a:r>
            <a:endParaRPr lang="en-US" dirty="0"/>
          </a:p>
          <a:p>
            <a:pPr marL="342900" indent="-342900">
              <a:buFont typeface="Arial" panose="020B0604020202020204" pitchFamily="34" charset="0"/>
              <a:buChar char="•"/>
            </a:pPr>
            <a:r>
              <a:rPr lang="en-US" dirty="0"/>
              <a:t>Due to the dynamic nature of the P-loop use of FEP+ to increase potency and selectivity was challenging</a:t>
            </a:r>
          </a:p>
          <a:p>
            <a:pPr marL="342900" indent="-342900">
              <a:buFont typeface="Arial" panose="020B0604020202020204" pitchFamily="34" charset="0"/>
              <a:buChar char="•"/>
            </a:pPr>
            <a:r>
              <a:rPr lang="en-US" dirty="0"/>
              <a:t>Enhanced flexibility of HPK1 provided a path to selectivity</a:t>
            </a:r>
          </a:p>
        </p:txBody>
      </p:sp>
      <p:sp>
        <p:nvSpPr>
          <p:cNvPr id="10" name="TextBox 9">
            <a:extLst>
              <a:ext uri="{FF2B5EF4-FFF2-40B4-BE49-F238E27FC236}">
                <a16:creationId xmlns:a16="http://schemas.microsoft.com/office/drawing/2014/main" id="{B2681D2D-BBDB-4282-9738-85DDE0D7B35B}"/>
              </a:ext>
            </a:extLst>
          </p:cNvPr>
          <p:cNvSpPr txBox="1"/>
          <p:nvPr/>
        </p:nvSpPr>
        <p:spPr>
          <a:xfrm>
            <a:off x="1479234" y="2518303"/>
            <a:ext cx="5051609" cy="646331"/>
          </a:xfrm>
          <a:prstGeom prst="rect">
            <a:avLst/>
          </a:prstGeom>
          <a:noFill/>
        </p:spPr>
        <p:txBody>
          <a:bodyPr wrap="square">
            <a:spAutoFit/>
          </a:bodyPr>
          <a:lstStyle/>
          <a:p>
            <a:pPr algn="ctr"/>
            <a:r>
              <a:rPr lang="en-US" dirty="0"/>
              <a:t>Overlay of </a:t>
            </a:r>
            <a:r>
              <a:rPr lang="en-US" dirty="0">
                <a:solidFill>
                  <a:srgbClr val="00B050"/>
                </a:solidFill>
              </a:rPr>
              <a:t>HPK1 P-loop </a:t>
            </a:r>
            <a:r>
              <a:rPr lang="en-US" dirty="0"/>
              <a:t>and </a:t>
            </a:r>
            <a:r>
              <a:rPr lang="en-US" dirty="0">
                <a:solidFill>
                  <a:srgbClr val="00B0F0"/>
                </a:solidFill>
              </a:rPr>
              <a:t>GLK P-loop </a:t>
            </a:r>
            <a:r>
              <a:rPr lang="en-US" dirty="0"/>
              <a:t>from co-crystals with different ligands</a:t>
            </a:r>
          </a:p>
        </p:txBody>
      </p:sp>
      <p:sp>
        <p:nvSpPr>
          <p:cNvPr id="6" name="TextBox 5">
            <a:extLst>
              <a:ext uri="{FF2B5EF4-FFF2-40B4-BE49-F238E27FC236}">
                <a16:creationId xmlns:a16="http://schemas.microsoft.com/office/drawing/2014/main" id="{9F525F16-467F-20CE-B89B-61C0BFF07399}"/>
              </a:ext>
            </a:extLst>
          </p:cNvPr>
          <p:cNvSpPr txBox="1"/>
          <p:nvPr/>
        </p:nvSpPr>
        <p:spPr>
          <a:xfrm>
            <a:off x="305152" y="815433"/>
            <a:ext cx="3469341" cy="1477328"/>
          </a:xfrm>
          <a:prstGeom prst="rect">
            <a:avLst/>
          </a:prstGeom>
          <a:solidFill>
            <a:schemeClr val="accent1"/>
          </a:solidFill>
          <a:ln>
            <a:noFill/>
          </a:ln>
          <a:effectLst>
            <a:outerShdw blurRad="57150" dist="19050" dir="5400000" algn="ctr" rotWithShape="0">
              <a:srgbClr val="000000">
                <a:alpha val="63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FFFFFF"/>
                </a:solidFill>
                <a:effectLst/>
                <a:uLnTx/>
                <a:uFillTx/>
                <a:latin typeface="+mj-lt"/>
                <a:ea typeface="+mn-ea"/>
                <a:cs typeface="+mn-cs"/>
              </a:rPr>
              <a:t>HPK1</a:t>
            </a:r>
          </a:p>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FFFFFF"/>
                </a:solidFill>
                <a:latin typeface="+mj-lt"/>
              </a:rPr>
              <a:t>13 Co-crystals (2 constructs)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FFFFFF"/>
                </a:solidFill>
                <a:effectLst/>
                <a:uLnTx/>
                <a:uFillTx/>
                <a:latin typeface="+mj-lt"/>
                <a:ea typeface="+mn-ea"/>
                <a:cs typeface="+mn-cs"/>
              </a:rPr>
              <a:t>C-Helix, activation and P-loops take on a wide range of conformations</a:t>
            </a:r>
          </a:p>
        </p:txBody>
      </p:sp>
      <p:sp>
        <p:nvSpPr>
          <p:cNvPr id="7" name="TextBox 6">
            <a:extLst>
              <a:ext uri="{FF2B5EF4-FFF2-40B4-BE49-F238E27FC236}">
                <a16:creationId xmlns:a16="http://schemas.microsoft.com/office/drawing/2014/main" id="{C4616211-7ED9-EBB6-34F5-6D1EAAF3FE92}"/>
              </a:ext>
            </a:extLst>
          </p:cNvPr>
          <p:cNvSpPr txBox="1"/>
          <p:nvPr/>
        </p:nvSpPr>
        <p:spPr>
          <a:xfrm>
            <a:off x="3843241" y="827650"/>
            <a:ext cx="3469341" cy="1477328"/>
          </a:xfrm>
          <a:prstGeom prst="rect">
            <a:avLst/>
          </a:prstGeom>
          <a:solidFill>
            <a:schemeClr val="accent1"/>
          </a:solidFill>
          <a:ln>
            <a:noFill/>
          </a:ln>
          <a:effectLst>
            <a:outerShdw blurRad="57150" dist="19050" dir="5400000" algn="ctr" rotWithShape="0">
              <a:srgbClr val="000000">
                <a:alpha val="63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FFFFFF"/>
                </a:solidFill>
                <a:effectLst/>
                <a:uLnTx/>
                <a:uFillTx/>
                <a:latin typeface="+mj-lt"/>
                <a:ea typeface="+mn-ea"/>
                <a:cs typeface="+mn-cs"/>
              </a:rPr>
              <a:t>GLK</a:t>
            </a:r>
          </a:p>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FFFFFF"/>
                </a:solidFill>
                <a:latin typeface="+mj-lt"/>
              </a:rPr>
              <a:t>31 Co-structures (5 constructs) </a:t>
            </a:r>
            <a:r>
              <a:rPr lang="en-GB" kern="0" dirty="0" err="1">
                <a:solidFill>
                  <a:srgbClr val="FFFFFF"/>
                </a:solidFill>
                <a:latin typeface="+mj-lt"/>
              </a:rPr>
              <a:t>Soakable</a:t>
            </a:r>
            <a:r>
              <a:rPr lang="en-GB" kern="0" dirty="0">
                <a:solidFill>
                  <a:srgbClr val="FFFFFF"/>
                </a:solidFill>
                <a:latin typeface="+mj-lt"/>
              </a:rPr>
              <a:t> system</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FFFFFF"/>
                </a:solidFill>
                <a:latin typeface="+mj-lt"/>
              </a:rPr>
              <a:t>GLK P-loop alternates between two positions</a:t>
            </a:r>
          </a:p>
        </p:txBody>
      </p:sp>
      <p:grpSp>
        <p:nvGrpSpPr>
          <p:cNvPr id="15" name="Group 14">
            <a:extLst>
              <a:ext uri="{FF2B5EF4-FFF2-40B4-BE49-F238E27FC236}">
                <a16:creationId xmlns:a16="http://schemas.microsoft.com/office/drawing/2014/main" id="{1E63C993-7E5E-BC6F-8390-C569885FCF5D}"/>
              </a:ext>
            </a:extLst>
          </p:cNvPr>
          <p:cNvGrpSpPr/>
          <p:nvPr/>
        </p:nvGrpSpPr>
        <p:grpSpPr>
          <a:xfrm>
            <a:off x="7450169" y="3114908"/>
            <a:ext cx="4122637" cy="3734680"/>
            <a:chOff x="8018960" y="1180095"/>
            <a:chExt cx="4122637" cy="3734680"/>
          </a:xfrm>
        </p:grpSpPr>
        <p:sp>
          <p:nvSpPr>
            <p:cNvPr id="16" name="Rectangle 15">
              <a:extLst>
                <a:ext uri="{FF2B5EF4-FFF2-40B4-BE49-F238E27FC236}">
                  <a16:creationId xmlns:a16="http://schemas.microsoft.com/office/drawing/2014/main" id="{1E17EBBF-C8CE-963D-8708-F9DDFF5AF8B8}"/>
                </a:ext>
              </a:extLst>
            </p:cNvPr>
            <p:cNvSpPr/>
            <p:nvPr/>
          </p:nvSpPr>
          <p:spPr>
            <a:xfrm>
              <a:off x="8018960" y="1180095"/>
              <a:ext cx="257452" cy="4221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7" name="Picture 16" descr="Shape&#10;&#10;Description automatically generated with medium confidence">
              <a:extLst>
                <a:ext uri="{FF2B5EF4-FFF2-40B4-BE49-F238E27FC236}">
                  <a16:creationId xmlns:a16="http://schemas.microsoft.com/office/drawing/2014/main" id="{6EAEFA64-3D31-1E81-F7F0-EBFE55770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687" y="1391152"/>
              <a:ext cx="3837910" cy="3523623"/>
            </a:xfrm>
            <a:prstGeom prst="rect">
              <a:avLst/>
            </a:prstGeom>
          </p:spPr>
        </p:pic>
        <p:pic>
          <p:nvPicPr>
            <p:cNvPr id="18" name="Picture 17">
              <a:extLst>
                <a:ext uri="{FF2B5EF4-FFF2-40B4-BE49-F238E27FC236}">
                  <a16:creationId xmlns:a16="http://schemas.microsoft.com/office/drawing/2014/main" id="{740C82CB-E728-D499-9E37-8F407E893FD4}"/>
                </a:ext>
              </a:extLst>
            </p:cNvPr>
            <p:cNvPicPr>
              <a:picLocks noChangeAspect="1"/>
            </p:cNvPicPr>
            <p:nvPr/>
          </p:nvPicPr>
          <p:blipFill>
            <a:blip r:embed="rId4"/>
            <a:stretch>
              <a:fillRect/>
            </a:stretch>
          </p:blipFill>
          <p:spPr>
            <a:xfrm>
              <a:off x="10711795" y="2753083"/>
              <a:ext cx="144951" cy="245302"/>
            </a:xfrm>
            <a:prstGeom prst="rect">
              <a:avLst/>
            </a:prstGeom>
          </p:spPr>
        </p:pic>
        <p:pic>
          <p:nvPicPr>
            <p:cNvPr id="19" name="Picture 18">
              <a:extLst>
                <a:ext uri="{FF2B5EF4-FFF2-40B4-BE49-F238E27FC236}">
                  <a16:creationId xmlns:a16="http://schemas.microsoft.com/office/drawing/2014/main" id="{FF29D5D1-28F3-D57F-E110-37BEAC4EBE71}"/>
                </a:ext>
              </a:extLst>
            </p:cNvPr>
            <p:cNvPicPr>
              <a:picLocks noChangeAspect="1"/>
            </p:cNvPicPr>
            <p:nvPr/>
          </p:nvPicPr>
          <p:blipFill>
            <a:blip r:embed="rId5"/>
            <a:stretch>
              <a:fillRect/>
            </a:stretch>
          </p:blipFill>
          <p:spPr>
            <a:xfrm>
              <a:off x="9700592" y="3888565"/>
              <a:ext cx="113744" cy="181990"/>
            </a:xfrm>
            <a:prstGeom prst="rect">
              <a:avLst/>
            </a:prstGeom>
          </p:spPr>
        </p:pic>
      </p:grpSp>
      <p:sp>
        <p:nvSpPr>
          <p:cNvPr id="21" name="TextBox 20">
            <a:extLst>
              <a:ext uri="{FF2B5EF4-FFF2-40B4-BE49-F238E27FC236}">
                <a16:creationId xmlns:a16="http://schemas.microsoft.com/office/drawing/2014/main" id="{9AA3FCFA-64A5-24A7-1885-96AE0698BF5A}"/>
              </a:ext>
            </a:extLst>
          </p:cNvPr>
          <p:cNvSpPr txBox="1"/>
          <p:nvPr/>
        </p:nvSpPr>
        <p:spPr>
          <a:xfrm>
            <a:off x="7579010" y="2791743"/>
            <a:ext cx="4601894" cy="646331"/>
          </a:xfrm>
          <a:prstGeom prst="rect">
            <a:avLst/>
          </a:prstGeom>
          <a:noFill/>
        </p:spPr>
        <p:txBody>
          <a:bodyPr wrap="square" rtlCol="0">
            <a:spAutoFit/>
          </a:bodyPr>
          <a:lstStyle/>
          <a:p>
            <a:pPr algn="ctr"/>
            <a:r>
              <a:rPr lang="en-US" b="1" dirty="0">
                <a:solidFill>
                  <a:schemeClr val="tx1">
                    <a:lumMod val="95000"/>
                    <a:lumOff val="5000"/>
                  </a:schemeClr>
                </a:solidFill>
              </a:rPr>
              <a:t>Prospective FEP+ predictions for HPK1 and GLK plotted against experimental</a:t>
            </a:r>
          </a:p>
        </p:txBody>
      </p:sp>
      <p:sp>
        <p:nvSpPr>
          <p:cNvPr id="23" name="TextBox 22">
            <a:extLst>
              <a:ext uri="{FF2B5EF4-FFF2-40B4-BE49-F238E27FC236}">
                <a16:creationId xmlns:a16="http://schemas.microsoft.com/office/drawing/2014/main" id="{F7117932-FCFA-8D3A-178D-5B2795CF1F73}"/>
              </a:ext>
            </a:extLst>
          </p:cNvPr>
          <p:cNvSpPr txBox="1"/>
          <p:nvPr/>
        </p:nvSpPr>
        <p:spPr>
          <a:xfrm>
            <a:off x="4132192" y="6203257"/>
            <a:ext cx="3927616" cy="646331"/>
          </a:xfrm>
          <a:prstGeom prst="rect">
            <a:avLst/>
          </a:prstGeom>
          <a:noFill/>
        </p:spPr>
        <p:txBody>
          <a:bodyPr wrap="square">
            <a:spAutoFit/>
          </a:bodyPr>
          <a:lstStyle/>
          <a:p>
            <a:pPr lvl="0">
              <a:defRPr/>
            </a:pPr>
            <a:r>
              <a:rPr lang="en-GB" dirty="0"/>
              <a:t>H</a:t>
            </a:r>
            <a:r>
              <a:rPr lang="en-GB" sz="1800" dirty="0"/>
              <a:t>igh-resolution ligand bound </a:t>
            </a:r>
            <a:r>
              <a:rPr lang="en-GB" dirty="0"/>
              <a:t>c</a:t>
            </a:r>
            <a:r>
              <a:rPr lang="en-GB" sz="1800" dirty="0"/>
              <a:t>rystal structures facilitated the use of FEP+</a:t>
            </a:r>
            <a:endParaRPr kumimoji="0" lang="en-US" sz="1800" b="0" i="0" u="none" strike="noStrike" kern="1200" cap="none" spc="0"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2306570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4B8E1C9E-DE7A-1A8A-37EF-D5067006EEBB}"/>
              </a:ext>
            </a:extLst>
          </p:cNvPr>
          <p:cNvSpPr txBox="1">
            <a:spLocks/>
          </p:cNvSpPr>
          <p:nvPr/>
        </p:nvSpPr>
        <p:spPr>
          <a:xfrm>
            <a:off x="176328" y="89130"/>
            <a:ext cx="11751144" cy="529493"/>
          </a:xfrm>
          <a:prstGeom prst="rect">
            <a:avLst/>
          </a:prstGeom>
        </p:spPr>
        <p:txBody>
          <a:bodyPr/>
          <a:lstStyle>
            <a:lvl1pPr algn="l" defTabSz="914400" rtl="0" eaLnBrk="1" latinLnBrk="0" hangingPunct="1">
              <a:lnSpc>
                <a:spcPct val="100000"/>
              </a:lnSpc>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4974"/>
                </a:solidFill>
                <a:effectLst/>
                <a:uLnTx/>
                <a:uFillTx/>
                <a:latin typeface="Arial" panose="020B0604020202020204" pitchFamily="34" charset="0"/>
                <a:ea typeface="+mj-ea"/>
                <a:cs typeface="Arial" panose="020B0604020202020204" pitchFamily="34" charset="0"/>
              </a:rPr>
              <a:t>Identification of Potent and Selective Bicyclic Series - </a:t>
            </a:r>
            <a:r>
              <a:rPr lang="en-US" sz="2400" dirty="0">
                <a:solidFill>
                  <a:srgbClr val="004974"/>
                </a:solidFill>
              </a:rPr>
              <a:t>Tar</a:t>
            </a:r>
            <a:r>
              <a:rPr kumimoji="0" lang="en-US" sz="2400" b="0" i="0" u="none" strike="noStrike" kern="1200" cap="none" spc="0" normalizeH="0" baseline="0" noProof="0" dirty="0">
                <a:ln>
                  <a:noFill/>
                </a:ln>
                <a:solidFill>
                  <a:srgbClr val="004974"/>
                </a:solidFill>
                <a:effectLst/>
                <a:uLnTx/>
                <a:uFillTx/>
                <a:latin typeface="Arial" panose="020B0604020202020204" pitchFamily="34" charset="0"/>
                <a:ea typeface="+mj-ea"/>
                <a:cs typeface="Arial" panose="020B0604020202020204" pitchFamily="34" charset="0"/>
              </a:rPr>
              <a:t>get Interaction with Tyr28 </a:t>
            </a:r>
          </a:p>
        </p:txBody>
      </p:sp>
      <p:graphicFrame>
        <p:nvGraphicFramePr>
          <p:cNvPr id="5" name="Table 4">
            <a:extLst>
              <a:ext uri="{FF2B5EF4-FFF2-40B4-BE49-F238E27FC236}">
                <a16:creationId xmlns:a16="http://schemas.microsoft.com/office/drawing/2014/main" id="{96A98B68-B7BF-C4C0-6EB2-C4DA91CD115F}"/>
              </a:ext>
            </a:extLst>
          </p:cNvPr>
          <p:cNvGraphicFramePr>
            <a:graphicFrameLocks noGrp="1"/>
          </p:cNvGraphicFramePr>
          <p:nvPr>
            <p:extLst>
              <p:ext uri="{D42A27DB-BD31-4B8C-83A1-F6EECF244321}">
                <p14:modId xmlns:p14="http://schemas.microsoft.com/office/powerpoint/2010/main" val="3016038050"/>
              </p:ext>
            </p:extLst>
          </p:nvPr>
        </p:nvGraphicFramePr>
        <p:xfrm>
          <a:off x="264528" y="2624046"/>
          <a:ext cx="11662944" cy="1676400"/>
        </p:xfrm>
        <a:graphic>
          <a:graphicData uri="http://schemas.openxmlformats.org/drawingml/2006/table">
            <a:tbl>
              <a:tblPr firstRow="1" bandRow="1">
                <a:tableStyleId>{5C22544A-7EE6-4342-B048-85BDC9FD1C3A}</a:tableStyleId>
              </a:tblPr>
              <a:tblGrid>
                <a:gridCol w="2189914">
                  <a:extLst>
                    <a:ext uri="{9D8B030D-6E8A-4147-A177-3AD203B41FA5}">
                      <a16:colId xmlns:a16="http://schemas.microsoft.com/office/drawing/2014/main" val="752154016"/>
                    </a:ext>
                  </a:extLst>
                </a:gridCol>
                <a:gridCol w="1820779">
                  <a:extLst>
                    <a:ext uri="{9D8B030D-6E8A-4147-A177-3AD203B41FA5}">
                      <a16:colId xmlns:a16="http://schemas.microsoft.com/office/drawing/2014/main" val="3399541942"/>
                    </a:ext>
                  </a:extLst>
                </a:gridCol>
                <a:gridCol w="1933074">
                  <a:extLst>
                    <a:ext uri="{9D8B030D-6E8A-4147-A177-3AD203B41FA5}">
                      <a16:colId xmlns:a16="http://schemas.microsoft.com/office/drawing/2014/main" val="710292436"/>
                    </a:ext>
                  </a:extLst>
                </a:gridCol>
                <a:gridCol w="1925052">
                  <a:extLst>
                    <a:ext uri="{9D8B030D-6E8A-4147-A177-3AD203B41FA5}">
                      <a16:colId xmlns:a16="http://schemas.microsoft.com/office/drawing/2014/main" val="2265700506"/>
                    </a:ext>
                  </a:extLst>
                </a:gridCol>
                <a:gridCol w="1917032">
                  <a:extLst>
                    <a:ext uri="{9D8B030D-6E8A-4147-A177-3AD203B41FA5}">
                      <a16:colId xmlns:a16="http://schemas.microsoft.com/office/drawing/2014/main" val="3317886578"/>
                    </a:ext>
                  </a:extLst>
                </a:gridCol>
                <a:gridCol w="1877093">
                  <a:extLst>
                    <a:ext uri="{9D8B030D-6E8A-4147-A177-3AD203B41FA5}">
                      <a16:colId xmlns:a16="http://schemas.microsoft.com/office/drawing/2014/main" val="2653796095"/>
                    </a:ext>
                  </a:extLst>
                </a:gridCol>
              </a:tblGrid>
              <a:tr h="197349">
                <a:tc>
                  <a:txBody>
                    <a:bodyPr/>
                    <a:lstStyle/>
                    <a:p>
                      <a:pPr algn="ctr"/>
                      <a:r>
                        <a:rPr lang="en-US" sz="1600" dirty="0"/>
                        <a:t>Assay</a:t>
                      </a:r>
                    </a:p>
                  </a:txBody>
                  <a:tcPr/>
                </a:tc>
                <a:tc>
                  <a:txBody>
                    <a:bodyPr/>
                    <a:lstStyle/>
                    <a:p>
                      <a:pPr algn="ctr"/>
                      <a:r>
                        <a:rPr lang="en-US" sz="1600" dirty="0"/>
                        <a:t>9</a:t>
                      </a:r>
                    </a:p>
                  </a:txBody>
                  <a:tcPr/>
                </a:tc>
                <a:tc>
                  <a:txBody>
                    <a:bodyPr/>
                    <a:lstStyle/>
                    <a:p>
                      <a:pPr algn="ctr"/>
                      <a:r>
                        <a:rPr lang="en-US" sz="1600" dirty="0"/>
                        <a:t>10</a:t>
                      </a:r>
                    </a:p>
                  </a:txBody>
                  <a:tcPr/>
                </a:tc>
                <a:tc>
                  <a:txBody>
                    <a:bodyPr/>
                    <a:lstStyle/>
                    <a:p>
                      <a:pPr algn="ctr"/>
                      <a:r>
                        <a:rPr lang="en-US" sz="1600" dirty="0"/>
                        <a:t>11</a:t>
                      </a:r>
                    </a:p>
                  </a:txBody>
                  <a:tcPr/>
                </a:tc>
                <a:tc>
                  <a:txBody>
                    <a:bodyPr/>
                    <a:lstStyle/>
                    <a:p>
                      <a:pPr algn="ctr"/>
                      <a:r>
                        <a:rPr lang="en-US" sz="1600" dirty="0"/>
                        <a:t>12</a:t>
                      </a:r>
                    </a:p>
                  </a:txBody>
                  <a:tcPr/>
                </a:tc>
                <a:tc>
                  <a:txBody>
                    <a:bodyPr/>
                    <a:lstStyle/>
                    <a:p>
                      <a:pPr algn="ctr"/>
                      <a:r>
                        <a:rPr lang="en-US" sz="1600" dirty="0"/>
                        <a:t>13</a:t>
                      </a:r>
                    </a:p>
                  </a:txBody>
                  <a:tcPr/>
                </a:tc>
                <a:extLst>
                  <a:ext uri="{0D108BD9-81ED-4DB2-BD59-A6C34878D82A}">
                    <a16:rowId xmlns:a16="http://schemas.microsoft.com/office/drawing/2014/main" val="2162392312"/>
                  </a:ext>
                </a:extLst>
              </a:tr>
              <a:tr h="197349">
                <a:tc>
                  <a:txBody>
                    <a:bodyPr/>
                    <a:lstStyle/>
                    <a:p>
                      <a:pPr algn="ctr"/>
                      <a:r>
                        <a:rPr lang="en-US" sz="1600" dirty="0"/>
                        <a:t>HPK1</a:t>
                      </a:r>
                      <a:r>
                        <a:rPr lang="en-US" sz="1600" baseline="30000" dirty="0"/>
                        <a:t>a</a:t>
                      </a:r>
                      <a:r>
                        <a:rPr lang="en-US" sz="1600" dirty="0"/>
                        <a:t> IC</a:t>
                      </a:r>
                      <a:r>
                        <a:rPr lang="en-US" sz="1600" baseline="-25000" dirty="0"/>
                        <a:t>50</a:t>
                      </a:r>
                      <a:r>
                        <a:rPr lang="en-US" sz="1600" dirty="0"/>
                        <a:t> (</a:t>
                      </a:r>
                      <a:r>
                        <a:rPr lang="en-US" sz="1600" dirty="0" err="1"/>
                        <a:t>nM</a:t>
                      </a:r>
                      <a:r>
                        <a:rPr lang="en-US" sz="1600" dirty="0"/>
                        <a:t>)</a:t>
                      </a:r>
                    </a:p>
                  </a:txBody>
                  <a:tcPr/>
                </a:tc>
                <a:tc>
                  <a:txBody>
                    <a:bodyPr/>
                    <a:lstStyle/>
                    <a:p>
                      <a:pPr algn="ctr"/>
                      <a:r>
                        <a:rPr lang="en-US" sz="1600" dirty="0"/>
                        <a:t>43</a:t>
                      </a:r>
                    </a:p>
                  </a:txBody>
                  <a:tcPr/>
                </a:tc>
                <a:tc>
                  <a:txBody>
                    <a:bodyPr/>
                    <a:lstStyle/>
                    <a:p>
                      <a:pPr algn="ctr"/>
                      <a:r>
                        <a:rPr lang="en-US" sz="1600" dirty="0"/>
                        <a:t>1.8</a:t>
                      </a:r>
                    </a:p>
                  </a:txBody>
                  <a:tcPr/>
                </a:tc>
                <a:tc>
                  <a:txBody>
                    <a:bodyPr/>
                    <a:lstStyle/>
                    <a:p>
                      <a:pPr algn="ctr"/>
                      <a:r>
                        <a:rPr lang="en-US" sz="1600" dirty="0"/>
                        <a:t>15</a:t>
                      </a:r>
                    </a:p>
                  </a:txBody>
                  <a:tcPr/>
                </a:tc>
                <a:tc>
                  <a:txBody>
                    <a:bodyPr/>
                    <a:lstStyle/>
                    <a:p>
                      <a:pPr algn="ctr"/>
                      <a:r>
                        <a:rPr lang="en-US" sz="1600" dirty="0"/>
                        <a:t>0.8</a:t>
                      </a:r>
                    </a:p>
                  </a:txBody>
                  <a:tcPr/>
                </a:tc>
                <a:tc>
                  <a:txBody>
                    <a:bodyPr/>
                    <a:lstStyle/>
                    <a:p>
                      <a:pPr algn="ctr"/>
                      <a:r>
                        <a:rPr lang="en-US" sz="1600" dirty="0"/>
                        <a:t>2.6</a:t>
                      </a:r>
                    </a:p>
                  </a:txBody>
                  <a:tcPr/>
                </a:tc>
                <a:extLst>
                  <a:ext uri="{0D108BD9-81ED-4DB2-BD59-A6C34878D82A}">
                    <a16:rowId xmlns:a16="http://schemas.microsoft.com/office/drawing/2014/main" val="3090269299"/>
                  </a:ext>
                </a:extLst>
              </a:tr>
              <a:tr h="1973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GLK </a:t>
                      </a:r>
                      <a:r>
                        <a:rPr lang="en-US" sz="1600" dirty="0" err="1"/>
                        <a:t>Selectivity</a:t>
                      </a:r>
                      <a:r>
                        <a:rPr lang="en-US" sz="1600" baseline="30000" dirty="0" err="1"/>
                        <a:t>b</a:t>
                      </a:r>
                      <a:r>
                        <a:rPr lang="en-US" sz="1600" dirty="0"/>
                        <a:t> </a:t>
                      </a:r>
                    </a:p>
                  </a:txBody>
                  <a:tcPr/>
                </a:tc>
                <a:tc>
                  <a:txBody>
                    <a:bodyPr/>
                    <a:lstStyle/>
                    <a:p>
                      <a:pPr algn="ctr"/>
                      <a:r>
                        <a:rPr lang="en-US" sz="1600" dirty="0"/>
                        <a:t>1</a:t>
                      </a:r>
                    </a:p>
                  </a:txBody>
                  <a:tcPr/>
                </a:tc>
                <a:tc>
                  <a:txBody>
                    <a:bodyPr/>
                    <a:lstStyle/>
                    <a:p>
                      <a:pPr algn="ctr"/>
                      <a:r>
                        <a:rPr lang="en-US" sz="1600" dirty="0"/>
                        <a:t>26</a:t>
                      </a:r>
                    </a:p>
                  </a:txBody>
                  <a:tcPr/>
                </a:tc>
                <a:tc>
                  <a:txBody>
                    <a:bodyPr/>
                    <a:lstStyle/>
                    <a:p>
                      <a:pPr algn="ctr"/>
                      <a:r>
                        <a:rPr lang="en-US" sz="1600" dirty="0"/>
                        <a:t>21</a:t>
                      </a:r>
                    </a:p>
                  </a:txBody>
                  <a:tcPr/>
                </a:tc>
                <a:tc>
                  <a:txBody>
                    <a:bodyPr/>
                    <a:lstStyle/>
                    <a:p>
                      <a:pPr algn="ctr"/>
                      <a:r>
                        <a:rPr lang="en-US" sz="1600" dirty="0"/>
                        <a:t>74</a:t>
                      </a:r>
                    </a:p>
                  </a:txBody>
                  <a:tcPr/>
                </a:tc>
                <a:tc>
                  <a:txBody>
                    <a:bodyPr/>
                    <a:lstStyle/>
                    <a:p>
                      <a:pPr algn="ctr"/>
                      <a:r>
                        <a:rPr lang="en-US" sz="1600" dirty="0"/>
                        <a:t>46</a:t>
                      </a:r>
                    </a:p>
                  </a:txBody>
                  <a:tcPr/>
                </a:tc>
                <a:extLst>
                  <a:ext uri="{0D108BD9-81ED-4DB2-BD59-A6C34878D82A}">
                    <a16:rowId xmlns:a16="http://schemas.microsoft.com/office/drawing/2014/main" val="1706162276"/>
                  </a:ext>
                </a:extLst>
              </a:tr>
              <a:tr h="1973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Caco-2 P</a:t>
                      </a:r>
                      <a:r>
                        <a:rPr lang="en-US" sz="1600" baseline="-25000" dirty="0"/>
                        <a:t>app, A-</a:t>
                      </a:r>
                      <a:r>
                        <a:rPr lang="en-US" sz="1600" baseline="-25000" dirty="0" err="1"/>
                        <a:t>B</a:t>
                      </a:r>
                      <a:r>
                        <a:rPr lang="en-US" sz="1600" baseline="30000" dirty="0" err="1"/>
                        <a:t>c</a:t>
                      </a:r>
                      <a:r>
                        <a:rPr lang="en-US" sz="1600" dirty="0"/>
                        <a:t> / ER</a:t>
                      </a:r>
                    </a:p>
                  </a:txBody>
                  <a:tcPr/>
                </a:tc>
                <a:tc>
                  <a:txBody>
                    <a:bodyPr/>
                    <a:lstStyle/>
                    <a:p>
                      <a:pPr algn="ctr"/>
                      <a:r>
                        <a:rPr lang="en-US" sz="1600" dirty="0"/>
                        <a:t>5.7 / 14</a:t>
                      </a:r>
                    </a:p>
                  </a:txBody>
                  <a:tcPr/>
                </a:tc>
                <a:tc>
                  <a:txBody>
                    <a:bodyPr/>
                    <a:lstStyle/>
                    <a:p>
                      <a:pPr algn="ctr"/>
                      <a:r>
                        <a:rPr lang="en-US" sz="1600" dirty="0"/>
                        <a:t>0.6 / 92</a:t>
                      </a:r>
                    </a:p>
                  </a:txBody>
                  <a:tcPr/>
                </a:tc>
                <a:tc>
                  <a:txBody>
                    <a:bodyPr/>
                    <a:lstStyle/>
                    <a:p>
                      <a:pPr algn="ctr"/>
                      <a:r>
                        <a:rPr lang="en-US" sz="1600" dirty="0"/>
                        <a:t>0.4 / 29</a:t>
                      </a:r>
                    </a:p>
                  </a:txBody>
                  <a:tcPr/>
                </a:tc>
                <a:tc>
                  <a:txBody>
                    <a:bodyPr/>
                    <a:lstStyle/>
                    <a:p>
                      <a:pPr algn="ctr"/>
                      <a:r>
                        <a:rPr lang="en-US" sz="1600" dirty="0"/>
                        <a:t>26 / 2.8</a:t>
                      </a:r>
                    </a:p>
                  </a:txBody>
                  <a:tcPr/>
                </a:tc>
                <a:tc>
                  <a:txBody>
                    <a:bodyPr/>
                    <a:lstStyle/>
                    <a:p>
                      <a:pPr algn="ctr"/>
                      <a:r>
                        <a:rPr lang="en-US" sz="1600" dirty="0"/>
                        <a:t>--</a:t>
                      </a:r>
                    </a:p>
                  </a:txBody>
                  <a:tcPr/>
                </a:tc>
                <a:extLst>
                  <a:ext uri="{0D108BD9-81ED-4DB2-BD59-A6C34878D82A}">
                    <a16:rowId xmlns:a16="http://schemas.microsoft.com/office/drawing/2014/main" val="830402993"/>
                  </a:ext>
                </a:extLst>
              </a:tr>
              <a:tr h="197349">
                <a:tc>
                  <a:txBody>
                    <a:bodyPr/>
                    <a:lstStyle/>
                    <a:p>
                      <a:pPr algn="ctr"/>
                      <a:r>
                        <a:rPr lang="en-US" sz="1600" dirty="0" err="1"/>
                        <a:t>AChE</a:t>
                      </a:r>
                      <a:r>
                        <a:rPr lang="en-US" sz="1600" dirty="0"/>
                        <a:t> IC</a:t>
                      </a:r>
                      <a:r>
                        <a:rPr lang="en-US" sz="1600" baseline="-25000" dirty="0"/>
                        <a:t>50 </a:t>
                      </a:r>
                      <a:r>
                        <a:rPr lang="en-US" sz="1600" baseline="0" dirty="0"/>
                        <a:t>(</a:t>
                      </a:r>
                      <a:r>
                        <a:rPr lang="en-US" sz="1600" baseline="0" dirty="0" err="1"/>
                        <a:t>nM</a:t>
                      </a:r>
                      <a:r>
                        <a:rPr lang="en-US" sz="1600" baseline="0" dirty="0"/>
                        <a:t>)</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26</a:t>
                      </a:r>
                    </a:p>
                  </a:txBody>
                  <a:tcPr/>
                </a:tc>
                <a:tc>
                  <a:txBody>
                    <a:bodyPr/>
                    <a:lstStyle/>
                    <a:p>
                      <a:pPr algn="ctr"/>
                      <a:r>
                        <a:rPr lang="en-US" sz="1600" dirty="0"/>
                        <a:t>&gt;10,000</a:t>
                      </a:r>
                    </a:p>
                  </a:txBody>
                  <a:tcPr/>
                </a:tc>
                <a:extLst>
                  <a:ext uri="{0D108BD9-81ED-4DB2-BD59-A6C34878D82A}">
                    <a16:rowId xmlns:a16="http://schemas.microsoft.com/office/drawing/2014/main" val="3446838349"/>
                  </a:ext>
                </a:extLst>
              </a:tr>
            </a:tbl>
          </a:graphicData>
        </a:graphic>
      </p:graphicFrame>
      <p:sp>
        <p:nvSpPr>
          <p:cNvPr id="9" name="TextBox 8">
            <a:extLst>
              <a:ext uri="{FF2B5EF4-FFF2-40B4-BE49-F238E27FC236}">
                <a16:creationId xmlns:a16="http://schemas.microsoft.com/office/drawing/2014/main" id="{E59D0C18-CFB7-B1C1-85BF-B5BB442C3C3E}"/>
              </a:ext>
            </a:extLst>
          </p:cNvPr>
          <p:cNvSpPr txBox="1"/>
          <p:nvPr/>
        </p:nvSpPr>
        <p:spPr>
          <a:xfrm>
            <a:off x="366083" y="4766184"/>
            <a:ext cx="11459833"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Replacement of monocyclic pyridine with bicyclic aromatic rings improved HPK1 potency and selectivity against GLK</a:t>
            </a:r>
          </a:p>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C</a:t>
            </a: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ross-screening identified acetyl choline esterase (</a:t>
            </a:r>
            <a:r>
              <a:rPr kumimoji="0" lang="en-GB" sz="16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AChE</a:t>
            </a: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inhibition as a significant liability for the C-4 piperazine series.</a:t>
            </a:r>
          </a:p>
          <a:p>
            <a:pPr marL="742950" marR="0" lvl="1"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Compound </a:t>
            </a:r>
            <a:r>
              <a:rPr kumimoji="0" lang="en-GB" sz="14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12 </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exhibited human </a:t>
            </a:r>
            <a:r>
              <a:rPr kumimoji="0" lang="en-GB" sz="14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AChE</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IC</a:t>
            </a:r>
            <a:r>
              <a:rPr kumimoji="0" lang="en-GB" sz="1400" b="0" i="0" u="none" strike="noStrike" kern="1200" cap="none" spc="0" normalizeH="0" baseline="-25000" noProof="0" dirty="0">
                <a:ln>
                  <a:noFill/>
                </a:ln>
                <a:solidFill>
                  <a:srgbClr val="000000"/>
                </a:solidFill>
                <a:effectLst/>
                <a:uLnTx/>
                <a:uFillTx/>
                <a:latin typeface="Arial"/>
                <a:ea typeface="Calibri" panose="020F0502020204030204" pitchFamily="34" charset="0"/>
                <a:cs typeface="Times New Roman" panose="02020603050405020304" pitchFamily="18" charset="0"/>
              </a:rPr>
              <a:t>50</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of</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26 </a:t>
            </a:r>
            <a:r>
              <a:rPr kumimoji="0" lang="en-US" sz="14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rPr>
              <a:t>nM</a:t>
            </a:r>
            <a:endParaRPr kumimoji="0" lang="en-US"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Docking in a </a:t>
            </a:r>
            <a:r>
              <a:rPr kumimoji="0" lang="en-GB" sz="16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rPr>
              <a:t>AChE</a:t>
            </a: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literature structure showed that piperazine might be making a cation-π interaction with Trp86 </a:t>
            </a:r>
          </a:p>
          <a:p>
            <a:pPr marL="742950" marR="0" lvl="1"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Replacement of the basic piperazine </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compound </a:t>
            </a:r>
            <a:r>
              <a:rPr kumimoji="0" lang="en-GB" sz="14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13</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removed </a:t>
            </a:r>
            <a:r>
              <a:rPr kumimoji="0" lang="en-GB" sz="14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AChE</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inhibition (IC</a:t>
            </a:r>
            <a:r>
              <a:rPr kumimoji="0" lang="en-GB" sz="1400" b="0" i="0" u="none" strike="noStrike" kern="1200" cap="none" spc="0" normalizeH="0" baseline="-25000" noProof="0" dirty="0">
                <a:ln>
                  <a:noFill/>
                </a:ln>
                <a:solidFill>
                  <a:srgbClr val="000000"/>
                </a:solidFill>
                <a:effectLst/>
                <a:uLnTx/>
                <a:uFillTx/>
                <a:latin typeface="Arial"/>
                <a:ea typeface="Calibri" panose="020F0502020204030204" pitchFamily="34" charset="0"/>
                <a:cs typeface="+mn-cs"/>
              </a:rPr>
              <a:t>50</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&gt; 10,000 </a:t>
            </a:r>
            <a:r>
              <a:rPr kumimoji="0" lang="en-GB" sz="14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nM</a:t>
            </a: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p>
        </p:txBody>
      </p:sp>
      <p:sp>
        <p:nvSpPr>
          <p:cNvPr id="10" name="Rectangle: Rounded Corners 9">
            <a:extLst>
              <a:ext uri="{FF2B5EF4-FFF2-40B4-BE49-F238E27FC236}">
                <a16:creationId xmlns:a16="http://schemas.microsoft.com/office/drawing/2014/main" id="{D7B4172A-11AA-88B9-BEA1-AD029078EF9D}"/>
              </a:ext>
            </a:extLst>
          </p:cNvPr>
          <p:cNvSpPr/>
          <p:nvPr/>
        </p:nvSpPr>
        <p:spPr>
          <a:xfrm>
            <a:off x="3104147" y="2084203"/>
            <a:ext cx="513347" cy="42884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7B97F82A-2ECE-EB72-F367-1EFA8EC5266F}"/>
              </a:ext>
            </a:extLst>
          </p:cNvPr>
          <p:cNvSpPr/>
          <p:nvPr/>
        </p:nvSpPr>
        <p:spPr>
          <a:xfrm>
            <a:off x="4963537" y="2068161"/>
            <a:ext cx="775847" cy="42884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3F46D05B-C3A9-6086-07A0-7C813A7B98B4}"/>
              </a:ext>
            </a:extLst>
          </p:cNvPr>
          <p:cNvSpPr/>
          <p:nvPr/>
        </p:nvSpPr>
        <p:spPr>
          <a:xfrm>
            <a:off x="6842933" y="2048745"/>
            <a:ext cx="775847" cy="42884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36" name="Object 35">
            <a:extLst>
              <a:ext uri="{FF2B5EF4-FFF2-40B4-BE49-F238E27FC236}">
                <a16:creationId xmlns:a16="http://schemas.microsoft.com/office/drawing/2014/main" id="{29F72F6E-F281-715A-BA40-527AB518A2EB}"/>
              </a:ext>
            </a:extLst>
          </p:cNvPr>
          <p:cNvGraphicFramePr>
            <a:graphicFrameLocks noChangeAspect="1"/>
          </p:cNvGraphicFramePr>
          <p:nvPr/>
        </p:nvGraphicFramePr>
        <p:xfrm>
          <a:off x="2378569" y="914532"/>
          <a:ext cx="1531991" cy="1607803"/>
        </p:xfrm>
        <a:graphic>
          <a:graphicData uri="http://schemas.openxmlformats.org/presentationml/2006/ole">
            <mc:AlternateContent xmlns:mc="http://schemas.openxmlformats.org/markup-compatibility/2006">
              <mc:Choice xmlns:v="urn:schemas-microsoft-com:vml" Requires="v">
                <p:oleObj name="CS ChemDraw Drawing" r:id="rId2" imgW="1708057" imgH="1834444" progId="ChemDraw.Document.6.0">
                  <p:embed/>
                </p:oleObj>
              </mc:Choice>
              <mc:Fallback>
                <p:oleObj name="CS ChemDraw Drawing" r:id="rId2" imgW="1708057" imgH="1834444" progId="ChemDraw.Document.6.0">
                  <p:embed/>
                  <p:pic>
                    <p:nvPicPr>
                      <p:cNvPr id="36" name="Object 35">
                        <a:extLst>
                          <a:ext uri="{FF2B5EF4-FFF2-40B4-BE49-F238E27FC236}">
                            <a16:creationId xmlns:a16="http://schemas.microsoft.com/office/drawing/2014/main" id="{29F72F6E-F281-715A-BA40-527AB518A2EB}"/>
                          </a:ext>
                        </a:extLst>
                      </p:cNvPr>
                      <p:cNvPicPr>
                        <a:picLocks noChangeAspect="1" noChangeArrowheads="1"/>
                      </p:cNvPicPr>
                      <p:nvPr/>
                    </p:nvPicPr>
                    <p:blipFill>
                      <a:blip r:embed="rId3"/>
                      <a:srcRect/>
                      <a:stretch>
                        <a:fillRect/>
                      </a:stretch>
                    </p:blipFill>
                    <p:spPr bwMode="auto">
                      <a:xfrm>
                        <a:off x="2378569" y="914532"/>
                        <a:ext cx="1531991" cy="1607803"/>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6997F163-61B1-64A8-C958-FEBA4B3D35CB}"/>
              </a:ext>
            </a:extLst>
          </p:cNvPr>
          <p:cNvGraphicFramePr>
            <a:graphicFrameLocks noChangeAspect="1"/>
          </p:cNvGraphicFramePr>
          <p:nvPr/>
        </p:nvGraphicFramePr>
        <p:xfrm>
          <a:off x="4239530" y="888864"/>
          <a:ext cx="1531938" cy="1608137"/>
        </p:xfrm>
        <a:graphic>
          <a:graphicData uri="http://schemas.openxmlformats.org/presentationml/2006/ole">
            <mc:AlternateContent xmlns:mc="http://schemas.openxmlformats.org/markup-compatibility/2006">
              <mc:Choice xmlns:v="urn:schemas-microsoft-com:vml" Requires="v">
                <p:oleObj name="CS ChemDraw Drawing" r:id="rId4" imgW="1708057" imgH="1840442" progId="ChemDraw.Document.6.0">
                  <p:embed/>
                </p:oleObj>
              </mc:Choice>
              <mc:Fallback>
                <p:oleObj name="CS ChemDraw Drawing" r:id="rId4" imgW="1708057" imgH="1840442" progId="ChemDraw.Document.6.0">
                  <p:embed/>
                  <p:pic>
                    <p:nvPicPr>
                      <p:cNvPr id="6" name="Object 5">
                        <a:extLst>
                          <a:ext uri="{FF2B5EF4-FFF2-40B4-BE49-F238E27FC236}">
                            <a16:creationId xmlns:a16="http://schemas.microsoft.com/office/drawing/2014/main" id="{6997F163-61B1-64A8-C958-FEBA4B3D35CB}"/>
                          </a:ext>
                        </a:extLst>
                      </p:cNvPr>
                      <p:cNvPicPr>
                        <a:picLocks noChangeAspect="1" noChangeArrowheads="1"/>
                      </p:cNvPicPr>
                      <p:nvPr/>
                    </p:nvPicPr>
                    <p:blipFill>
                      <a:blip r:embed="rId5"/>
                      <a:srcRect/>
                      <a:stretch>
                        <a:fillRect/>
                      </a:stretch>
                    </p:blipFill>
                    <p:spPr bwMode="auto">
                      <a:xfrm>
                        <a:off x="4239530" y="888864"/>
                        <a:ext cx="1531938" cy="1608137"/>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F5995254-9182-A09E-D636-12CE1014D477}"/>
              </a:ext>
            </a:extLst>
          </p:cNvPr>
          <p:cNvGraphicFramePr>
            <a:graphicFrameLocks noChangeAspect="1"/>
          </p:cNvGraphicFramePr>
          <p:nvPr/>
        </p:nvGraphicFramePr>
        <p:xfrm>
          <a:off x="6153651" y="869447"/>
          <a:ext cx="1530350" cy="1608138"/>
        </p:xfrm>
        <a:graphic>
          <a:graphicData uri="http://schemas.openxmlformats.org/presentationml/2006/ole">
            <mc:AlternateContent xmlns:mc="http://schemas.openxmlformats.org/markup-compatibility/2006">
              <mc:Choice xmlns:v="urn:schemas-microsoft-com:vml" Requires="v">
                <p:oleObj name="CS ChemDraw Drawing" r:id="rId6" imgW="1708057" imgH="1840442" progId="ChemDraw.Document.6.0">
                  <p:embed/>
                </p:oleObj>
              </mc:Choice>
              <mc:Fallback>
                <p:oleObj name="CS ChemDraw Drawing" r:id="rId6" imgW="1708057" imgH="1840442" progId="ChemDraw.Document.6.0">
                  <p:embed/>
                  <p:pic>
                    <p:nvPicPr>
                      <p:cNvPr id="7" name="Object 6">
                        <a:extLst>
                          <a:ext uri="{FF2B5EF4-FFF2-40B4-BE49-F238E27FC236}">
                            <a16:creationId xmlns:a16="http://schemas.microsoft.com/office/drawing/2014/main" id="{F5995254-9182-A09E-D636-12CE1014D477}"/>
                          </a:ext>
                        </a:extLst>
                      </p:cNvPr>
                      <p:cNvPicPr>
                        <a:picLocks noChangeAspect="1" noChangeArrowheads="1"/>
                      </p:cNvPicPr>
                      <p:nvPr/>
                    </p:nvPicPr>
                    <p:blipFill>
                      <a:blip r:embed="rId7"/>
                      <a:srcRect/>
                      <a:stretch>
                        <a:fillRect/>
                      </a:stretch>
                    </p:blipFill>
                    <p:spPr bwMode="auto">
                      <a:xfrm>
                        <a:off x="6153651" y="869447"/>
                        <a:ext cx="1530350" cy="1608138"/>
                      </a:xfrm>
                      <a:prstGeom prst="rect">
                        <a:avLst/>
                      </a:prstGeom>
                      <a:noFill/>
                    </p:spPr>
                  </p:pic>
                </p:oleObj>
              </mc:Fallback>
            </mc:AlternateContent>
          </a:graphicData>
        </a:graphic>
      </p:graphicFrame>
      <p:sp>
        <p:nvSpPr>
          <p:cNvPr id="13" name="Rectangle: Rounded Corners 12">
            <a:extLst>
              <a:ext uri="{FF2B5EF4-FFF2-40B4-BE49-F238E27FC236}">
                <a16:creationId xmlns:a16="http://schemas.microsoft.com/office/drawing/2014/main" id="{60BAE7A5-E2F5-2398-CD3C-4C634B2697BE}"/>
              </a:ext>
            </a:extLst>
          </p:cNvPr>
          <p:cNvSpPr/>
          <p:nvPr/>
        </p:nvSpPr>
        <p:spPr>
          <a:xfrm rot="1869260">
            <a:off x="7967332" y="831330"/>
            <a:ext cx="1066800" cy="50635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20471A7-F3F8-EEA6-59DC-58EC7ADE5C98}"/>
              </a:ext>
            </a:extLst>
          </p:cNvPr>
          <p:cNvSpPr/>
          <p:nvPr/>
        </p:nvSpPr>
        <p:spPr>
          <a:xfrm rot="1869260">
            <a:off x="9845536" y="782996"/>
            <a:ext cx="1139214" cy="506359"/>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4" name="Object 3">
            <a:extLst>
              <a:ext uri="{FF2B5EF4-FFF2-40B4-BE49-F238E27FC236}">
                <a16:creationId xmlns:a16="http://schemas.microsoft.com/office/drawing/2014/main" id="{C556F544-DC50-EA25-9762-89201448F178}"/>
              </a:ext>
            </a:extLst>
          </p:cNvPr>
          <p:cNvGraphicFramePr>
            <a:graphicFrameLocks noChangeAspect="1"/>
          </p:cNvGraphicFramePr>
          <p:nvPr>
            <p:extLst>
              <p:ext uri="{D42A27DB-BD31-4B8C-83A1-F6EECF244321}">
                <p14:modId xmlns:p14="http://schemas.microsoft.com/office/powerpoint/2010/main" val="1692949738"/>
              </p:ext>
            </p:extLst>
          </p:nvPr>
        </p:nvGraphicFramePr>
        <p:xfrm>
          <a:off x="9896475" y="755650"/>
          <a:ext cx="1676400" cy="1665288"/>
        </p:xfrm>
        <a:graphic>
          <a:graphicData uri="http://schemas.openxmlformats.org/presentationml/2006/ole">
            <mc:AlternateContent xmlns:mc="http://schemas.openxmlformats.org/markup-compatibility/2006">
              <mc:Choice xmlns:v="urn:schemas-microsoft-com:vml" Requires="v">
                <p:oleObj name="CS ChemDraw Drawing" r:id="rId8" imgW="1872804" imgH="1897299" progId="ChemDraw.Document.6.0">
                  <p:embed/>
                </p:oleObj>
              </mc:Choice>
              <mc:Fallback>
                <p:oleObj name="CS ChemDraw Drawing" r:id="rId8" imgW="1872804" imgH="1897299" progId="ChemDraw.Document.6.0">
                  <p:embed/>
                  <p:pic>
                    <p:nvPicPr>
                      <p:cNvPr id="4" name="Object 3">
                        <a:extLst>
                          <a:ext uri="{FF2B5EF4-FFF2-40B4-BE49-F238E27FC236}">
                            <a16:creationId xmlns:a16="http://schemas.microsoft.com/office/drawing/2014/main" id="{C556F544-DC50-EA25-9762-89201448F178}"/>
                          </a:ext>
                        </a:extLst>
                      </p:cNvPr>
                      <p:cNvPicPr>
                        <a:picLocks noChangeAspect="1" noChangeArrowheads="1"/>
                      </p:cNvPicPr>
                      <p:nvPr/>
                    </p:nvPicPr>
                    <p:blipFill>
                      <a:blip r:embed="rId9"/>
                      <a:srcRect/>
                      <a:stretch>
                        <a:fillRect/>
                      </a:stretch>
                    </p:blipFill>
                    <p:spPr bwMode="auto">
                      <a:xfrm>
                        <a:off x="9896475" y="755650"/>
                        <a:ext cx="1676400" cy="1665288"/>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4F6714CB-7A36-39FF-AB82-C83E080615A7}"/>
              </a:ext>
            </a:extLst>
          </p:cNvPr>
          <p:cNvGraphicFramePr>
            <a:graphicFrameLocks noChangeAspect="1"/>
          </p:cNvGraphicFramePr>
          <p:nvPr/>
        </p:nvGraphicFramePr>
        <p:xfrm>
          <a:off x="8030750" y="834462"/>
          <a:ext cx="1550988" cy="1608138"/>
        </p:xfrm>
        <a:graphic>
          <a:graphicData uri="http://schemas.openxmlformats.org/presentationml/2006/ole">
            <mc:AlternateContent xmlns:mc="http://schemas.openxmlformats.org/markup-compatibility/2006">
              <mc:Choice xmlns:v="urn:schemas-microsoft-com:vml" Requires="v">
                <p:oleObj name="CS ChemDraw Drawing" r:id="rId10" imgW="1731005" imgH="1840442" progId="ChemDraw.Document.6.0">
                  <p:embed/>
                </p:oleObj>
              </mc:Choice>
              <mc:Fallback>
                <p:oleObj name="CS ChemDraw Drawing" r:id="rId10" imgW="1731005" imgH="1840442" progId="ChemDraw.Document.6.0">
                  <p:embed/>
                  <p:pic>
                    <p:nvPicPr>
                      <p:cNvPr id="8" name="Object 7">
                        <a:extLst>
                          <a:ext uri="{FF2B5EF4-FFF2-40B4-BE49-F238E27FC236}">
                            <a16:creationId xmlns:a16="http://schemas.microsoft.com/office/drawing/2014/main" id="{4F6714CB-7A36-39FF-AB82-C83E080615A7}"/>
                          </a:ext>
                        </a:extLst>
                      </p:cNvPr>
                      <p:cNvPicPr>
                        <a:picLocks noChangeAspect="1" noChangeArrowheads="1"/>
                      </p:cNvPicPr>
                      <p:nvPr/>
                    </p:nvPicPr>
                    <p:blipFill>
                      <a:blip r:embed="rId11"/>
                      <a:srcRect/>
                      <a:stretch>
                        <a:fillRect/>
                      </a:stretch>
                    </p:blipFill>
                    <p:spPr bwMode="auto">
                      <a:xfrm>
                        <a:off x="8030750" y="834462"/>
                        <a:ext cx="1550988" cy="1608138"/>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79B954E-71A8-2B58-8199-FE17F420A25A}"/>
              </a:ext>
            </a:extLst>
          </p:cNvPr>
          <p:cNvSpPr txBox="1"/>
          <p:nvPr/>
        </p:nvSpPr>
        <p:spPr>
          <a:xfrm>
            <a:off x="3328736" y="1480348"/>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4</a:t>
            </a:r>
          </a:p>
        </p:txBody>
      </p:sp>
      <p:sp>
        <p:nvSpPr>
          <p:cNvPr id="17" name="TextBox 16">
            <a:extLst>
              <a:ext uri="{FF2B5EF4-FFF2-40B4-BE49-F238E27FC236}">
                <a16:creationId xmlns:a16="http://schemas.microsoft.com/office/drawing/2014/main" id="{09CEF7B9-1605-7800-1EBA-D413F89332A7}"/>
              </a:ext>
            </a:extLst>
          </p:cNvPr>
          <p:cNvSpPr txBox="1"/>
          <p:nvPr/>
        </p:nvSpPr>
        <p:spPr>
          <a:xfrm>
            <a:off x="176328" y="4321075"/>
            <a:ext cx="42644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dirty="0" err="1">
                <a:ln>
                  <a:noFill/>
                </a:ln>
                <a:solidFill>
                  <a:srgbClr val="000000"/>
                </a:solidFill>
                <a:effectLst/>
                <a:uLnTx/>
                <a:uFillTx/>
                <a:latin typeface="Arial" panose="020B0604020202020204" pitchFamily="34" charset="0"/>
                <a:ea typeface="Calibri" panose="020F0502020204030204" pitchFamily="34" charset="0"/>
                <a:cs typeface="+mn-cs"/>
              </a:rPr>
              <a:t>a</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Biochemical</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potency at 1 mM ATP; </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mn-cs"/>
              </a:rPr>
              <a:t>b</a:t>
            </a:r>
            <a:r>
              <a:rPr kumimoji="0" lang="en-GB" sz="1200" b="0" i="0" u="none" strike="noStrike" kern="1200" cap="none" spc="0" normalizeH="0" baseline="0" noProof="0" dirty="0">
                <a:ln>
                  <a:noFill/>
                </a:ln>
                <a:solidFill>
                  <a:srgbClr val="000000"/>
                </a:solidFill>
                <a:effectLst/>
                <a:uLnTx/>
                <a:uFillTx/>
                <a:latin typeface="Arial"/>
                <a:ea typeface="+mn-ea"/>
                <a:cs typeface="+mn-cs"/>
              </a:rPr>
              <a:t>1 mM ATP; </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mn-cs"/>
              </a:rPr>
              <a:t>c</a:t>
            </a:r>
            <a:r>
              <a:rPr kumimoji="0" lang="en-GB" sz="1200" b="0" i="0" u="none" strike="noStrike" kern="1200" cap="none" spc="0" normalizeH="0" baseline="0" noProof="0" dirty="0">
                <a:ln>
                  <a:noFill/>
                </a:ln>
                <a:solidFill>
                  <a:srgbClr val="000000"/>
                </a:solidFill>
                <a:effectLst/>
                <a:uLnTx/>
                <a:uFillTx/>
                <a:latin typeface="Arial"/>
                <a:ea typeface="+mn-ea"/>
                <a:cs typeface="+mn-cs"/>
              </a:rPr>
              <a:t>10</a:t>
            </a:r>
            <a:r>
              <a:rPr kumimoji="0" lang="en-GB" sz="1200" b="0" i="0" u="none" strike="noStrike" kern="1200" cap="none" spc="0" normalizeH="0" baseline="30000" noProof="0" dirty="0">
                <a:ln>
                  <a:noFill/>
                </a:ln>
                <a:solidFill>
                  <a:srgbClr val="000000"/>
                </a:solidFill>
                <a:effectLst/>
                <a:uLnTx/>
                <a:uFillTx/>
                <a:latin typeface="Arial"/>
                <a:ea typeface="+mn-ea"/>
                <a:cs typeface="+mn-cs"/>
              </a:rPr>
              <a:t>-6</a:t>
            </a:r>
            <a:r>
              <a:rPr kumimoji="0" lang="en-GB" sz="1200" b="0" i="0" u="none" strike="noStrike" kern="1200" cap="none" spc="0" normalizeH="0" baseline="0" noProof="0" dirty="0">
                <a:ln>
                  <a:noFill/>
                </a:ln>
                <a:solidFill>
                  <a:srgbClr val="000000"/>
                </a:solidFill>
                <a:effectLst/>
                <a:uLnTx/>
                <a:uFillTx/>
                <a:latin typeface="Arial"/>
                <a:ea typeface="+mn-ea"/>
                <a:cs typeface="+mn-cs"/>
              </a:rPr>
              <a:t> cm/s</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B40B73A7-F0D9-FACF-2045-87230357BC2B}"/>
              </a:ext>
            </a:extLst>
          </p:cNvPr>
          <p:cNvSpPr txBox="1"/>
          <p:nvPr/>
        </p:nvSpPr>
        <p:spPr>
          <a:xfrm>
            <a:off x="8995964" y="1397528"/>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4</a:t>
            </a:r>
          </a:p>
        </p:txBody>
      </p:sp>
    </p:spTree>
    <p:extLst>
      <p:ext uri="{BB962C8B-B14F-4D97-AF65-F5344CB8AC3E}">
        <p14:creationId xmlns:p14="http://schemas.microsoft.com/office/powerpoint/2010/main" val="2175374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BD8A39-EEFD-4046-8B87-A4C70B1FE3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61" r="10562"/>
          <a:stretch/>
        </p:blipFill>
        <p:spPr>
          <a:xfrm>
            <a:off x="252085" y="1995166"/>
            <a:ext cx="7180486" cy="3419965"/>
          </a:xfrm>
          <a:prstGeom prst="rect">
            <a:avLst/>
          </a:prstGeom>
        </p:spPr>
      </p:pic>
      <p:graphicFrame>
        <p:nvGraphicFramePr>
          <p:cNvPr id="4" name="Object 3" hidden="1">
            <a:extLst>
              <a:ext uri="{FF2B5EF4-FFF2-40B4-BE49-F238E27FC236}">
                <a16:creationId xmlns:a16="http://schemas.microsoft.com/office/drawing/2014/main" id="{5D5E3786-9B27-4839-A580-F8973F5DB079}"/>
              </a:ext>
            </a:extLst>
          </p:cNvPr>
          <p:cNvGraphicFramePr>
            <a:graphicFrameLocks noChangeAspect="1"/>
          </p:cNvGraphicFramePr>
          <p:nvPr>
            <p:custDataLst>
              <p:tags r:id="rId1"/>
            </p:custDataLst>
            <p:extLst>
              <p:ext uri="{D42A27DB-BD31-4B8C-83A1-F6EECF244321}">
                <p14:modId xmlns:p14="http://schemas.microsoft.com/office/powerpoint/2010/main" val="503464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5D5E3786-9B27-4839-A580-F8973F5DB0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0CA0AAC-9206-4EEA-9658-23B63BED52B5}"/>
              </a:ext>
            </a:extLst>
          </p:cNvPr>
          <p:cNvSpPr/>
          <p:nvPr>
            <p:custDataLst>
              <p:tags r:id="rId2"/>
            </p:custDataLst>
          </p:nvPr>
        </p:nvSpPr>
        <p:spPr>
          <a:xfrm>
            <a:off x="0" y="0"/>
            <a:ext cx="158750" cy="15875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1">
            <a:extLst>
              <a:ext uri="{FF2B5EF4-FFF2-40B4-BE49-F238E27FC236}">
                <a16:creationId xmlns:a16="http://schemas.microsoft.com/office/drawing/2014/main" id="{0264F3F6-E320-4169-B6D9-3A52FB51CEB6}"/>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9315233A-1E0D-4D5B-A7A1-BE2446A8EA64}"/>
              </a:ext>
            </a:extLst>
          </p:cNvPr>
          <p:cNvSpPr>
            <a:spLocks noGrp="1"/>
          </p:cNvSpPr>
          <p:nvPr>
            <p:ph type="title"/>
          </p:nvPr>
        </p:nvSpPr>
        <p:spPr>
          <a:xfrm>
            <a:off x="128690" y="157017"/>
            <a:ext cx="11521440" cy="497325"/>
          </a:xfrm>
        </p:spPr>
        <p:txBody>
          <a:bodyPr/>
          <a:lstStyle/>
          <a:p>
            <a:r>
              <a:rPr lang="en-US" dirty="0"/>
              <a:t>Structural Basis for GLK Selectivity</a:t>
            </a:r>
          </a:p>
        </p:txBody>
      </p:sp>
      <p:sp>
        <p:nvSpPr>
          <p:cNvPr id="7" name="TextBox 6">
            <a:extLst>
              <a:ext uri="{FF2B5EF4-FFF2-40B4-BE49-F238E27FC236}">
                <a16:creationId xmlns:a16="http://schemas.microsoft.com/office/drawing/2014/main" id="{378777E8-DBFA-40BD-B968-1577BD481D6F}"/>
              </a:ext>
            </a:extLst>
          </p:cNvPr>
          <p:cNvSpPr txBox="1"/>
          <p:nvPr/>
        </p:nvSpPr>
        <p:spPr>
          <a:xfrm>
            <a:off x="128690" y="5660042"/>
            <a:ext cx="7484959" cy="646331"/>
          </a:xfrm>
          <a:prstGeom prst="rect">
            <a:avLst/>
          </a:prstGeom>
          <a:noFill/>
        </p:spPr>
        <p:txBody>
          <a:bodyPr wrap="square" rtlCol="0">
            <a:spAutoFit/>
          </a:bodyPr>
          <a:lstStyle/>
          <a:p>
            <a:pPr algn="ctr" defTabSz="914400"/>
            <a:r>
              <a:rPr lang="en-GB" sz="1800" b="1" dirty="0"/>
              <a:t>HPK1 with bound Compound 14 (yellow ribbon, orange ligand)</a:t>
            </a:r>
          </a:p>
          <a:p>
            <a:pPr algn="ctr" defTabSz="914400"/>
            <a:r>
              <a:rPr lang="en-GB" sz="1800" b="1" dirty="0"/>
              <a:t>GLK with bound Compound 14 (blue ribbon, purple ligand)</a:t>
            </a:r>
          </a:p>
        </p:txBody>
      </p:sp>
      <p:sp>
        <p:nvSpPr>
          <p:cNvPr id="8" name="TextBox 7">
            <a:extLst>
              <a:ext uri="{FF2B5EF4-FFF2-40B4-BE49-F238E27FC236}">
                <a16:creationId xmlns:a16="http://schemas.microsoft.com/office/drawing/2014/main" id="{570F6DFA-6514-4A4E-A940-5EC1C6A0EC6A}"/>
              </a:ext>
            </a:extLst>
          </p:cNvPr>
          <p:cNvSpPr txBox="1"/>
          <p:nvPr/>
        </p:nvSpPr>
        <p:spPr>
          <a:xfrm>
            <a:off x="8180789" y="310358"/>
            <a:ext cx="3469341" cy="1815882"/>
          </a:xfrm>
          <a:prstGeom prst="rect">
            <a:avLst/>
          </a:prstGeom>
          <a:gradFill rotWithShape="1">
            <a:gsLst>
              <a:gs pos="0">
                <a:srgbClr val="F26101">
                  <a:satMod val="103000"/>
                  <a:lumMod val="102000"/>
                  <a:tint val="94000"/>
                </a:srgbClr>
              </a:gs>
              <a:gs pos="50000">
                <a:srgbClr val="F26101">
                  <a:satMod val="110000"/>
                  <a:lumMod val="100000"/>
                  <a:shade val="100000"/>
                </a:srgbClr>
              </a:gs>
              <a:gs pos="100000">
                <a:srgbClr val="F2610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lvl="0" defTabSz="914400">
              <a:defRPr/>
            </a:pPr>
            <a:r>
              <a:rPr lang="en-US" sz="1600" kern="0" dirty="0">
                <a:solidFill>
                  <a:srgbClr val="FFFFFF"/>
                </a:solidFill>
                <a:latin typeface="+mj-lt"/>
              </a:rPr>
              <a:t>P-Loop confirmation affects orientation of identical residues Tyr 28 (HPK1 in the pocket) versus Tyr 27 (GLK away from pocket)</a:t>
            </a:r>
          </a:p>
          <a:p>
            <a:pPr>
              <a:defRPr/>
            </a:pPr>
            <a:r>
              <a:rPr kumimoji="0" lang="en-GB" sz="1600" i="0" u="none" strike="noStrike" kern="0" cap="none" spc="0" normalizeH="0" baseline="0" noProof="0" dirty="0">
                <a:ln>
                  <a:noFill/>
                </a:ln>
                <a:solidFill>
                  <a:srgbClr val="FFFFFF"/>
                </a:solidFill>
                <a:effectLst/>
                <a:uLnTx/>
                <a:uFillTx/>
                <a:latin typeface="+mj-lt"/>
                <a:ea typeface="+mn-ea"/>
                <a:cs typeface="+mn-cs"/>
              </a:rPr>
              <a:t>Gly-Gly-Gly HPK1 P-loop motif gives added flexibility over GLK with Gly-Ser-Gly</a:t>
            </a:r>
          </a:p>
        </p:txBody>
      </p:sp>
      <p:sp>
        <p:nvSpPr>
          <p:cNvPr id="9" name="TextBox 8">
            <a:extLst>
              <a:ext uri="{FF2B5EF4-FFF2-40B4-BE49-F238E27FC236}">
                <a16:creationId xmlns:a16="http://schemas.microsoft.com/office/drawing/2014/main" id="{0F72254E-8E15-41F4-B967-23A29A10B7E3}"/>
              </a:ext>
            </a:extLst>
          </p:cNvPr>
          <p:cNvSpPr txBox="1"/>
          <p:nvPr/>
        </p:nvSpPr>
        <p:spPr>
          <a:xfrm>
            <a:off x="8223824" y="2453765"/>
            <a:ext cx="3469341" cy="1754326"/>
          </a:xfrm>
          <a:prstGeom prst="rect">
            <a:avLst/>
          </a:prstGeom>
          <a:gradFill rotWithShape="1">
            <a:gsLst>
              <a:gs pos="0">
                <a:srgbClr val="91BED4">
                  <a:satMod val="103000"/>
                  <a:lumMod val="102000"/>
                  <a:tint val="94000"/>
                </a:srgbClr>
              </a:gs>
              <a:gs pos="50000">
                <a:srgbClr val="91BED4">
                  <a:satMod val="110000"/>
                  <a:lumMod val="100000"/>
                  <a:shade val="100000"/>
                </a:srgbClr>
              </a:gs>
              <a:gs pos="100000">
                <a:srgbClr val="91BED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FFFFFF"/>
                </a:solidFill>
                <a:effectLst/>
                <a:uLnTx/>
                <a:uFillTx/>
                <a:latin typeface="+mj-lt"/>
                <a:ea typeface="+mn-ea"/>
                <a:cs typeface="+mn-cs"/>
              </a:rPr>
              <a:t>Flexibility of HPK1 P-loop allows Tyr28 </a:t>
            </a:r>
            <a:r>
              <a:rPr kumimoji="0" lang="el-GR" sz="1800" i="0" u="none" strike="noStrike" kern="0" cap="none" spc="0" normalizeH="0" baseline="0" noProof="0" dirty="0">
                <a:ln>
                  <a:noFill/>
                </a:ln>
                <a:solidFill>
                  <a:srgbClr val="FFFFFF"/>
                </a:solidFill>
                <a:effectLst/>
                <a:uLnTx/>
                <a:uFillTx/>
                <a:latin typeface="+mj-lt"/>
                <a:ea typeface="+mn-ea"/>
                <a:cs typeface="+mn-cs"/>
              </a:rPr>
              <a:t>π</a:t>
            </a:r>
            <a:r>
              <a:rPr kumimoji="0" lang="en-GB" sz="1800" i="0" u="none" strike="noStrike" kern="0" cap="none" spc="0" normalizeH="0" baseline="0" noProof="0" dirty="0">
                <a:ln>
                  <a:noFill/>
                </a:ln>
                <a:solidFill>
                  <a:srgbClr val="FFFFFF"/>
                </a:solidFill>
                <a:effectLst/>
                <a:uLnTx/>
                <a:uFillTx/>
                <a:latin typeface="+mj-lt"/>
                <a:ea typeface="+mn-ea"/>
                <a:cs typeface="+mn-cs"/>
              </a:rPr>
              <a:t>-</a:t>
            </a:r>
            <a:r>
              <a:rPr kumimoji="0" lang="el-GR" sz="1800" i="0" u="none" strike="noStrike" kern="0" cap="none" spc="0" normalizeH="0" baseline="0" noProof="0" dirty="0">
                <a:ln>
                  <a:noFill/>
                </a:ln>
                <a:solidFill>
                  <a:srgbClr val="FFFFFF"/>
                </a:solidFill>
                <a:effectLst/>
                <a:uLnTx/>
                <a:uFillTx/>
                <a:latin typeface="+mj-lt"/>
                <a:ea typeface="+mn-ea"/>
                <a:cs typeface="+mn-cs"/>
              </a:rPr>
              <a:t>π</a:t>
            </a:r>
            <a:r>
              <a:rPr kumimoji="0" lang="en-GB" sz="1800" i="0" u="none" strike="noStrike" kern="0" cap="none" spc="0" normalizeH="0" baseline="0" noProof="0" dirty="0">
                <a:ln>
                  <a:noFill/>
                </a:ln>
                <a:solidFill>
                  <a:srgbClr val="FFFFFF"/>
                </a:solidFill>
                <a:effectLst/>
                <a:uLnTx/>
                <a:uFillTx/>
                <a:latin typeface="+mj-lt"/>
                <a:ea typeface="+mn-ea"/>
                <a:cs typeface="+mn-cs"/>
              </a:rPr>
              <a:t> interaction with bicyclic</a:t>
            </a:r>
          </a:p>
          <a:p>
            <a:pPr lvl="0" defTabSz="914400">
              <a:defRPr/>
            </a:pPr>
            <a:r>
              <a:rPr lang="en-US" sz="1800" kern="0" dirty="0">
                <a:solidFill>
                  <a:srgbClr val="FFFFFF"/>
                </a:solidFill>
                <a:latin typeface="+mj-lt"/>
              </a:rPr>
              <a:t>Tyr27 for GLK is orientated </a:t>
            </a:r>
            <a:r>
              <a:rPr lang="en-US" kern="0" dirty="0">
                <a:solidFill>
                  <a:srgbClr val="FFFFFF"/>
                </a:solidFill>
                <a:latin typeface="+mj-lt"/>
              </a:rPr>
              <a:t>away</a:t>
            </a:r>
            <a:r>
              <a:rPr lang="en-US" sz="1800" kern="0" dirty="0">
                <a:solidFill>
                  <a:srgbClr val="FFFFFF"/>
                </a:solidFill>
                <a:latin typeface="+mj-lt"/>
              </a:rPr>
              <a:t> from the pocked and no interactions are present with 14</a:t>
            </a:r>
          </a:p>
        </p:txBody>
      </p:sp>
      <p:sp>
        <p:nvSpPr>
          <p:cNvPr id="10" name="TextBox 9">
            <a:extLst>
              <a:ext uri="{FF2B5EF4-FFF2-40B4-BE49-F238E27FC236}">
                <a16:creationId xmlns:a16="http://schemas.microsoft.com/office/drawing/2014/main" id="{D1366392-0E58-4F1A-B286-24562B984E70}"/>
              </a:ext>
            </a:extLst>
          </p:cNvPr>
          <p:cNvSpPr txBox="1"/>
          <p:nvPr/>
        </p:nvSpPr>
        <p:spPr>
          <a:xfrm>
            <a:off x="8223824" y="4467668"/>
            <a:ext cx="3469341" cy="1477328"/>
          </a:xfrm>
          <a:prstGeom prst="rect">
            <a:avLst/>
          </a:prstGeom>
          <a:solidFill>
            <a:srgbClr val="00B0F0"/>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FFFFFF"/>
                </a:solidFill>
                <a:effectLst/>
                <a:uLnTx/>
                <a:uFillTx/>
                <a:latin typeface="+mj-lt"/>
                <a:ea typeface="+mn-ea"/>
                <a:cs typeface="+mn-cs"/>
              </a:rPr>
              <a:t>Conventional DFG Asp position as observed in GLK not compatible with ligand out orientation and needs to move for HPK1</a:t>
            </a:r>
          </a:p>
        </p:txBody>
      </p:sp>
      <p:graphicFrame>
        <p:nvGraphicFramePr>
          <p:cNvPr id="11" name="Object 10">
            <a:extLst>
              <a:ext uri="{FF2B5EF4-FFF2-40B4-BE49-F238E27FC236}">
                <a16:creationId xmlns:a16="http://schemas.microsoft.com/office/drawing/2014/main" id="{C353EF37-2463-4462-B767-E77B000B5764}"/>
              </a:ext>
            </a:extLst>
          </p:cNvPr>
          <p:cNvGraphicFramePr>
            <a:graphicFrameLocks noChangeAspect="1"/>
          </p:cNvGraphicFramePr>
          <p:nvPr>
            <p:extLst>
              <p:ext uri="{D42A27DB-BD31-4B8C-83A1-F6EECF244321}">
                <p14:modId xmlns:p14="http://schemas.microsoft.com/office/powerpoint/2010/main" val="4059432347"/>
              </p:ext>
            </p:extLst>
          </p:nvPr>
        </p:nvGraphicFramePr>
        <p:xfrm>
          <a:off x="6219628" y="723283"/>
          <a:ext cx="1811686" cy="2014462"/>
        </p:xfrm>
        <a:graphic>
          <a:graphicData uri="http://schemas.openxmlformats.org/presentationml/2006/ole">
            <mc:AlternateContent xmlns:mc="http://schemas.openxmlformats.org/markup-compatibility/2006">
              <mc:Choice xmlns:v="urn:schemas-microsoft-com:vml" Requires="v">
                <p:oleObj name="CS ChemDraw Drawing" r:id="rId8" imgW="1730861" imgH="1924356" progId="ChemDraw.Document.6.0">
                  <p:embed/>
                </p:oleObj>
              </mc:Choice>
              <mc:Fallback>
                <p:oleObj name="CS ChemDraw Drawing" r:id="rId8" imgW="1730861" imgH="1924356" progId="ChemDraw.Document.6.0">
                  <p:embed/>
                  <p:pic>
                    <p:nvPicPr>
                      <p:cNvPr id="11" name="Object 10">
                        <a:extLst>
                          <a:ext uri="{FF2B5EF4-FFF2-40B4-BE49-F238E27FC236}">
                            <a16:creationId xmlns:a16="http://schemas.microsoft.com/office/drawing/2014/main" id="{C353EF37-2463-4462-B767-E77B000B5764}"/>
                          </a:ext>
                        </a:extLst>
                      </p:cNvPr>
                      <p:cNvPicPr/>
                      <p:nvPr/>
                    </p:nvPicPr>
                    <p:blipFill>
                      <a:blip r:embed="rId9"/>
                      <a:stretch>
                        <a:fillRect/>
                      </a:stretch>
                    </p:blipFill>
                    <p:spPr>
                      <a:xfrm>
                        <a:off x="6219628" y="723283"/>
                        <a:ext cx="1811686" cy="2014462"/>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184B5F94-56AF-4706-83E2-B94B6A64979F}"/>
              </a:ext>
            </a:extLst>
          </p:cNvPr>
          <p:cNvSpPr txBox="1"/>
          <p:nvPr/>
        </p:nvSpPr>
        <p:spPr>
          <a:xfrm>
            <a:off x="4748357" y="827712"/>
            <a:ext cx="2600192" cy="1015663"/>
          </a:xfrm>
          <a:prstGeom prst="rect">
            <a:avLst/>
          </a:prstGeom>
          <a:noFill/>
        </p:spPr>
        <p:txBody>
          <a:bodyPr wrap="square" rtlCol="0">
            <a:spAutoFit/>
          </a:bodyPr>
          <a:lstStyle/>
          <a:p>
            <a:r>
              <a:rPr lang="en-US" sz="1200" b="1" dirty="0">
                <a:latin typeface="+mj-lt"/>
              </a:rPr>
              <a:t>Compound 14</a:t>
            </a:r>
          </a:p>
          <a:p>
            <a:r>
              <a:rPr lang="en-US" sz="1200" dirty="0">
                <a:latin typeface="+mj-lt"/>
              </a:rPr>
              <a:t>Caliper 1 mM ATP</a:t>
            </a:r>
          </a:p>
          <a:p>
            <a:r>
              <a:rPr lang="en-US" sz="1200" dirty="0">
                <a:latin typeface="+mj-lt"/>
              </a:rPr>
              <a:t>HPK1 IC</a:t>
            </a:r>
            <a:r>
              <a:rPr lang="en-US" sz="1200" baseline="-25000" dirty="0">
                <a:latin typeface="+mj-lt"/>
              </a:rPr>
              <a:t>50</a:t>
            </a:r>
            <a:r>
              <a:rPr lang="en-US" sz="1200" dirty="0">
                <a:latin typeface="+mj-lt"/>
              </a:rPr>
              <a:t> = 1.4 </a:t>
            </a:r>
            <a:r>
              <a:rPr lang="en-US" sz="1200" dirty="0" err="1">
                <a:latin typeface="+mj-lt"/>
              </a:rPr>
              <a:t>nM</a:t>
            </a:r>
            <a:endParaRPr lang="en-US" sz="1200" dirty="0">
              <a:latin typeface="+mj-lt"/>
            </a:endParaRPr>
          </a:p>
          <a:p>
            <a:r>
              <a:rPr lang="en-US" sz="1200" dirty="0">
                <a:latin typeface="+mj-lt"/>
              </a:rPr>
              <a:t>GLK IC</a:t>
            </a:r>
            <a:r>
              <a:rPr lang="en-US" sz="1200" baseline="-25000" dirty="0">
                <a:latin typeface="+mj-lt"/>
              </a:rPr>
              <a:t>50</a:t>
            </a:r>
            <a:r>
              <a:rPr lang="en-US" sz="1200" dirty="0">
                <a:latin typeface="+mj-lt"/>
              </a:rPr>
              <a:t> = 84 </a:t>
            </a:r>
            <a:r>
              <a:rPr lang="en-US" sz="1200" dirty="0" err="1">
                <a:latin typeface="+mj-lt"/>
              </a:rPr>
              <a:t>nM</a:t>
            </a:r>
            <a:endParaRPr lang="en-US" sz="1200" dirty="0">
              <a:latin typeface="+mj-lt"/>
            </a:endParaRPr>
          </a:p>
          <a:p>
            <a:r>
              <a:rPr lang="en-US" sz="1200" dirty="0">
                <a:latin typeface="+mj-lt"/>
              </a:rPr>
              <a:t>Selectivity = 60x</a:t>
            </a:r>
          </a:p>
        </p:txBody>
      </p:sp>
      <p:sp>
        <p:nvSpPr>
          <p:cNvPr id="13" name="TextBox 12">
            <a:extLst>
              <a:ext uri="{FF2B5EF4-FFF2-40B4-BE49-F238E27FC236}">
                <a16:creationId xmlns:a16="http://schemas.microsoft.com/office/drawing/2014/main" id="{2880B4B8-2E7B-43AC-92F1-324F7BAAC53F}"/>
              </a:ext>
            </a:extLst>
          </p:cNvPr>
          <p:cNvSpPr txBox="1"/>
          <p:nvPr/>
        </p:nvSpPr>
        <p:spPr>
          <a:xfrm>
            <a:off x="5149802" y="2737745"/>
            <a:ext cx="950709" cy="276999"/>
          </a:xfrm>
          <a:prstGeom prst="rect">
            <a:avLst/>
          </a:prstGeom>
          <a:noFill/>
        </p:spPr>
        <p:txBody>
          <a:bodyPr wrap="none" rtlCol="0">
            <a:spAutoFit/>
          </a:bodyPr>
          <a:lstStyle/>
          <a:p>
            <a:r>
              <a:rPr lang="en-US" sz="1200" b="1" dirty="0"/>
              <a:t>GLK Tyr27</a:t>
            </a:r>
          </a:p>
        </p:txBody>
      </p:sp>
      <p:sp>
        <p:nvSpPr>
          <p:cNvPr id="14" name="TextBox 13">
            <a:extLst>
              <a:ext uri="{FF2B5EF4-FFF2-40B4-BE49-F238E27FC236}">
                <a16:creationId xmlns:a16="http://schemas.microsoft.com/office/drawing/2014/main" id="{95F69CF9-E729-4B1F-AAA8-8524DA9A0A19}"/>
              </a:ext>
            </a:extLst>
          </p:cNvPr>
          <p:cNvSpPr txBox="1"/>
          <p:nvPr/>
        </p:nvSpPr>
        <p:spPr>
          <a:xfrm>
            <a:off x="4026712" y="3972097"/>
            <a:ext cx="1034066" cy="276999"/>
          </a:xfrm>
          <a:prstGeom prst="rect">
            <a:avLst/>
          </a:prstGeom>
          <a:noFill/>
        </p:spPr>
        <p:txBody>
          <a:bodyPr wrap="none" rtlCol="0">
            <a:spAutoFit/>
          </a:bodyPr>
          <a:lstStyle/>
          <a:p>
            <a:r>
              <a:rPr lang="en-US" sz="1200" b="1" dirty="0"/>
              <a:t>HPK1 Tyr28</a:t>
            </a:r>
          </a:p>
        </p:txBody>
      </p:sp>
      <p:sp>
        <p:nvSpPr>
          <p:cNvPr id="15" name="TextBox 14">
            <a:extLst>
              <a:ext uri="{FF2B5EF4-FFF2-40B4-BE49-F238E27FC236}">
                <a16:creationId xmlns:a16="http://schemas.microsoft.com/office/drawing/2014/main" id="{FE9CE3D4-7EE5-49CD-8CB6-46B6B6A18914}"/>
              </a:ext>
            </a:extLst>
          </p:cNvPr>
          <p:cNvSpPr txBox="1"/>
          <p:nvPr/>
        </p:nvSpPr>
        <p:spPr>
          <a:xfrm>
            <a:off x="4200655" y="5105748"/>
            <a:ext cx="1176028" cy="276999"/>
          </a:xfrm>
          <a:prstGeom prst="rect">
            <a:avLst/>
          </a:prstGeom>
          <a:noFill/>
        </p:spPr>
        <p:txBody>
          <a:bodyPr wrap="none" rtlCol="0">
            <a:spAutoFit/>
          </a:bodyPr>
          <a:lstStyle/>
          <a:p>
            <a:r>
              <a:rPr lang="en-US" sz="1200" b="1" dirty="0"/>
              <a:t>HPK1 Asp155</a:t>
            </a:r>
          </a:p>
        </p:txBody>
      </p:sp>
      <p:sp>
        <p:nvSpPr>
          <p:cNvPr id="16" name="TextBox 15">
            <a:extLst>
              <a:ext uri="{FF2B5EF4-FFF2-40B4-BE49-F238E27FC236}">
                <a16:creationId xmlns:a16="http://schemas.microsoft.com/office/drawing/2014/main" id="{2BF22798-F66D-4416-B568-B433EE49B017}"/>
              </a:ext>
            </a:extLst>
          </p:cNvPr>
          <p:cNvSpPr txBox="1"/>
          <p:nvPr/>
        </p:nvSpPr>
        <p:spPr>
          <a:xfrm>
            <a:off x="4103169" y="4461326"/>
            <a:ext cx="1092671" cy="276999"/>
          </a:xfrm>
          <a:prstGeom prst="rect">
            <a:avLst/>
          </a:prstGeom>
          <a:noFill/>
        </p:spPr>
        <p:txBody>
          <a:bodyPr wrap="none" rtlCol="0">
            <a:spAutoFit/>
          </a:bodyPr>
          <a:lstStyle/>
          <a:p>
            <a:r>
              <a:rPr lang="en-US" sz="1200" b="1" dirty="0"/>
              <a:t>GLK Asp154</a:t>
            </a:r>
          </a:p>
        </p:txBody>
      </p:sp>
    </p:spTree>
    <p:extLst>
      <p:ext uri="{BB962C8B-B14F-4D97-AF65-F5344CB8AC3E}">
        <p14:creationId xmlns:p14="http://schemas.microsoft.com/office/powerpoint/2010/main" val="287576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9BD19E97-8642-A468-538E-CFA10D78A675}"/>
              </a:ext>
            </a:extLst>
          </p:cNvPr>
          <p:cNvSpPr/>
          <p:nvPr/>
        </p:nvSpPr>
        <p:spPr>
          <a:xfrm>
            <a:off x="3909215" y="1469852"/>
            <a:ext cx="1093883" cy="1062132"/>
          </a:xfrm>
          <a:prstGeom prst="roundRect">
            <a:avLst/>
          </a:prstGeom>
          <a:solidFill>
            <a:srgbClr val="CCFFCC"/>
          </a:solidFill>
          <a:ln w="28575">
            <a:solidFill>
              <a:srgbClr val="3399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Title 2">
            <a:extLst>
              <a:ext uri="{FF2B5EF4-FFF2-40B4-BE49-F238E27FC236}">
                <a16:creationId xmlns:a16="http://schemas.microsoft.com/office/drawing/2014/main" id="{4B8E1C9E-DE7A-1A8A-37EF-D5067006EEBB}"/>
              </a:ext>
            </a:extLst>
          </p:cNvPr>
          <p:cNvSpPr txBox="1">
            <a:spLocks/>
          </p:cNvSpPr>
          <p:nvPr/>
        </p:nvSpPr>
        <p:spPr>
          <a:xfrm>
            <a:off x="176328" y="89130"/>
            <a:ext cx="8029209" cy="529493"/>
          </a:xfrm>
          <a:prstGeom prst="rect">
            <a:avLst/>
          </a:prstGeom>
        </p:spPr>
        <p:txBody>
          <a:bodyPr/>
          <a:lstStyle>
            <a:lvl1pPr algn="l" defTabSz="914400" rtl="0" eaLnBrk="1" latinLnBrk="0" hangingPunct="1">
              <a:lnSpc>
                <a:spcPct val="100000"/>
              </a:lnSpc>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4974"/>
                </a:solidFill>
                <a:effectLst/>
                <a:uLnTx/>
                <a:uFillTx/>
                <a:latin typeface="Arial" panose="020B0604020202020204" pitchFamily="34" charset="0"/>
                <a:ea typeface="+mj-ea"/>
                <a:cs typeface="Arial" panose="020B0604020202020204" pitchFamily="34" charset="0"/>
              </a:rPr>
              <a:t>Identification of Potent and Selective C-1 Aryl Substituent</a:t>
            </a:r>
          </a:p>
        </p:txBody>
      </p:sp>
      <p:graphicFrame>
        <p:nvGraphicFramePr>
          <p:cNvPr id="5" name="Table 4">
            <a:extLst>
              <a:ext uri="{FF2B5EF4-FFF2-40B4-BE49-F238E27FC236}">
                <a16:creationId xmlns:a16="http://schemas.microsoft.com/office/drawing/2014/main" id="{96A98B68-B7BF-C4C0-6EB2-C4DA91CD115F}"/>
              </a:ext>
            </a:extLst>
          </p:cNvPr>
          <p:cNvGraphicFramePr>
            <a:graphicFrameLocks noGrp="1"/>
          </p:cNvGraphicFramePr>
          <p:nvPr>
            <p:extLst>
              <p:ext uri="{D42A27DB-BD31-4B8C-83A1-F6EECF244321}">
                <p14:modId xmlns:p14="http://schemas.microsoft.com/office/powerpoint/2010/main" val="861934075"/>
              </p:ext>
            </p:extLst>
          </p:nvPr>
        </p:nvGraphicFramePr>
        <p:xfrm>
          <a:off x="176327" y="2667677"/>
          <a:ext cx="11875464" cy="1681190"/>
        </p:xfrm>
        <a:graphic>
          <a:graphicData uri="http://schemas.openxmlformats.org/drawingml/2006/table">
            <a:tbl>
              <a:tblPr firstRow="1" bandRow="1">
                <a:tableStyleId>{5C22544A-7EE6-4342-B048-85BDC9FD1C3A}</a:tableStyleId>
              </a:tblPr>
              <a:tblGrid>
                <a:gridCol w="2533612">
                  <a:extLst>
                    <a:ext uri="{9D8B030D-6E8A-4147-A177-3AD203B41FA5}">
                      <a16:colId xmlns:a16="http://schemas.microsoft.com/office/drawing/2014/main" val="752154016"/>
                    </a:ext>
                  </a:extLst>
                </a:gridCol>
                <a:gridCol w="1155121">
                  <a:extLst>
                    <a:ext uri="{9D8B030D-6E8A-4147-A177-3AD203B41FA5}">
                      <a16:colId xmlns:a16="http://schemas.microsoft.com/office/drawing/2014/main" val="3399541942"/>
                    </a:ext>
                  </a:extLst>
                </a:gridCol>
                <a:gridCol w="1140243">
                  <a:extLst>
                    <a:ext uri="{9D8B030D-6E8A-4147-A177-3AD203B41FA5}">
                      <a16:colId xmlns:a16="http://schemas.microsoft.com/office/drawing/2014/main" val="710292436"/>
                    </a:ext>
                  </a:extLst>
                </a:gridCol>
                <a:gridCol w="1149514">
                  <a:extLst>
                    <a:ext uri="{9D8B030D-6E8A-4147-A177-3AD203B41FA5}">
                      <a16:colId xmlns:a16="http://schemas.microsoft.com/office/drawing/2014/main" val="2265700506"/>
                    </a:ext>
                  </a:extLst>
                </a:gridCol>
                <a:gridCol w="1195866">
                  <a:extLst>
                    <a:ext uri="{9D8B030D-6E8A-4147-A177-3AD203B41FA5}">
                      <a16:colId xmlns:a16="http://schemas.microsoft.com/office/drawing/2014/main" val="2653796095"/>
                    </a:ext>
                  </a:extLst>
                </a:gridCol>
                <a:gridCol w="1112434">
                  <a:extLst>
                    <a:ext uri="{9D8B030D-6E8A-4147-A177-3AD203B41FA5}">
                      <a16:colId xmlns:a16="http://schemas.microsoft.com/office/drawing/2014/main" val="3749394730"/>
                    </a:ext>
                  </a:extLst>
                </a:gridCol>
                <a:gridCol w="1140244">
                  <a:extLst>
                    <a:ext uri="{9D8B030D-6E8A-4147-A177-3AD203B41FA5}">
                      <a16:colId xmlns:a16="http://schemas.microsoft.com/office/drawing/2014/main" val="3301974644"/>
                    </a:ext>
                  </a:extLst>
                </a:gridCol>
                <a:gridCol w="1224215">
                  <a:extLst>
                    <a:ext uri="{9D8B030D-6E8A-4147-A177-3AD203B41FA5}">
                      <a16:colId xmlns:a16="http://schemas.microsoft.com/office/drawing/2014/main" val="1714213197"/>
                    </a:ext>
                  </a:extLst>
                </a:gridCol>
                <a:gridCol w="1224215">
                  <a:extLst>
                    <a:ext uri="{9D8B030D-6E8A-4147-A177-3AD203B41FA5}">
                      <a16:colId xmlns:a16="http://schemas.microsoft.com/office/drawing/2014/main" val="4153960017"/>
                    </a:ext>
                  </a:extLst>
                </a:gridCol>
              </a:tblGrid>
              <a:tr h="336238">
                <a:tc>
                  <a:txBody>
                    <a:bodyPr/>
                    <a:lstStyle/>
                    <a:p>
                      <a:pPr algn="ctr"/>
                      <a:r>
                        <a:rPr lang="en-US" sz="1600" dirty="0"/>
                        <a:t>Assay</a:t>
                      </a:r>
                    </a:p>
                  </a:txBody>
                  <a:tcPr/>
                </a:tc>
                <a:tc>
                  <a:txBody>
                    <a:bodyPr/>
                    <a:lstStyle/>
                    <a:p>
                      <a:pPr algn="ctr"/>
                      <a:r>
                        <a:rPr lang="en-US" sz="1600" dirty="0"/>
                        <a:t>13</a:t>
                      </a:r>
                    </a:p>
                  </a:txBody>
                  <a:tcPr/>
                </a:tc>
                <a:tc>
                  <a:txBody>
                    <a:bodyPr/>
                    <a:lstStyle/>
                    <a:p>
                      <a:pPr algn="ctr"/>
                      <a:r>
                        <a:rPr lang="en-US" sz="1600" dirty="0"/>
                        <a:t>15</a:t>
                      </a:r>
                    </a:p>
                  </a:txBody>
                  <a:tcPr/>
                </a:tc>
                <a:tc>
                  <a:txBody>
                    <a:bodyPr/>
                    <a:lstStyle/>
                    <a:p>
                      <a:pPr algn="ctr"/>
                      <a:r>
                        <a:rPr lang="en-US" sz="1600" dirty="0"/>
                        <a:t>16</a:t>
                      </a:r>
                    </a:p>
                  </a:txBody>
                  <a:tcPr/>
                </a:tc>
                <a:tc>
                  <a:txBody>
                    <a:bodyPr/>
                    <a:lstStyle/>
                    <a:p>
                      <a:pPr algn="ctr"/>
                      <a:r>
                        <a:rPr lang="en-US" sz="1600" dirty="0"/>
                        <a:t>17</a:t>
                      </a:r>
                    </a:p>
                  </a:txBody>
                  <a:tcPr/>
                </a:tc>
                <a:tc>
                  <a:txBody>
                    <a:bodyPr/>
                    <a:lstStyle/>
                    <a:p>
                      <a:pPr algn="ctr"/>
                      <a:r>
                        <a:rPr lang="en-US" sz="1600" dirty="0"/>
                        <a:t>18</a:t>
                      </a:r>
                    </a:p>
                  </a:txBody>
                  <a:tcPr/>
                </a:tc>
                <a:tc>
                  <a:txBody>
                    <a:bodyPr/>
                    <a:lstStyle/>
                    <a:p>
                      <a:pPr algn="ctr"/>
                      <a:r>
                        <a:rPr lang="en-US" sz="1600" dirty="0"/>
                        <a:t>19</a:t>
                      </a:r>
                    </a:p>
                  </a:txBody>
                  <a:tcPr/>
                </a:tc>
                <a:tc>
                  <a:txBody>
                    <a:bodyPr/>
                    <a:lstStyle/>
                    <a:p>
                      <a:pPr algn="ctr"/>
                      <a:r>
                        <a:rPr lang="en-US" sz="1600" dirty="0"/>
                        <a:t>20</a:t>
                      </a:r>
                    </a:p>
                  </a:txBody>
                  <a:tcPr/>
                </a:tc>
                <a:tc>
                  <a:txBody>
                    <a:bodyPr/>
                    <a:lstStyle/>
                    <a:p>
                      <a:pPr algn="ctr"/>
                      <a:r>
                        <a:rPr lang="en-US" sz="1600" dirty="0"/>
                        <a:t>21</a:t>
                      </a:r>
                    </a:p>
                  </a:txBody>
                  <a:tcPr/>
                </a:tc>
                <a:extLst>
                  <a:ext uri="{0D108BD9-81ED-4DB2-BD59-A6C34878D82A}">
                    <a16:rowId xmlns:a16="http://schemas.microsoft.com/office/drawing/2014/main" val="2162392312"/>
                  </a:ext>
                </a:extLst>
              </a:tr>
              <a:tr h="336238">
                <a:tc>
                  <a:txBody>
                    <a:bodyPr/>
                    <a:lstStyle/>
                    <a:p>
                      <a:pPr algn="ctr"/>
                      <a:r>
                        <a:rPr lang="en-US" sz="1600" dirty="0"/>
                        <a:t>HPK1</a:t>
                      </a:r>
                      <a:r>
                        <a:rPr lang="en-US" sz="1600" baseline="30000" dirty="0"/>
                        <a:t>a</a:t>
                      </a:r>
                      <a:r>
                        <a:rPr lang="en-US" sz="1600" dirty="0"/>
                        <a:t> IC</a:t>
                      </a:r>
                      <a:r>
                        <a:rPr lang="en-US" sz="1600" baseline="-25000" dirty="0"/>
                        <a:t>50</a:t>
                      </a:r>
                      <a:r>
                        <a:rPr lang="en-US" sz="1600" dirty="0"/>
                        <a:t> (</a:t>
                      </a:r>
                      <a:r>
                        <a:rPr lang="en-US" sz="1600" dirty="0" err="1"/>
                        <a:t>nM</a:t>
                      </a:r>
                      <a:r>
                        <a:rPr lang="en-US" sz="1600" dirty="0"/>
                        <a:t>)</a:t>
                      </a:r>
                    </a:p>
                  </a:txBody>
                  <a:tcPr/>
                </a:tc>
                <a:tc>
                  <a:txBody>
                    <a:bodyPr/>
                    <a:lstStyle/>
                    <a:p>
                      <a:pPr algn="ctr"/>
                      <a:r>
                        <a:rPr lang="en-US" sz="1600" dirty="0"/>
                        <a:t>2.6</a:t>
                      </a:r>
                    </a:p>
                  </a:txBody>
                  <a:tcPr/>
                </a:tc>
                <a:tc>
                  <a:txBody>
                    <a:bodyPr/>
                    <a:lstStyle/>
                    <a:p>
                      <a:pPr algn="ctr"/>
                      <a:r>
                        <a:rPr lang="en-US" sz="1600" dirty="0"/>
                        <a:t>4.2</a:t>
                      </a:r>
                    </a:p>
                  </a:txBody>
                  <a:tcPr/>
                </a:tc>
                <a:tc>
                  <a:txBody>
                    <a:bodyPr/>
                    <a:lstStyle/>
                    <a:p>
                      <a:pPr algn="ctr"/>
                      <a:r>
                        <a:rPr lang="en-US" sz="1600" dirty="0"/>
                        <a:t>1.8</a:t>
                      </a:r>
                    </a:p>
                  </a:txBody>
                  <a:tcPr/>
                </a:tc>
                <a:tc>
                  <a:txBody>
                    <a:bodyPr/>
                    <a:lstStyle/>
                    <a:p>
                      <a:pPr algn="ctr"/>
                      <a:r>
                        <a:rPr lang="en-US" sz="1600" dirty="0"/>
                        <a:t>0.7</a:t>
                      </a:r>
                    </a:p>
                  </a:txBody>
                  <a:tcPr/>
                </a:tc>
                <a:tc>
                  <a:txBody>
                    <a:bodyPr/>
                    <a:lstStyle/>
                    <a:p>
                      <a:pPr algn="ctr"/>
                      <a:r>
                        <a:rPr lang="en-US" sz="1600" dirty="0"/>
                        <a:t>3.6</a:t>
                      </a:r>
                    </a:p>
                  </a:txBody>
                  <a:tcPr/>
                </a:tc>
                <a:tc>
                  <a:txBody>
                    <a:bodyPr/>
                    <a:lstStyle/>
                    <a:p>
                      <a:pPr algn="ctr"/>
                      <a:r>
                        <a:rPr lang="en-US" sz="1600" dirty="0"/>
                        <a:t>2.2</a:t>
                      </a:r>
                    </a:p>
                  </a:txBody>
                  <a:tcPr/>
                </a:tc>
                <a:tc>
                  <a:txBody>
                    <a:bodyPr/>
                    <a:lstStyle/>
                    <a:p>
                      <a:pPr algn="ctr"/>
                      <a:r>
                        <a:rPr lang="en-US" sz="1600" dirty="0"/>
                        <a:t>0.9</a:t>
                      </a:r>
                    </a:p>
                  </a:txBody>
                  <a:tcPr/>
                </a:tc>
                <a:tc>
                  <a:txBody>
                    <a:bodyPr/>
                    <a:lstStyle/>
                    <a:p>
                      <a:pPr algn="ctr"/>
                      <a:r>
                        <a:rPr lang="en-US" sz="1600" dirty="0"/>
                        <a:t>0.5</a:t>
                      </a:r>
                    </a:p>
                  </a:txBody>
                  <a:tcPr/>
                </a:tc>
                <a:extLst>
                  <a:ext uri="{0D108BD9-81ED-4DB2-BD59-A6C34878D82A}">
                    <a16:rowId xmlns:a16="http://schemas.microsoft.com/office/drawing/2014/main" val="3090269299"/>
                  </a:ext>
                </a:extLst>
              </a:tr>
              <a:tr h="3362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GLK </a:t>
                      </a:r>
                      <a:r>
                        <a:rPr lang="en-US" sz="1600" dirty="0" err="1"/>
                        <a:t>Selectivity</a:t>
                      </a:r>
                      <a:r>
                        <a:rPr lang="en-US" sz="1600" baseline="30000" dirty="0" err="1"/>
                        <a:t>b</a:t>
                      </a:r>
                      <a:endParaRPr lang="en-US" sz="1600" dirty="0"/>
                    </a:p>
                  </a:txBody>
                  <a:tcPr/>
                </a:tc>
                <a:tc>
                  <a:txBody>
                    <a:bodyPr/>
                    <a:lstStyle/>
                    <a:p>
                      <a:pPr algn="ctr"/>
                      <a:r>
                        <a:rPr lang="en-US" sz="1600" dirty="0"/>
                        <a:t>46</a:t>
                      </a:r>
                    </a:p>
                  </a:txBody>
                  <a:tcPr/>
                </a:tc>
                <a:tc>
                  <a:txBody>
                    <a:bodyPr/>
                    <a:lstStyle/>
                    <a:p>
                      <a:pPr algn="ctr"/>
                      <a:r>
                        <a:rPr lang="en-US" sz="1600" dirty="0"/>
                        <a:t>127</a:t>
                      </a:r>
                    </a:p>
                  </a:txBody>
                  <a:tcPr/>
                </a:tc>
                <a:tc>
                  <a:txBody>
                    <a:bodyPr/>
                    <a:lstStyle/>
                    <a:p>
                      <a:pPr algn="ctr"/>
                      <a:r>
                        <a:rPr lang="en-US" sz="1600" dirty="0"/>
                        <a:t>175</a:t>
                      </a:r>
                    </a:p>
                  </a:txBody>
                  <a:tcPr/>
                </a:tc>
                <a:tc>
                  <a:txBody>
                    <a:bodyPr/>
                    <a:lstStyle/>
                    <a:p>
                      <a:pPr algn="ctr"/>
                      <a:r>
                        <a:rPr lang="en-US" sz="1600" dirty="0"/>
                        <a:t>439</a:t>
                      </a:r>
                    </a:p>
                  </a:txBody>
                  <a:tcPr/>
                </a:tc>
                <a:tc>
                  <a:txBody>
                    <a:bodyPr/>
                    <a:lstStyle/>
                    <a:p>
                      <a:pPr algn="ctr"/>
                      <a:r>
                        <a:rPr lang="en-US" sz="1600" dirty="0"/>
                        <a:t>269</a:t>
                      </a:r>
                    </a:p>
                  </a:txBody>
                  <a:tcPr/>
                </a:tc>
                <a:tc>
                  <a:txBody>
                    <a:bodyPr/>
                    <a:lstStyle/>
                    <a:p>
                      <a:pPr algn="ctr"/>
                      <a:r>
                        <a:rPr lang="en-US" sz="1600" dirty="0"/>
                        <a:t>91</a:t>
                      </a:r>
                    </a:p>
                  </a:txBody>
                  <a:tcPr/>
                </a:tc>
                <a:tc>
                  <a:txBody>
                    <a:bodyPr/>
                    <a:lstStyle/>
                    <a:p>
                      <a:pPr algn="ctr"/>
                      <a:r>
                        <a:rPr lang="en-US" sz="1600" dirty="0"/>
                        <a:t>180</a:t>
                      </a:r>
                    </a:p>
                  </a:txBody>
                  <a:tcPr/>
                </a:tc>
                <a:tc>
                  <a:txBody>
                    <a:bodyPr/>
                    <a:lstStyle/>
                    <a:p>
                      <a:pPr algn="ctr"/>
                      <a:r>
                        <a:rPr lang="en-US" sz="1600" dirty="0"/>
                        <a:t>152</a:t>
                      </a:r>
                    </a:p>
                  </a:txBody>
                  <a:tcPr/>
                </a:tc>
                <a:extLst>
                  <a:ext uri="{0D108BD9-81ED-4DB2-BD59-A6C34878D82A}">
                    <a16:rowId xmlns:a16="http://schemas.microsoft.com/office/drawing/2014/main" val="1706162276"/>
                  </a:ext>
                </a:extLst>
              </a:tr>
              <a:tr h="3362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Cell pSLP76 IC</a:t>
                      </a:r>
                      <a:r>
                        <a:rPr lang="en-US" sz="1600" baseline="-25000" dirty="0"/>
                        <a:t>50</a:t>
                      </a:r>
                      <a:r>
                        <a:rPr lang="en-US" sz="1600" dirty="0"/>
                        <a:t> (</a:t>
                      </a:r>
                      <a:r>
                        <a:rPr lang="en-US" sz="1600" dirty="0" err="1"/>
                        <a:t>nM</a:t>
                      </a:r>
                      <a:r>
                        <a:rPr lang="en-US" sz="1600" dirty="0"/>
                        <a:t>)</a:t>
                      </a:r>
                    </a:p>
                  </a:txBody>
                  <a:tcPr/>
                </a:tc>
                <a:tc>
                  <a:txBody>
                    <a:bodyPr/>
                    <a:lstStyle/>
                    <a:p>
                      <a:pPr algn="ctr"/>
                      <a:r>
                        <a:rPr lang="en-US" sz="1600" dirty="0"/>
                        <a:t>116</a:t>
                      </a:r>
                    </a:p>
                  </a:txBody>
                  <a:tcPr/>
                </a:tc>
                <a:tc>
                  <a:txBody>
                    <a:bodyPr/>
                    <a:lstStyle/>
                    <a:p>
                      <a:pPr algn="ctr"/>
                      <a:r>
                        <a:rPr lang="en-US" sz="1600" dirty="0"/>
                        <a:t>101</a:t>
                      </a:r>
                    </a:p>
                  </a:txBody>
                  <a:tcPr/>
                </a:tc>
                <a:tc>
                  <a:txBody>
                    <a:bodyPr/>
                    <a:lstStyle/>
                    <a:p>
                      <a:pPr algn="ctr"/>
                      <a:r>
                        <a:rPr lang="en-US" sz="1600" dirty="0"/>
                        <a:t>1800</a:t>
                      </a:r>
                    </a:p>
                  </a:txBody>
                  <a:tcPr/>
                </a:tc>
                <a:tc>
                  <a:txBody>
                    <a:bodyPr/>
                    <a:lstStyle/>
                    <a:p>
                      <a:pPr algn="ctr"/>
                      <a:r>
                        <a:rPr lang="en-US" sz="1600" dirty="0"/>
                        <a:t>225</a:t>
                      </a:r>
                    </a:p>
                  </a:txBody>
                  <a:tcPr/>
                </a:tc>
                <a:tc>
                  <a:txBody>
                    <a:bodyPr/>
                    <a:lstStyle/>
                    <a:p>
                      <a:pPr algn="ctr"/>
                      <a:r>
                        <a:rPr lang="en-US" sz="1600" dirty="0"/>
                        <a:t>204</a:t>
                      </a:r>
                    </a:p>
                  </a:txBody>
                  <a:tcPr/>
                </a:tc>
                <a:tc>
                  <a:txBody>
                    <a:bodyPr/>
                    <a:lstStyle/>
                    <a:p>
                      <a:pPr algn="ctr"/>
                      <a:r>
                        <a:rPr lang="en-US" sz="1600" dirty="0"/>
                        <a:t>218</a:t>
                      </a:r>
                    </a:p>
                  </a:txBody>
                  <a:tcPr/>
                </a:tc>
                <a:tc>
                  <a:txBody>
                    <a:bodyPr/>
                    <a:lstStyle/>
                    <a:p>
                      <a:pPr algn="ctr"/>
                      <a:r>
                        <a:rPr lang="en-US" sz="1600" dirty="0"/>
                        <a:t>56</a:t>
                      </a:r>
                    </a:p>
                  </a:txBody>
                  <a:tcPr/>
                </a:tc>
                <a:tc>
                  <a:txBody>
                    <a:bodyPr/>
                    <a:lstStyle/>
                    <a:p>
                      <a:pPr algn="ctr"/>
                      <a:r>
                        <a:rPr lang="en-US" sz="1600" dirty="0"/>
                        <a:t>46</a:t>
                      </a:r>
                    </a:p>
                  </a:txBody>
                  <a:tcPr/>
                </a:tc>
                <a:extLst>
                  <a:ext uri="{0D108BD9-81ED-4DB2-BD59-A6C34878D82A}">
                    <a16:rowId xmlns:a16="http://schemas.microsoft.com/office/drawing/2014/main" val="830402993"/>
                  </a:ext>
                </a:extLst>
              </a:tr>
              <a:tr h="336238">
                <a:tc>
                  <a:txBody>
                    <a:bodyPr/>
                    <a:lstStyle/>
                    <a:p>
                      <a:pPr algn="ctr"/>
                      <a:r>
                        <a:rPr lang="en-US" sz="1600" dirty="0" err="1"/>
                        <a:t>hPPB</a:t>
                      </a:r>
                      <a:r>
                        <a:rPr lang="en-US" sz="1600" dirty="0"/>
                        <a:t> fu (%)</a:t>
                      </a:r>
                      <a:endParaRPr lang="en-US" sz="1600" baseline="0" dirty="0"/>
                    </a:p>
                  </a:txBody>
                  <a:tcPr/>
                </a:tc>
                <a:tc>
                  <a:txBody>
                    <a:bodyPr/>
                    <a:lstStyle/>
                    <a:p>
                      <a:pPr algn="ctr"/>
                      <a:r>
                        <a:rPr lang="en-US" sz="1600" dirty="0"/>
                        <a:t>1.8</a:t>
                      </a:r>
                    </a:p>
                  </a:txBody>
                  <a:tcPr/>
                </a:tc>
                <a:tc>
                  <a:txBody>
                    <a:bodyPr/>
                    <a:lstStyle/>
                    <a:p>
                      <a:pPr algn="ctr"/>
                      <a:r>
                        <a:rPr lang="en-US" sz="1600" dirty="0"/>
                        <a:t>1.5</a:t>
                      </a:r>
                    </a:p>
                  </a:txBody>
                  <a:tcPr/>
                </a:tc>
                <a:tc>
                  <a:txBody>
                    <a:bodyPr/>
                    <a:lstStyle/>
                    <a:p>
                      <a:pPr algn="ctr"/>
                      <a:r>
                        <a:rPr lang="en-US" sz="1600" dirty="0"/>
                        <a:t>&lt;1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&lt;1</a:t>
                      </a:r>
                    </a:p>
                  </a:txBody>
                  <a:tcPr/>
                </a:tc>
                <a:tc>
                  <a:txBody>
                    <a:bodyPr/>
                    <a:lstStyle/>
                    <a:p>
                      <a:pPr algn="ctr"/>
                      <a:r>
                        <a:rPr lang="en-US" sz="1600" dirty="0"/>
                        <a:t>&lt;1</a:t>
                      </a:r>
                    </a:p>
                  </a:txBody>
                  <a:tcPr/>
                </a:tc>
                <a:tc>
                  <a:txBody>
                    <a:bodyPr/>
                    <a:lstStyle/>
                    <a:p>
                      <a:pPr algn="ctr"/>
                      <a:r>
                        <a:rPr lang="en-US" sz="1600" dirty="0"/>
                        <a:t>&lt;1</a:t>
                      </a:r>
                    </a:p>
                  </a:txBody>
                  <a:tcPr/>
                </a:tc>
                <a:tc>
                  <a:txBody>
                    <a:bodyPr/>
                    <a:lstStyle/>
                    <a:p>
                      <a:pPr algn="ctr"/>
                      <a:r>
                        <a:rPr lang="en-US" sz="1600" dirty="0"/>
                        <a:t>&lt;1</a:t>
                      </a:r>
                    </a:p>
                  </a:txBody>
                  <a:tcPr/>
                </a:tc>
                <a:tc>
                  <a:txBody>
                    <a:bodyPr/>
                    <a:lstStyle/>
                    <a:p>
                      <a:pPr algn="ctr"/>
                      <a:r>
                        <a:rPr lang="en-US" sz="1600" dirty="0"/>
                        <a:t>&lt;1</a:t>
                      </a:r>
                    </a:p>
                  </a:txBody>
                  <a:tcPr/>
                </a:tc>
                <a:extLst>
                  <a:ext uri="{0D108BD9-81ED-4DB2-BD59-A6C34878D82A}">
                    <a16:rowId xmlns:a16="http://schemas.microsoft.com/office/drawing/2014/main" val="3446838349"/>
                  </a:ext>
                </a:extLst>
              </a:tr>
            </a:tbl>
          </a:graphicData>
        </a:graphic>
      </p:graphicFrame>
      <p:sp>
        <p:nvSpPr>
          <p:cNvPr id="9" name="TextBox 8">
            <a:extLst>
              <a:ext uri="{FF2B5EF4-FFF2-40B4-BE49-F238E27FC236}">
                <a16:creationId xmlns:a16="http://schemas.microsoft.com/office/drawing/2014/main" id="{E59D0C18-CFB7-B1C1-85BF-B5BB442C3C3E}"/>
              </a:ext>
            </a:extLst>
          </p:cNvPr>
          <p:cNvSpPr txBox="1"/>
          <p:nvPr/>
        </p:nvSpPr>
        <p:spPr>
          <a:xfrm>
            <a:off x="828171" y="4801098"/>
            <a:ext cx="10350931" cy="13080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Compounds are active in cell-based pSLP76 assay</a:t>
            </a:r>
          </a:p>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High plasma protein binding: few compounds have a measurable free fraction in human</a:t>
            </a: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PPB measurements</a:t>
            </a:r>
          </a:p>
          <a:p>
            <a:pPr marL="285750" marR="0" lvl="0"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Compound </a:t>
            </a:r>
            <a:r>
              <a:rPr kumimoji="0" lang="en-GB" sz="16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15</a:t>
            </a: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had the best balance of physical properties, GLK selectivity and cellular potency</a:t>
            </a:r>
          </a:p>
          <a:p>
            <a:pPr marL="742950" marR="0" lvl="1" indent="-285750" algn="l" defTabSz="914400" rtl="0" eaLnBrk="1" fontAlgn="auto" latinLnBrk="0" hangingPunct="1">
              <a:lnSpc>
                <a:spcPct val="100000"/>
              </a:lnSpc>
              <a:spcBef>
                <a:spcPts val="300"/>
              </a:spcBef>
              <a:spcAft>
                <a:spcPts val="300"/>
              </a:spcAft>
              <a:buClr>
                <a:srgbClr val="F07B22"/>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At 75 </a:t>
            </a:r>
            <a:r>
              <a:rPr kumimoji="0" lang="en-GB" sz="16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mpk</a:t>
            </a:r>
            <a:r>
              <a:rPr kumimoji="0" lang="en-GB"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it showed only 4 hours coverage of pSLP76 IC</a:t>
            </a:r>
            <a:r>
              <a:rPr kumimoji="0" lang="en-GB" sz="1600" b="0" i="0" u="none" strike="noStrike" kern="1200" cap="none" spc="0" normalizeH="0" baseline="-25000" noProof="0" dirty="0">
                <a:ln>
                  <a:noFill/>
                </a:ln>
                <a:solidFill>
                  <a:srgbClr val="000000"/>
                </a:solidFill>
                <a:effectLst/>
                <a:uLnTx/>
                <a:uFillTx/>
                <a:latin typeface="Arial"/>
                <a:ea typeface="Calibri" panose="020F0502020204030204" pitchFamily="34" charset="0"/>
                <a:cs typeface="+mn-cs"/>
              </a:rPr>
              <a:t>50</a:t>
            </a:r>
            <a:endPar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sp>
        <p:nvSpPr>
          <p:cNvPr id="14" name="Rectangle: Rounded Corners 13">
            <a:extLst>
              <a:ext uri="{FF2B5EF4-FFF2-40B4-BE49-F238E27FC236}">
                <a16:creationId xmlns:a16="http://schemas.microsoft.com/office/drawing/2014/main" id="{020471A7-F3F8-EEA6-59DC-58EC7ADE5C98}"/>
              </a:ext>
            </a:extLst>
          </p:cNvPr>
          <p:cNvSpPr/>
          <p:nvPr/>
        </p:nvSpPr>
        <p:spPr>
          <a:xfrm>
            <a:off x="1551704" y="2150421"/>
            <a:ext cx="401451" cy="317220"/>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4" name="Object 3">
            <a:extLst>
              <a:ext uri="{FF2B5EF4-FFF2-40B4-BE49-F238E27FC236}">
                <a16:creationId xmlns:a16="http://schemas.microsoft.com/office/drawing/2014/main" id="{C556F544-DC50-EA25-9762-89201448F178}"/>
              </a:ext>
            </a:extLst>
          </p:cNvPr>
          <p:cNvGraphicFramePr>
            <a:graphicFrameLocks noChangeAspect="1"/>
          </p:cNvGraphicFramePr>
          <p:nvPr/>
        </p:nvGraphicFramePr>
        <p:xfrm>
          <a:off x="2807854" y="1706988"/>
          <a:ext cx="724133" cy="743864"/>
        </p:xfrm>
        <a:graphic>
          <a:graphicData uri="http://schemas.openxmlformats.org/presentationml/2006/ole">
            <mc:AlternateContent xmlns:mc="http://schemas.openxmlformats.org/markup-compatibility/2006">
              <mc:Choice xmlns:v="urn:schemas-microsoft-com:vml" Requires="v">
                <p:oleObj name="CS ChemDraw Drawing" r:id="rId3" imgW="649080" imgH="682323" progId="ChemDraw.Document.6.0">
                  <p:embed/>
                </p:oleObj>
              </mc:Choice>
              <mc:Fallback>
                <p:oleObj name="CS ChemDraw Drawing" r:id="rId3" imgW="649080" imgH="682323" progId="ChemDraw.Document.6.0">
                  <p:embed/>
                  <p:pic>
                    <p:nvPicPr>
                      <p:cNvPr id="4" name="Object 3">
                        <a:extLst>
                          <a:ext uri="{FF2B5EF4-FFF2-40B4-BE49-F238E27FC236}">
                            <a16:creationId xmlns:a16="http://schemas.microsoft.com/office/drawing/2014/main" id="{C556F544-DC50-EA25-9762-89201448F178}"/>
                          </a:ext>
                        </a:extLst>
                      </p:cNvPr>
                      <p:cNvPicPr>
                        <a:picLocks noChangeAspect="1" noChangeArrowheads="1"/>
                      </p:cNvPicPr>
                      <p:nvPr/>
                    </p:nvPicPr>
                    <p:blipFill>
                      <a:blip r:embed="rId4"/>
                      <a:srcRect/>
                      <a:stretch>
                        <a:fillRect/>
                      </a:stretch>
                    </p:blipFill>
                    <p:spPr bwMode="auto">
                      <a:xfrm>
                        <a:off x="2807854" y="1706988"/>
                        <a:ext cx="724133" cy="743864"/>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09CEF7B9-1605-7800-1EBA-D413F89332A7}"/>
              </a:ext>
            </a:extLst>
          </p:cNvPr>
          <p:cNvSpPr txBox="1"/>
          <p:nvPr/>
        </p:nvSpPr>
        <p:spPr>
          <a:xfrm>
            <a:off x="92606" y="4352492"/>
            <a:ext cx="35096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dirty="0" err="1">
                <a:ln>
                  <a:noFill/>
                </a:ln>
                <a:solidFill>
                  <a:srgbClr val="000000"/>
                </a:solidFill>
                <a:effectLst/>
                <a:uLnTx/>
                <a:uFillTx/>
                <a:latin typeface="Arial" panose="020B0604020202020204" pitchFamily="34" charset="0"/>
                <a:ea typeface="Calibri" panose="020F0502020204030204" pitchFamily="34" charset="0"/>
                <a:cs typeface="+mn-cs"/>
              </a:rPr>
              <a:t>a</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Biochemical</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potency at 1 mM ATP; </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mn-cs"/>
              </a:rPr>
              <a:t>b</a:t>
            </a:r>
            <a:r>
              <a:rPr kumimoji="0" lang="en-GB" sz="1200" b="0" i="0" u="none" strike="noStrike" kern="1200" cap="none" spc="0" normalizeH="0" baseline="0" noProof="0" dirty="0">
                <a:ln>
                  <a:noFill/>
                </a:ln>
                <a:solidFill>
                  <a:srgbClr val="000000"/>
                </a:solidFill>
                <a:effectLst/>
                <a:uLnTx/>
                <a:uFillTx/>
                <a:latin typeface="Arial"/>
                <a:ea typeface="+mn-ea"/>
                <a:cs typeface="+mn-cs"/>
              </a:rPr>
              <a:t>1 mM ATP</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 name="Object 1">
            <a:extLst>
              <a:ext uri="{FF2B5EF4-FFF2-40B4-BE49-F238E27FC236}">
                <a16:creationId xmlns:a16="http://schemas.microsoft.com/office/drawing/2014/main" id="{57AD13D4-CD1B-62C5-533F-07F849A2A579}"/>
              </a:ext>
            </a:extLst>
          </p:cNvPr>
          <p:cNvGraphicFramePr>
            <a:graphicFrameLocks noChangeAspect="1"/>
          </p:cNvGraphicFramePr>
          <p:nvPr/>
        </p:nvGraphicFramePr>
        <p:xfrm>
          <a:off x="447675" y="842963"/>
          <a:ext cx="1919288" cy="1565275"/>
        </p:xfrm>
        <a:graphic>
          <a:graphicData uri="http://schemas.openxmlformats.org/presentationml/2006/ole">
            <mc:AlternateContent xmlns:mc="http://schemas.openxmlformats.org/markup-compatibility/2006">
              <mc:Choice xmlns:v="urn:schemas-microsoft-com:vml" Requires="v">
                <p:oleObj name="CS ChemDraw Drawing" r:id="rId5" imgW="1869480" imgH="1561754" progId="ChemDraw.Document.6.0">
                  <p:embed/>
                </p:oleObj>
              </mc:Choice>
              <mc:Fallback>
                <p:oleObj name="CS ChemDraw Drawing" r:id="rId5" imgW="1869480" imgH="1561754" progId="ChemDraw.Document.6.0">
                  <p:embed/>
                  <p:pic>
                    <p:nvPicPr>
                      <p:cNvPr id="2" name="Object 1">
                        <a:extLst>
                          <a:ext uri="{FF2B5EF4-FFF2-40B4-BE49-F238E27FC236}">
                            <a16:creationId xmlns:a16="http://schemas.microsoft.com/office/drawing/2014/main" id="{57AD13D4-CD1B-62C5-533F-07F849A2A579}"/>
                          </a:ext>
                        </a:extLst>
                      </p:cNvPr>
                      <p:cNvPicPr>
                        <a:picLocks noChangeAspect="1" noChangeArrowheads="1"/>
                      </p:cNvPicPr>
                      <p:nvPr/>
                    </p:nvPicPr>
                    <p:blipFill>
                      <a:blip r:embed="rId6"/>
                      <a:srcRect/>
                      <a:stretch>
                        <a:fillRect/>
                      </a:stretch>
                    </p:blipFill>
                    <p:spPr bwMode="auto">
                      <a:xfrm>
                        <a:off x="447675" y="842963"/>
                        <a:ext cx="1919288" cy="1565275"/>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4D6C456B-4FC2-7A43-CE3D-CCE14FE9B2BB}"/>
              </a:ext>
            </a:extLst>
          </p:cNvPr>
          <p:cNvSpPr txBox="1"/>
          <p:nvPr/>
        </p:nvSpPr>
        <p:spPr>
          <a:xfrm>
            <a:off x="1421335" y="2038096"/>
            <a:ext cx="3658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C1</a:t>
            </a:r>
          </a:p>
        </p:txBody>
      </p:sp>
      <p:graphicFrame>
        <p:nvGraphicFramePr>
          <p:cNvPr id="18" name="Object 17">
            <a:extLst>
              <a:ext uri="{FF2B5EF4-FFF2-40B4-BE49-F238E27FC236}">
                <a16:creationId xmlns:a16="http://schemas.microsoft.com/office/drawing/2014/main" id="{22FB0CE8-981D-52BC-5CCF-7BE781B16623}"/>
              </a:ext>
            </a:extLst>
          </p:cNvPr>
          <p:cNvGraphicFramePr>
            <a:graphicFrameLocks noChangeAspect="1"/>
          </p:cNvGraphicFramePr>
          <p:nvPr/>
        </p:nvGraphicFramePr>
        <p:xfrm>
          <a:off x="4082261" y="1583523"/>
          <a:ext cx="835374" cy="900972"/>
        </p:xfrm>
        <a:graphic>
          <a:graphicData uri="http://schemas.openxmlformats.org/presentationml/2006/ole">
            <mc:AlternateContent xmlns:mc="http://schemas.openxmlformats.org/markup-compatibility/2006">
              <mc:Choice xmlns:v="urn:schemas-microsoft-com:vml" Requires="v">
                <p:oleObj name="CS ChemDraw Drawing" r:id="rId7" imgW="749520" imgH="825837" progId="ChemDraw.Document.6.0">
                  <p:embed/>
                </p:oleObj>
              </mc:Choice>
              <mc:Fallback>
                <p:oleObj name="CS ChemDraw Drawing" r:id="rId7" imgW="749520" imgH="825837" progId="ChemDraw.Document.6.0">
                  <p:embed/>
                  <p:pic>
                    <p:nvPicPr>
                      <p:cNvPr id="18" name="Object 17">
                        <a:extLst>
                          <a:ext uri="{FF2B5EF4-FFF2-40B4-BE49-F238E27FC236}">
                            <a16:creationId xmlns:a16="http://schemas.microsoft.com/office/drawing/2014/main" id="{22FB0CE8-981D-52BC-5CCF-7BE781B16623}"/>
                          </a:ext>
                        </a:extLst>
                      </p:cNvPr>
                      <p:cNvPicPr>
                        <a:picLocks noChangeAspect="1" noChangeArrowheads="1"/>
                      </p:cNvPicPr>
                      <p:nvPr/>
                    </p:nvPicPr>
                    <p:blipFill>
                      <a:blip r:embed="rId8"/>
                      <a:srcRect/>
                      <a:stretch>
                        <a:fillRect/>
                      </a:stretch>
                    </p:blipFill>
                    <p:spPr bwMode="auto">
                      <a:xfrm>
                        <a:off x="4082261" y="1583523"/>
                        <a:ext cx="835374" cy="900972"/>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F9246321-72F3-4E96-2415-F216D8C54825}"/>
              </a:ext>
            </a:extLst>
          </p:cNvPr>
          <p:cNvGraphicFramePr>
            <a:graphicFrameLocks noChangeAspect="1"/>
          </p:cNvGraphicFramePr>
          <p:nvPr/>
        </p:nvGraphicFramePr>
        <p:xfrm>
          <a:off x="5231230" y="1606901"/>
          <a:ext cx="931718" cy="902233"/>
        </p:xfrm>
        <a:graphic>
          <a:graphicData uri="http://schemas.openxmlformats.org/presentationml/2006/ole">
            <mc:AlternateContent xmlns:mc="http://schemas.openxmlformats.org/markup-compatibility/2006">
              <mc:Choice xmlns:v="urn:schemas-microsoft-com:vml" Requires="v">
                <p:oleObj name="CS ChemDraw Drawing" r:id="rId9" imgW="834840" imgH="827276" progId="ChemDraw.Document.6.0">
                  <p:embed/>
                </p:oleObj>
              </mc:Choice>
              <mc:Fallback>
                <p:oleObj name="CS ChemDraw Drawing" r:id="rId9" imgW="834840" imgH="827276" progId="ChemDraw.Document.6.0">
                  <p:embed/>
                  <p:pic>
                    <p:nvPicPr>
                      <p:cNvPr id="20" name="Object 19">
                        <a:extLst>
                          <a:ext uri="{FF2B5EF4-FFF2-40B4-BE49-F238E27FC236}">
                            <a16:creationId xmlns:a16="http://schemas.microsoft.com/office/drawing/2014/main" id="{F9246321-72F3-4E96-2415-F216D8C54825}"/>
                          </a:ext>
                        </a:extLst>
                      </p:cNvPr>
                      <p:cNvPicPr>
                        <a:picLocks noChangeAspect="1" noChangeArrowheads="1"/>
                      </p:cNvPicPr>
                      <p:nvPr/>
                    </p:nvPicPr>
                    <p:blipFill>
                      <a:blip r:embed="rId10"/>
                      <a:srcRect/>
                      <a:stretch>
                        <a:fillRect/>
                      </a:stretch>
                    </p:blipFill>
                    <p:spPr bwMode="auto">
                      <a:xfrm>
                        <a:off x="5231230" y="1606901"/>
                        <a:ext cx="931718" cy="902233"/>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id="{EB319E95-3A9F-AD24-BC45-8C967EFA3F81}"/>
              </a:ext>
            </a:extLst>
          </p:cNvPr>
          <p:cNvGraphicFramePr>
            <a:graphicFrameLocks noChangeAspect="1"/>
          </p:cNvGraphicFramePr>
          <p:nvPr/>
        </p:nvGraphicFramePr>
        <p:xfrm>
          <a:off x="7418374" y="1576301"/>
          <a:ext cx="1093883" cy="931717"/>
        </p:xfrm>
        <a:graphic>
          <a:graphicData uri="http://schemas.openxmlformats.org/presentationml/2006/ole">
            <mc:AlternateContent xmlns:mc="http://schemas.openxmlformats.org/markup-compatibility/2006">
              <mc:Choice xmlns:v="urn:schemas-microsoft-com:vml" Requires="v">
                <p:oleObj name="CS ChemDraw Drawing" r:id="rId11" imgW="979560" imgH="854612" progId="ChemDraw.Document.6.0">
                  <p:embed/>
                </p:oleObj>
              </mc:Choice>
              <mc:Fallback>
                <p:oleObj name="CS ChemDraw Drawing" r:id="rId11" imgW="979560" imgH="854612" progId="ChemDraw.Document.6.0">
                  <p:embed/>
                  <p:pic>
                    <p:nvPicPr>
                      <p:cNvPr id="22" name="Object 21">
                        <a:extLst>
                          <a:ext uri="{FF2B5EF4-FFF2-40B4-BE49-F238E27FC236}">
                            <a16:creationId xmlns:a16="http://schemas.microsoft.com/office/drawing/2014/main" id="{EB319E95-3A9F-AD24-BC45-8C967EFA3F81}"/>
                          </a:ext>
                        </a:extLst>
                      </p:cNvPr>
                      <p:cNvPicPr>
                        <a:picLocks noChangeAspect="1" noChangeArrowheads="1"/>
                      </p:cNvPicPr>
                      <p:nvPr/>
                    </p:nvPicPr>
                    <p:blipFill>
                      <a:blip r:embed="rId12"/>
                      <a:srcRect/>
                      <a:stretch>
                        <a:fillRect/>
                      </a:stretch>
                    </p:blipFill>
                    <p:spPr bwMode="auto">
                      <a:xfrm>
                        <a:off x="7418374" y="1576301"/>
                        <a:ext cx="1093883" cy="931717"/>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id="{846CF4CF-F6BA-0BF9-E93D-83BB2A3D6C74}"/>
              </a:ext>
            </a:extLst>
          </p:cNvPr>
          <p:cNvGraphicFramePr>
            <a:graphicFrameLocks noChangeAspect="1"/>
          </p:cNvGraphicFramePr>
          <p:nvPr/>
        </p:nvGraphicFramePr>
        <p:xfrm>
          <a:off x="8653470" y="1654762"/>
          <a:ext cx="799036" cy="888964"/>
        </p:xfrm>
        <a:graphic>
          <a:graphicData uri="http://schemas.openxmlformats.org/presentationml/2006/ole">
            <mc:AlternateContent xmlns:mc="http://schemas.openxmlformats.org/markup-compatibility/2006">
              <mc:Choice xmlns:v="urn:schemas-microsoft-com:vml" Requires="v">
                <p:oleObj name="CS ChemDraw Drawing" r:id="rId13" imgW="717120" imgH="816486" progId="ChemDraw.Document.6.0">
                  <p:embed/>
                </p:oleObj>
              </mc:Choice>
              <mc:Fallback>
                <p:oleObj name="CS ChemDraw Drawing" r:id="rId13" imgW="717120" imgH="816486" progId="ChemDraw.Document.6.0">
                  <p:embed/>
                  <p:pic>
                    <p:nvPicPr>
                      <p:cNvPr id="23" name="Object 22">
                        <a:extLst>
                          <a:ext uri="{FF2B5EF4-FFF2-40B4-BE49-F238E27FC236}">
                            <a16:creationId xmlns:a16="http://schemas.microsoft.com/office/drawing/2014/main" id="{846CF4CF-F6BA-0BF9-E93D-83BB2A3D6C74}"/>
                          </a:ext>
                        </a:extLst>
                      </p:cNvPr>
                      <p:cNvPicPr>
                        <a:picLocks noChangeAspect="1" noChangeArrowheads="1"/>
                      </p:cNvPicPr>
                      <p:nvPr/>
                    </p:nvPicPr>
                    <p:blipFill>
                      <a:blip r:embed="rId14"/>
                      <a:srcRect/>
                      <a:stretch>
                        <a:fillRect/>
                      </a:stretch>
                    </p:blipFill>
                    <p:spPr bwMode="auto">
                      <a:xfrm>
                        <a:off x="8653470" y="1654762"/>
                        <a:ext cx="799036" cy="888964"/>
                      </a:xfrm>
                      <a:prstGeom prst="rect">
                        <a:avLst/>
                      </a:prstGeom>
                      <a:noFill/>
                    </p:spPr>
                  </p:pic>
                </p:oleObj>
              </mc:Fallback>
            </mc:AlternateContent>
          </a:graphicData>
        </a:graphic>
      </p:graphicFrame>
      <p:graphicFrame>
        <p:nvGraphicFramePr>
          <p:cNvPr id="24" name="Object 23">
            <a:extLst>
              <a:ext uri="{FF2B5EF4-FFF2-40B4-BE49-F238E27FC236}">
                <a16:creationId xmlns:a16="http://schemas.microsoft.com/office/drawing/2014/main" id="{EE8F8479-73EC-8220-3E40-6094D039EE98}"/>
              </a:ext>
            </a:extLst>
          </p:cNvPr>
          <p:cNvGraphicFramePr>
            <a:graphicFrameLocks noChangeAspect="1"/>
          </p:cNvGraphicFramePr>
          <p:nvPr>
            <p:extLst>
              <p:ext uri="{D42A27DB-BD31-4B8C-83A1-F6EECF244321}">
                <p14:modId xmlns:p14="http://schemas.microsoft.com/office/powerpoint/2010/main" val="3305743318"/>
              </p:ext>
            </p:extLst>
          </p:nvPr>
        </p:nvGraphicFramePr>
        <p:xfrm>
          <a:off x="9707563" y="1617282"/>
          <a:ext cx="933450" cy="901700"/>
        </p:xfrm>
        <a:graphic>
          <a:graphicData uri="http://schemas.openxmlformats.org/presentationml/2006/ole">
            <mc:AlternateContent xmlns:mc="http://schemas.openxmlformats.org/markup-compatibility/2006">
              <mc:Choice xmlns:v="urn:schemas-microsoft-com:vml" Requires="v">
                <p:oleObj name="CS ChemDraw Drawing" r:id="rId15" imgW="834840" imgH="827276" progId="ChemDraw.Document.6.0">
                  <p:embed/>
                </p:oleObj>
              </mc:Choice>
              <mc:Fallback>
                <p:oleObj name="CS ChemDraw Drawing" r:id="rId15" imgW="834840" imgH="827276" progId="ChemDraw.Document.6.0">
                  <p:embed/>
                  <p:pic>
                    <p:nvPicPr>
                      <p:cNvPr id="24" name="Object 23">
                        <a:extLst>
                          <a:ext uri="{FF2B5EF4-FFF2-40B4-BE49-F238E27FC236}">
                            <a16:creationId xmlns:a16="http://schemas.microsoft.com/office/drawing/2014/main" id="{EE8F8479-73EC-8220-3E40-6094D039EE98}"/>
                          </a:ext>
                        </a:extLst>
                      </p:cNvPr>
                      <p:cNvPicPr>
                        <a:picLocks noChangeAspect="1" noChangeArrowheads="1"/>
                      </p:cNvPicPr>
                      <p:nvPr/>
                    </p:nvPicPr>
                    <p:blipFill>
                      <a:blip r:embed="rId16"/>
                      <a:srcRect/>
                      <a:stretch>
                        <a:fillRect/>
                      </a:stretch>
                    </p:blipFill>
                    <p:spPr bwMode="auto">
                      <a:xfrm>
                        <a:off x="9707563" y="1617282"/>
                        <a:ext cx="933450" cy="901700"/>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EF663D52-FBDF-E690-62C7-E2B73910A316}"/>
              </a:ext>
            </a:extLst>
          </p:cNvPr>
          <p:cNvGraphicFramePr>
            <a:graphicFrameLocks noChangeAspect="1"/>
          </p:cNvGraphicFramePr>
          <p:nvPr/>
        </p:nvGraphicFramePr>
        <p:xfrm>
          <a:off x="11034839" y="1604259"/>
          <a:ext cx="931717" cy="984790"/>
        </p:xfrm>
        <a:graphic>
          <a:graphicData uri="http://schemas.openxmlformats.org/presentationml/2006/ole">
            <mc:AlternateContent xmlns:mc="http://schemas.openxmlformats.org/markup-compatibility/2006">
              <mc:Choice xmlns:v="urn:schemas-microsoft-com:vml" Requires="v">
                <p:oleObj name="CS ChemDraw Drawing" r:id="rId17" imgW="834840" imgH="902091" progId="ChemDraw.Document.6.0">
                  <p:embed/>
                </p:oleObj>
              </mc:Choice>
              <mc:Fallback>
                <p:oleObj name="CS ChemDraw Drawing" r:id="rId17" imgW="834840" imgH="902091" progId="ChemDraw.Document.6.0">
                  <p:embed/>
                  <p:pic>
                    <p:nvPicPr>
                      <p:cNvPr id="25" name="Object 24">
                        <a:extLst>
                          <a:ext uri="{FF2B5EF4-FFF2-40B4-BE49-F238E27FC236}">
                            <a16:creationId xmlns:a16="http://schemas.microsoft.com/office/drawing/2014/main" id="{EF663D52-FBDF-E690-62C7-E2B73910A316}"/>
                          </a:ext>
                        </a:extLst>
                      </p:cNvPr>
                      <p:cNvPicPr>
                        <a:picLocks noChangeAspect="1" noChangeArrowheads="1"/>
                      </p:cNvPicPr>
                      <p:nvPr/>
                    </p:nvPicPr>
                    <p:blipFill>
                      <a:blip r:embed="rId18"/>
                      <a:srcRect/>
                      <a:stretch>
                        <a:fillRect/>
                      </a:stretch>
                    </p:blipFill>
                    <p:spPr bwMode="auto">
                      <a:xfrm>
                        <a:off x="11034839" y="1604259"/>
                        <a:ext cx="931717" cy="984790"/>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A52ADB9D-648A-79E0-0F6B-F8203E3A9056}"/>
              </a:ext>
            </a:extLst>
          </p:cNvPr>
          <p:cNvGraphicFramePr>
            <a:graphicFrameLocks noChangeAspect="1"/>
          </p:cNvGraphicFramePr>
          <p:nvPr/>
        </p:nvGraphicFramePr>
        <p:xfrm>
          <a:off x="6258627" y="1603143"/>
          <a:ext cx="947738" cy="904875"/>
        </p:xfrm>
        <a:graphic>
          <a:graphicData uri="http://schemas.openxmlformats.org/presentationml/2006/ole">
            <mc:AlternateContent xmlns:mc="http://schemas.openxmlformats.org/markup-compatibility/2006">
              <mc:Choice xmlns:v="urn:schemas-microsoft-com:vml" Requires="v">
                <p:oleObj name="CS ChemDraw Drawing" r:id="rId19" imgW="849807" imgH="830499" progId="ChemDraw.Document.6.0">
                  <p:embed/>
                </p:oleObj>
              </mc:Choice>
              <mc:Fallback>
                <p:oleObj name="CS ChemDraw Drawing" r:id="rId19" imgW="849807" imgH="830499" progId="ChemDraw.Document.6.0">
                  <p:embed/>
                  <p:pic>
                    <p:nvPicPr>
                      <p:cNvPr id="6" name="Object 5">
                        <a:extLst>
                          <a:ext uri="{FF2B5EF4-FFF2-40B4-BE49-F238E27FC236}">
                            <a16:creationId xmlns:a16="http://schemas.microsoft.com/office/drawing/2014/main" id="{A52ADB9D-648A-79E0-0F6B-F8203E3A9056}"/>
                          </a:ext>
                        </a:extLst>
                      </p:cNvPr>
                      <p:cNvPicPr>
                        <a:picLocks noChangeAspect="1" noChangeArrowheads="1"/>
                      </p:cNvPicPr>
                      <p:nvPr/>
                    </p:nvPicPr>
                    <p:blipFill>
                      <a:blip r:embed="rId20"/>
                      <a:srcRect/>
                      <a:stretch>
                        <a:fillRect/>
                      </a:stretch>
                    </p:blipFill>
                    <p:spPr bwMode="auto">
                      <a:xfrm>
                        <a:off x="6258627" y="1603143"/>
                        <a:ext cx="947738" cy="904875"/>
                      </a:xfrm>
                      <a:prstGeom prst="rect">
                        <a:avLst/>
                      </a:prstGeom>
                      <a:noFill/>
                    </p:spPr>
                  </p:pic>
                </p:oleObj>
              </mc:Fallback>
            </mc:AlternateContent>
          </a:graphicData>
        </a:graphic>
      </p:graphicFrame>
    </p:spTree>
    <p:extLst>
      <p:ext uri="{BB962C8B-B14F-4D97-AF65-F5344CB8AC3E}">
        <p14:creationId xmlns:p14="http://schemas.microsoft.com/office/powerpoint/2010/main" val="17065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Ms8baaqDMg62n9TL9FoXr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3qVfEcG2gkdpptlCU0dG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gkQFzzgFDamOD5mbyEvSF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q2FSAI8P2yiTuqlc82UNh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Pg.aA2Zz3sOEJt57ISkJJ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q2FSAI8P2yiTuqlc82UNh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5M7Kb1sVw0tWuLzONl9qa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Ms8baaqDMg62n9TL9FoXr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j3qVfEcG2gkdpptlCU0dG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gkQFzzgFDamOD5mbyEvSF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Pg.aA2Zz3sOEJt57ISkJJ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q2FSAI8P2yiTuqlc82UNh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5M7Kb1sVw0tWuLzONl9qa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Ms8baaqDMg62n9TL9FoXr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j3qVfEcG2gkdpptlCU0dG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gkQFzzgFDamOD5mbyEvSF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Pg.aA2Zz3sOEJt57ISkJJ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Pg.aA2Zz3sOEJt57ISkJJ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q2FSAI8P2yiTuqlc82UNh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5M7Kb1sVw0tWuLzONl9qa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gkQFzzgFDamOD5mbyEvSF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4aNLUVSR6qm.IFHx1KbYM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Yty6xMhUjVhDJc6w7qVLP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7_q3AKvXLW8tI2mwG5tNd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oXpqo77NsrKfOZuwGufcl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Y.6bR8vadVVZ0M662f2GA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0U3iXzQPs_4xHFX6G7rc2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jHb6hng02taQ.vTXxhExo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jHb6hng02taQ.vTXxhExo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DcMv404sLxKhXPgxBPF5i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KceYciX6oi2KOHkkMaW2I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j3qVfEcG2gkdpptlCU0dG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TB6KYzSfVmBNhuf9yHZsW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DcMv404sLxKhXPgxBPF5i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t2R8SaIAiTORDPAG1SRN4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gaFpYwPPXsPi0iPEA0l9d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VCYSvBJ3BID_QKYz7Ke.0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QXeV1lZ3LNq.vSb34GXq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bQDdxk5FuvsWB80_SQ8Ge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6GwZryQl0MdIHi3vUMMm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OePuWIE7DITfz3x6dUBH0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Ms8baaqDMg62n9TL9FoXr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Ms8baaqDMg62n9TL9FoXr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j3qVfEcG2gkdpptlCU0dG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gkQFzzgFDamOD5mbyEvSF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Pg.aA2Zz3sOEJt57ISkJJ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q2FSAI8P2yiTuqlc82UNh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gkQFzzgFDamOD5mbyEvSF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3qVfEcG2gkdpptlCU0dG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Ms8baaqDMg62n9TL9FoXr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EF02kfM1STGnHU2vwzHZx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Pg.aA2Zz3sOEJt57ISkJJ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q2FSAI8P2yiTuqlc82UNh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5M7Kb1sVw0tWuLzONl9qa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gkQFzzgFDamOD5mbyEvSF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3qVfEcG2gkdpptlCU0dG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VCYSvBJ3BID_QKYz7Ke.0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QXeV1lZ3LNq.vSb34GXq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bQDdxk5FuvsWB80_SQ8Ge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W6GwZryQl0MdIHi3vUMMm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EF02kfM1STGnHU2vwzHZx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ePuWIE7DITfz3x6dUBH0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Ms8baaqDMg62n9TL9FoXr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Q.4U_.AjqLwADg46TpJWZ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EF02kfM1STGnHU2vwzHZx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Pg.aA2Zz3sOEJt57ISkJJ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q2FSAI8P2yiTuqlc82UNh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5M7Kb1sVw0tWuLzONl9qa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gkQFzzgFDamOD5mbyEvSF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j3qVfEcG2gkdpptlCU0dG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CYSvBJ3BID_QKYz7Ke.0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g.aA2Zz3sOEJt57ISkJJ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QXeV1lZ3LNq.vSb34GXq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bQDdxk5FuvsWB80_SQ8Ge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W6GwZryQl0MdIHi3vUMMm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OePuWIE7DITfz3x6dUBH0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Main Theme">
  <a:themeElements>
    <a:clrScheme name="Nimbus TX">
      <a:dk1>
        <a:srgbClr val="000000"/>
      </a:dk1>
      <a:lt1>
        <a:srgbClr val="FFFFFF"/>
      </a:lt1>
      <a:dk2>
        <a:srgbClr val="474B50"/>
      </a:dk2>
      <a:lt2>
        <a:srgbClr val="AFB6BF"/>
      </a:lt2>
      <a:accent1>
        <a:srgbClr val="004974"/>
      </a:accent1>
      <a:accent2>
        <a:srgbClr val="F07B22"/>
      </a:accent2>
      <a:accent3>
        <a:srgbClr val="56C9ED"/>
      </a:accent3>
      <a:accent4>
        <a:srgbClr val="712C63"/>
      </a:accent4>
      <a:accent5>
        <a:srgbClr val="ED2471"/>
      </a:accent5>
      <a:accent6>
        <a:srgbClr val="3C3C3C"/>
      </a:accent6>
      <a:hlink>
        <a:srgbClr val="56C9ED"/>
      </a:hlink>
      <a:folHlink>
        <a:srgbClr val="ED24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blurRad="50800" dist="38100" dir="2700000" algn="tl" rotWithShape="0">
            <a:prstClr val="black">
              <a:alpha val="40000"/>
            </a:prstClr>
          </a:outerShdw>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Theme">
  <a:themeElements>
    <a:clrScheme name="Nimbus 2020 1">
      <a:dk1>
        <a:srgbClr val="000000"/>
      </a:dk1>
      <a:lt1>
        <a:srgbClr val="FFFFFF"/>
      </a:lt1>
      <a:dk2>
        <a:srgbClr val="3C3C3C"/>
      </a:dk2>
      <a:lt2>
        <a:srgbClr val="AFB6BF"/>
      </a:lt2>
      <a:accent1>
        <a:srgbClr val="004974"/>
      </a:accent1>
      <a:accent2>
        <a:srgbClr val="F07B22"/>
      </a:accent2>
      <a:accent3>
        <a:srgbClr val="56C9ED"/>
      </a:accent3>
      <a:accent4>
        <a:srgbClr val="732471"/>
      </a:accent4>
      <a:accent5>
        <a:srgbClr val="ED2471"/>
      </a:accent5>
      <a:accent6>
        <a:srgbClr val="474B50"/>
      </a:accent6>
      <a:hlink>
        <a:srgbClr val="56C9ED"/>
      </a:hlink>
      <a:folHlink>
        <a:srgbClr val="ED24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imbus-DefaultTheme_2020" id="{CD995EB4-2065-432E-BDA7-018925098AA8}" vid="{31BB807C-B994-4F15-A481-5C077FBFB797}"/>
    </a:ext>
  </a:extLst>
</a:theme>
</file>

<file path=ppt/theme/theme3.xml><?xml version="1.0" encoding="utf-8"?>
<a:theme xmlns:a="http://schemas.openxmlformats.org/drawingml/2006/main" name="3_Main Theme">
  <a:themeElements>
    <a:clrScheme name="Nimbus TX">
      <a:dk1>
        <a:srgbClr val="000000"/>
      </a:dk1>
      <a:lt1>
        <a:srgbClr val="FFFFFF"/>
      </a:lt1>
      <a:dk2>
        <a:srgbClr val="474B50"/>
      </a:dk2>
      <a:lt2>
        <a:srgbClr val="AFB6BF"/>
      </a:lt2>
      <a:accent1>
        <a:srgbClr val="004974"/>
      </a:accent1>
      <a:accent2>
        <a:srgbClr val="F07B22"/>
      </a:accent2>
      <a:accent3>
        <a:srgbClr val="56C9ED"/>
      </a:accent3>
      <a:accent4>
        <a:srgbClr val="712C63"/>
      </a:accent4>
      <a:accent5>
        <a:srgbClr val="ED2471"/>
      </a:accent5>
      <a:accent6>
        <a:srgbClr val="3C3C3C"/>
      </a:accent6>
      <a:hlink>
        <a:srgbClr val="56C9ED"/>
      </a:hlink>
      <a:folHlink>
        <a:srgbClr val="ED24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blurRad="50800" dist="38100" dir="2700000" algn="tl" rotWithShape="0">
            <a:prstClr val="black">
              <a:alpha val="40000"/>
            </a:prstClr>
          </a:outerShdw>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ain Theme">
  <a:themeElements>
    <a:clrScheme name="Nimbus TX">
      <a:dk1>
        <a:srgbClr val="000000"/>
      </a:dk1>
      <a:lt1>
        <a:srgbClr val="FFFFFF"/>
      </a:lt1>
      <a:dk2>
        <a:srgbClr val="474B50"/>
      </a:dk2>
      <a:lt2>
        <a:srgbClr val="AFB6BF"/>
      </a:lt2>
      <a:accent1>
        <a:srgbClr val="004974"/>
      </a:accent1>
      <a:accent2>
        <a:srgbClr val="F07B22"/>
      </a:accent2>
      <a:accent3>
        <a:srgbClr val="56C9ED"/>
      </a:accent3>
      <a:accent4>
        <a:srgbClr val="712C63"/>
      </a:accent4>
      <a:accent5>
        <a:srgbClr val="ED2471"/>
      </a:accent5>
      <a:accent6>
        <a:srgbClr val="3C3C3C"/>
      </a:accent6>
      <a:hlink>
        <a:srgbClr val="56C9ED"/>
      </a:hlink>
      <a:folHlink>
        <a:srgbClr val="ED24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blurRad="50800" dist="38100" dir="2700000" algn="tl" rotWithShape="0">
            <a:prstClr val="black">
              <a:alpha val="40000"/>
            </a:prstClr>
          </a:outerShdw>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Main Theme">
  <a:themeElements>
    <a:clrScheme name="Nimbus 2020 1">
      <a:dk1>
        <a:srgbClr val="000000"/>
      </a:dk1>
      <a:lt1>
        <a:srgbClr val="FFFFFF"/>
      </a:lt1>
      <a:dk2>
        <a:srgbClr val="3C3C3C"/>
      </a:dk2>
      <a:lt2>
        <a:srgbClr val="AFB6BF"/>
      </a:lt2>
      <a:accent1>
        <a:srgbClr val="004974"/>
      </a:accent1>
      <a:accent2>
        <a:srgbClr val="F07B22"/>
      </a:accent2>
      <a:accent3>
        <a:srgbClr val="56C9ED"/>
      </a:accent3>
      <a:accent4>
        <a:srgbClr val="732471"/>
      </a:accent4>
      <a:accent5>
        <a:srgbClr val="ED2471"/>
      </a:accent5>
      <a:accent6>
        <a:srgbClr val="474B50"/>
      </a:accent6>
      <a:hlink>
        <a:srgbClr val="56C9ED"/>
      </a:hlink>
      <a:folHlink>
        <a:srgbClr val="ED24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imbusCorporateTemplate2020.potx" id="{DAC54896-9D32-4C13-8339-8DF4CE0AF624}" vid="{1EB6878A-F204-481A-B770-1405517B4CBC}"/>
    </a:ext>
  </a:extLst>
</a:theme>
</file>

<file path=ppt/theme/theme6.xml><?xml version="1.0" encoding="utf-8"?>
<a:theme xmlns:a="http://schemas.openxmlformats.org/drawingml/2006/main" name="5_Main Theme">
  <a:themeElements>
    <a:clrScheme name="Nimbus 2020 1">
      <a:dk1>
        <a:srgbClr val="000000"/>
      </a:dk1>
      <a:lt1>
        <a:srgbClr val="FFFFFF"/>
      </a:lt1>
      <a:dk2>
        <a:srgbClr val="3C3C3C"/>
      </a:dk2>
      <a:lt2>
        <a:srgbClr val="AFB6BF"/>
      </a:lt2>
      <a:accent1>
        <a:srgbClr val="004974"/>
      </a:accent1>
      <a:accent2>
        <a:srgbClr val="F07B22"/>
      </a:accent2>
      <a:accent3>
        <a:srgbClr val="56C9ED"/>
      </a:accent3>
      <a:accent4>
        <a:srgbClr val="732471"/>
      </a:accent4>
      <a:accent5>
        <a:srgbClr val="ED2471"/>
      </a:accent5>
      <a:accent6>
        <a:srgbClr val="474B50"/>
      </a:accent6>
      <a:hlink>
        <a:srgbClr val="56C9ED"/>
      </a:hlink>
      <a:folHlink>
        <a:srgbClr val="ED24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imbusCorporateTemplate2020.potx" id="{DAC54896-9D32-4C13-8339-8DF4CE0AF624}" vid="{1EB6878A-F204-481A-B770-1405517B4CBC}"/>
    </a:ext>
  </a:extLst>
</a:theme>
</file>

<file path=ppt/theme/theme7.xml><?xml version="1.0" encoding="utf-8"?>
<a:theme xmlns:a="http://schemas.openxmlformats.org/drawingml/2006/main" name="Nimbus Corporate Template 2020_EDS_COMPLETE-Improved_Patient_Pic">
  <a:themeElements>
    <a:clrScheme name="Nimbus 2020 1">
      <a:dk1>
        <a:srgbClr val="000000"/>
      </a:dk1>
      <a:lt1>
        <a:srgbClr val="FFFFFF"/>
      </a:lt1>
      <a:dk2>
        <a:srgbClr val="3C3C3C"/>
      </a:dk2>
      <a:lt2>
        <a:srgbClr val="AFB6BF"/>
      </a:lt2>
      <a:accent1>
        <a:srgbClr val="004974"/>
      </a:accent1>
      <a:accent2>
        <a:srgbClr val="F07B22"/>
      </a:accent2>
      <a:accent3>
        <a:srgbClr val="56C9ED"/>
      </a:accent3>
      <a:accent4>
        <a:srgbClr val="732471"/>
      </a:accent4>
      <a:accent5>
        <a:srgbClr val="ED2471"/>
      </a:accent5>
      <a:accent6>
        <a:srgbClr val="474B50"/>
      </a:accent6>
      <a:hlink>
        <a:srgbClr val="56C9ED"/>
      </a:hlink>
      <a:folHlink>
        <a:srgbClr val="ED24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imbus Corporate Template 2020_EDS_COMPLETE-Improved_Patient_Pic" id="{24823260-1607-7A41-8EDD-D0E40542C0F6}" vid="{1110F6A3-2C85-6F4D-981E-C7205EC9351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7FA2F596F9F64887C1F8E4212650B5" ma:contentTypeVersion="10" ma:contentTypeDescription="Create a new document." ma:contentTypeScope="" ma:versionID="abfe5174eee2d90b8a4dcf24f547ca0a">
  <xsd:schema xmlns:xsd="http://www.w3.org/2001/XMLSchema" xmlns:xs="http://www.w3.org/2001/XMLSchema" xmlns:p="http://schemas.microsoft.com/office/2006/metadata/properties" xmlns:ns2="c0916194-2b06-433b-b674-3b1b9379dfac" xmlns:ns3="10c32a35-cda2-4d12-98e9-dc02232ba9fd" targetNamespace="http://schemas.microsoft.com/office/2006/metadata/properties" ma:root="true" ma:fieldsID="7926feedb9cccea3cf32a521b4ae0ff1" ns2:_="" ns3:_="">
    <xsd:import namespace="c0916194-2b06-433b-b674-3b1b9379dfac"/>
    <xsd:import namespace="10c32a35-cda2-4d12-98e9-dc02232ba9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16194-2b06-433b-b674-3b1b9379df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c32a35-cda2-4d12-98e9-dc02232ba9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3431C9-67F0-4490-ACCA-661CE7AB85EF}">
  <ds:schemaRefs>
    <ds:schemaRef ds:uri="http://schemas.microsoft.com/office/2006/documentManagement/types"/>
    <ds:schemaRef ds:uri="http://purl.org/dc/dcmitype/"/>
    <ds:schemaRef ds:uri="http://www.w3.org/XML/1998/namespace"/>
    <ds:schemaRef ds:uri="10c32a35-cda2-4d12-98e9-dc02232ba9fd"/>
    <ds:schemaRef ds:uri="http://schemas.microsoft.com/office/2006/metadata/properties"/>
    <ds:schemaRef ds:uri="http://schemas.microsoft.com/office/infopath/2007/PartnerControls"/>
    <ds:schemaRef ds:uri="http://purl.org/dc/elements/1.1/"/>
    <ds:schemaRef ds:uri="c0916194-2b06-433b-b674-3b1b9379dfac"/>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9538B230-E3DC-4EB0-90AB-8D271FB680DB}">
  <ds:schemaRefs>
    <ds:schemaRef ds:uri="http://schemas.microsoft.com/sharepoint/v3/contenttype/forms"/>
  </ds:schemaRefs>
</ds:datastoreItem>
</file>

<file path=customXml/itemProps3.xml><?xml version="1.0" encoding="utf-8"?>
<ds:datastoreItem xmlns:ds="http://schemas.openxmlformats.org/officeDocument/2006/customXml" ds:itemID="{CC45FEBB-E2E9-4BF3-8D94-B66DE71AC9CE}">
  <ds:schemaRefs>
    <ds:schemaRef ds:uri="10c32a35-cda2-4d12-98e9-dc02232ba9fd"/>
    <ds:schemaRef ds:uri="c0916194-2b06-433b-b674-3b1b9379df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68388</TotalTime>
  <Words>3641</Words>
  <Application>Microsoft Office PowerPoint</Application>
  <PresentationFormat>Widescreen</PresentationFormat>
  <Paragraphs>767</Paragraphs>
  <Slides>23</Slides>
  <Notes>15</Notes>
  <HiddenSlides>0</HiddenSlides>
  <MMClips>0</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4</vt:i4>
      </vt:variant>
      <vt:variant>
        <vt:lpstr>Slide Titles</vt:lpstr>
      </vt:variant>
      <vt:variant>
        <vt:i4>23</vt:i4>
      </vt:variant>
    </vt:vector>
  </HeadingPairs>
  <TitlesOfParts>
    <vt:vector size="42" baseType="lpstr">
      <vt:lpstr>.AppleSystemUIFont</vt:lpstr>
      <vt:lpstr>Arial</vt:lpstr>
      <vt:lpstr>Avenir Book</vt:lpstr>
      <vt:lpstr>Calibri</vt:lpstr>
      <vt:lpstr>Franklin Gothic Medium</vt:lpstr>
      <vt:lpstr>Symbol</vt:lpstr>
      <vt:lpstr>Times New Roman</vt:lpstr>
      <vt:lpstr>Wingdings</vt:lpstr>
      <vt:lpstr>1_Main Theme</vt:lpstr>
      <vt:lpstr>Main Theme</vt:lpstr>
      <vt:lpstr>3_Main Theme</vt:lpstr>
      <vt:lpstr>2_Main Theme</vt:lpstr>
      <vt:lpstr>4_Main Theme</vt:lpstr>
      <vt:lpstr>5_Main Theme</vt:lpstr>
      <vt:lpstr>Nimbus Corporate Template 2020_EDS_COMPLETE-Improved_Patient_Pic</vt:lpstr>
      <vt:lpstr>think-cell Slide</vt:lpstr>
      <vt:lpstr>Prism 10</vt:lpstr>
      <vt:lpstr>CS ChemDraw Drawing</vt:lpstr>
      <vt:lpstr>Prism 9</vt:lpstr>
      <vt:lpstr>Discovery of NDI-101150, A Highly Potent and Selective HPK1 Inhibitor for the Treatment of Cancer, Through Structure-Based Drug Design</vt:lpstr>
      <vt:lpstr>PowerPoint Presentation</vt:lpstr>
      <vt:lpstr>A High Degree of HPK1 Inhibitor Selectivity is Required for Cellular On-target Activity </vt:lpstr>
      <vt:lpstr>Origins of Nimbus HPK1 Chemical Matter </vt:lpstr>
      <vt:lpstr>Knowledge Based Hit Generation</vt:lpstr>
      <vt:lpstr>PowerPoint Presentation</vt:lpstr>
      <vt:lpstr>PowerPoint Presentation</vt:lpstr>
      <vt:lpstr>Structural Basis for GLK Selectivity</vt:lpstr>
      <vt:lpstr>PowerPoint Presentation</vt:lpstr>
      <vt:lpstr>PowerPoint Presentation</vt:lpstr>
      <vt:lpstr>Early Frontrunner (Compound 22) Exhibited Suboptimal Predicted Human PK</vt:lpstr>
      <vt:lpstr>Designing for Dose: Increased Volume of Distribution(Vd) and Half-life to Improve Predicted Human Dose</vt:lpstr>
      <vt:lpstr>PowerPoint Presentation</vt:lpstr>
      <vt:lpstr>Optimizing Phys Props in the Basic Series - Impact of AlogP-SP on Different Parameters</vt:lpstr>
      <vt:lpstr>Identification of Development Candidate NDI-101150</vt:lpstr>
      <vt:lpstr>NDI-101150: Development Compound Profile</vt:lpstr>
      <vt:lpstr>NDI-101150: Suitable In Vivo Exposure and Clearance from Discovery PK Studies</vt:lpstr>
      <vt:lpstr>PowerPoint Presentation</vt:lpstr>
      <vt:lpstr>PowerPoint Presentation</vt:lpstr>
      <vt:lpstr>NDI-101150 is being investigated in a Phase 1/2 Clinical Trial</vt:lpstr>
      <vt:lpstr>Preliminary Monotherapy Pharmacodynamic and Pharmacokinetic Results from an Ongoing Phase 1a Dose Escalation Study of NDI-101150</vt:lpstr>
      <vt:lpstr>Summary</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Overview</dc:title>
  <dc:creator>Jennifer McCall</dc:creator>
  <cp:lastModifiedBy>Neelu Kaila</cp:lastModifiedBy>
  <cp:revision>201</cp:revision>
  <cp:lastPrinted>2024-06-04T12:52:50Z</cp:lastPrinted>
  <dcterms:created xsi:type="dcterms:W3CDTF">2019-10-09T22:57:06Z</dcterms:created>
  <dcterms:modified xsi:type="dcterms:W3CDTF">2024-10-08T01:45:48Z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0x010100357FA2F596F9F64887C1F8E4212650B5</vt:lpwstr>
  </property>
</Properties>
</file>